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39"/>
  </p:notesMasterIdLst>
  <p:handoutMasterIdLst>
    <p:handoutMasterId r:id="rId40"/>
  </p:handoutMasterIdLst>
  <p:sldIdLst>
    <p:sldId id="262" r:id="rId6"/>
    <p:sldId id="282" r:id="rId7"/>
    <p:sldId id="313" r:id="rId8"/>
    <p:sldId id="295" r:id="rId9"/>
    <p:sldId id="296" r:id="rId10"/>
    <p:sldId id="297" r:id="rId11"/>
    <p:sldId id="280" r:id="rId12"/>
    <p:sldId id="257" r:id="rId13"/>
    <p:sldId id="312" r:id="rId14"/>
    <p:sldId id="283" r:id="rId15"/>
    <p:sldId id="265" r:id="rId16"/>
    <p:sldId id="310" r:id="rId17"/>
    <p:sldId id="258" r:id="rId18"/>
    <p:sldId id="267" r:id="rId19"/>
    <p:sldId id="268" r:id="rId20"/>
    <p:sldId id="269" r:id="rId21"/>
    <p:sldId id="270" r:id="rId22"/>
    <p:sldId id="314" r:id="rId23"/>
    <p:sldId id="272" r:id="rId24"/>
    <p:sldId id="275" r:id="rId25"/>
    <p:sldId id="273" r:id="rId26"/>
    <p:sldId id="276" r:id="rId27"/>
    <p:sldId id="278" r:id="rId28"/>
    <p:sldId id="266" r:id="rId29"/>
    <p:sldId id="306" r:id="rId30"/>
    <p:sldId id="315" r:id="rId31"/>
    <p:sldId id="309" r:id="rId32"/>
    <p:sldId id="307" r:id="rId33"/>
    <p:sldId id="308" r:id="rId34"/>
    <p:sldId id="316" r:id="rId35"/>
    <p:sldId id="322" r:id="rId36"/>
    <p:sldId id="263" r:id="rId37"/>
    <p:sldId id="3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3781" autoAdjust="0"/>
  </p:normalViewPr>
  <p:slideViewPr>
    <p:cSldViewPr snapToGrid="0">
      <p:cViewPr varScale="1">
        <p:scale>
          <a:sx n="118" d="100"/>
          <a:sy n="118" d="100"/>
        </p:scale>
        <p:origin x="22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9/26/2019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377841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317115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46802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3545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259650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endParaRPr lang="en-US" b="0" dirty="0"/>
          </a:p>
          <a:p>
            <a:endParaRPr lang="en-US" b="0" dirty="0"/>
          </a:p>
        </p:txBody>
      </p:sp>
      <p:sp>
        <p:nvSpPr>
          <p:cNvPr id="4" name="Slide Number Placeholder 3"/>
          <p:cNvSpPr>
            <a:spLocks noGrp="1"/>
          </p:cNvSpPr>
          <p:nvPr>
            <p:ph type="sldNum" sz="quarter" idx="5"/>
          </p:nvPr>
        </p:nvSpPr>
        <p:spPr/>
        <p:txBody>
          <a:bodyPr/>
          <a:lstStyle/>
          <a:p>
            <a:fld id="{D26DA38A-5B6D-4B73-8631-E3ACB22184B3}" type="slidenum">
              <a:rPr lang="en-US" smtClean="0"/>
              <a:t>29</a:t>
            </a:fld>
            <a:endParaRPr lang="en-US"/>
          </a:p>
        </p:txBody>
      </p:sp>
    </p:spTree>
    <p:extLst>
      <p:ext uri="{BB962C8B-B14F-4D97-AF65-F5344CB8AC3E}">
        <p14:creationId xmlns:p14="http://schemas.microsoft.com/office/powerpoint/2010/main" val="24072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endParaRPr lang="en-US" b="0" dirty="0"/>
          </a:p>
          <a:p>
            <a:endParaRPr lang="en-US" b="1" dirty="0"/>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30</a:t>
            </a:fld>
            <a:endParaRPr lang="en-US"/>
          </a:p>
        </p:txBody>
      </p:sp>
    </p:spTree>
    <p:extLst>
      <p:ext uri="{BB962C8B-B14F-4D97-AF65-F5344CB8AC3E}">
        <p14:creationId xmlns:p14="http://schemas.microsoft.com/office/powerpoint/2010/main" val="412675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endParaRPr lang="en-US" b="0" dirty="0"/>
          </a:p>
          <a:p>
            <a:endParaRPr lang="en-US" b="1" dirty="0"/>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31</a:t>
            </a:fld>
            <a:endParaRPr lang="en-US"/>
          </a:p>
        </p:txBody>
      </p:sp>
    </p:spTree>
    <p:extLst>
      <p:ext uri="{BB962C8B-B14F-4D97-AF65-F5344CB8AC3E}">
        <p14:creationId xmlns:p14="http://schemas.microsoft.com/office/powerpoint/2010/main" val="1519126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b="1" dirty="0"/>
              <a:t> </a:t>
            </a: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3074381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2941163" y="6327030"/>
            <a:ext cx="86680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CVEProject/CNA-registry-project-AWG" TargetMode="External"/><Relationship Id="rId3" Type="http://schemas.openxmlformats.org/officeDocument/2006/relationships/hyperlink" Target="https://github.com/CVEProject/CVE-ID-Allocation-Service" TargetMode="External"/><Relationship Id="rId7"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hyperlink" Target="https://github.com/CVEProject/cvelist" TargetMode="External"/><Relationship Id="rId5" Type="http://schemas.openxmlformats.org/officeDocument/2006/relationships/hyperlink" Target="https://github.com/CVEProject/CVE-Services" TargetMode="External"/><Relationship Id="rId4" Type="http://schemas.openxmlformats.org/officeDocument/2006/relationships/hyperlink" Target="https://github.com/CVEProject/automation-working-group/blob/master/CAWG_Charter_DRAFT.md" TargetMode="External"/><Relationship Id="rId9" Type="http://schemas.openxmlformats.org/officeDocument/2006/relationships/hyperlink" Target="https://github.com/CVEProject/automation-working-grou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ve.mitre.org/cve/cna.html"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github.com/CVEProject/strategic-planning-working-group" TargetMode="External"/><Relationship Id="rId4" Type="http://schemas.openxmlformats.org/officeDocument/2006/relationships/hyperlink" Target="https://cve.mitre.org/working_group_documents/CNACWG_Charter_v1.0.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mailto:cna-coordinator@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9.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Becoming a CNA</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06989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How your organization is configured will influence the way you set up your CNA program</a:t>
            </a:r>
          </a:p>
          <a:p>
            <a:pPr>
              <a:buFont typeface="Wingdings" panose="05000000000000000000" pitchFamily="2" charset="2"/>
              <a:buChar char="§"/>
            </a:pPr>
            <a:r>
              <a:rPr lang="en-US" dirty="0"/>
              <a:t>Most organizations designate a single group to manage their CNA program; however, that is not always the case. For example:</a:t>
            </a:r>
          </a:p>
          <a:p>
            <a:pPr lvl="1">
              <a:buFont typeface="Wingdings" panose="05000000000000000000" pitchFamily="2" charset="2"/>
              <a:buChar char="§"/>
            </a:pPr>
            <a:r>
              <a:rPr lang="en-US" dirty="0"/>
              <a:t>The Android and Chrome PSIRTs work independently and act as their own CNAs, even though they are both part of Google</a:t>
            </a:r>
          </a:p>
          <a:p>
            <a:pPr lvl="1">
              <a:buFont typeface="Wingdings" panose="05000000000000000000" pitchFamily="2" charset="2"/>
              <a:buChar char="§"/>
            </a:pPr>
            <a:r>
              <a:rPr lang="en-US" dirty="0"/>
              <a:t>Cisco and Cisco </a:t>
            </a:r>
            <a:r>
              <a:rPr lang="en-US" dirty="0" err="1"/>
              <a:t>Talos</a:t>
            </a:r>
            <a:r>
              <a:rPr lang="en-US" dirty="0"/>
              <a:t> are separate CNAs due to their vastly different scopes (i.e., Cisco products versus the vulnerabilities they found during their research)</a:t>
            </a:r>
          </a:p>
          <a:p>
            <a:pPr lvl="1">
              <a:buFont typeface="Wingdings" panose="05000000000000000000" pitchFamily="2" charset="2"/>
              <a:buChar char="§"/>
            </a:pPr>
            <a:r>
              <a:rPr lang="en-US" dirty="0"/>
              <a:t>Within Dell, the Dell CNA covers Dell, EMC products, and the products of many of their subsidiary companies; however, they do not cover VMware, which has its own CNA program</a:t>
            </a:r>
          </a:p>
        </p:txBody>
      </p:sp>
      <p:sp>
        <p:nvSpPr>
          <p:cNvPr id="4" name="Slide Number Placeholder 3">
            <a:extLst>
              <a:ext uri="{FF2B5EF4-FFF2-40B4-BE49-F238E27FC236}">
                <a16:creationId xmlns:a16="http://schemas.microsoft.com/office/drawing/2014/main" id="{0EC374A2-0A6D-4F00-A69E-3AAAC63BC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106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a:xfrm>
            <a:off x="812800" y="1351723"/>
            <a:ext cx="11050546" cy="4685824"/>
          </a:xfrm>
        </p:spPr>
        <p:txBody>
          <a:bodyPr>
            <a:normAutofit/>
          </a:bodyPr>
          <a:lstStyle/>
          <a:p>
            <a:pPr>
              <a:buFont typeface="Wingdings" panose="05000000000000000000" pitchFamily="2" charset="2"/>
              <a:buChar char="§"/>
            </a:pPr>
            <a:r>
              <a:rPr lang="en-US" dirty="0"/>
              <a:t>A single group handles all vulnerabilities</a:t>
            </a:r>
          </a:p>
          <a:p>
            <a:pPr lvl="1">
              <a:buFont typeface="Wingdings" panose="05000000000000000000" pitchFamily="2" charset="2"/>
              <a:buChar char="§"/>
            </a:pPr>
            <a:r>
              <a:rPr lang="en-US" dirty="0"/>
              <a:t>Create a single CNA</a:t>
            </a:r>
          </a:p>
          <a:p>
            <a:pPr>
              <a:buFont typeface="Wingdings" panose="05000000000000000000" pitchFamily="2" charset="2"/>
              <a:buChar char="§"/>
            </a:pPr>
            <a:r>
              <a:rPr lang="en-US" dirty="0"/>
              <a:t>A single group handles the coordination with multiple internal groups</a:t>
            </a:r>
          </a:p>
          <a:p>
            <a:pPr lvl="1">
              <a:buFont typeface="Wingdings" panose="05000000000000000000" pitchFamily="2" charset="2"/>
              <a:buChar char="§"/>
            </a:pPr>
            <a:r>
              <a:rPr lang="en-US" dirty="0"/>
              <a:t>Usually results in a single CNA</a:t>
            </a:r>
          </a:p>
          <a:p>
            <a:pPr lvl="1">
              <a:buFont typeface="Wingdings" panose="05000000000000000000" pitchFamily="2" charset="2"/>
              <a:buChar char="§"/>
            </a:pPr>
            <a:r>
              <a:rPr lang="en-US" dirty="0"/>
              <a:t>That CNA sometimes chooses to create unofficial sub-CNAs to which it can give blocks of IDs</a:t>
            </a:r>
          </a:p>
          <a:p>
            <a:pPr lvl="2">
              <a:buFont typeface="Wingdings" panose="05000000000000000000" pitchFamily="2" charset="2"/>
              <a:buChar char="§"/>
            </a:pPr>
            <a:r>
              <a:rPr lang="en-US" dirty="0"/>
              <a:t>There is no issue with a CNA creating internal unofficial sub-CNAs if the results meet the needs of the CVE Program</a:t>
            </a:r>
          </a:p>
          <a:p>
            <a:pPr>
              <a:buFont typeface="Wingdings" panose="05000000000000000000" pitchFamily="2" charset="2"/>
              <a:buChar char="§"/>
            </a:pPr>
            <a:r>
              <a:rPr lang="en-US" dirty="0"/>
              <a:t>Multiple groups handle their own vulnerabilities</a:t>
            </a:r>
          </a:p>
          <a:p>
            <a:pPr lvl="1">
              <a:buFont typeface="Wingdings" panose="05000000000000000000" pitchFamily="2" charset="2"/>
              <a:buChar char="§"/>
            </a:pPr>
            <a:r>
              <a:rPr lang="en-US" dirty="0"/>
              <a:t>Create a CNA for each independent group</a:t>
            </a:r>
          </a:p>
        </p:txBody>
      </p:sp>
      <p:sp>
        <p:nvSpPr>
          <p:cNvPr id="4" name="Slide Number Placeholder 3">
            <a:extLst>
              <a:ext uri="{FF2B5EF4-FFF2-40B4-BE49-F238E27FC236}">
                <a16:creationId xmlns:a16="http://schemas.microsoft.com/office/drawing/2014/main" id="{7E02A613-57CC-4F4B-BB80-E98CDBD08D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2025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Scope</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351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A CNA’s scope defines the vulnerabilities to which it is responsible for assigning CVE IDs</a:t>
            </a:r>
          </a:p>
          <a:p>
            <a:pPr>
              <a:buFont typeface="Wingdings" panose="05000000000000000000" pitchFamily="2" charset="2"/>
              <a:buChar char="§"/>
            </a:pPr>
            <a:r>
              <a:rPr lang="en-US" dirty="0"/>
              <a:t>The scope sets expectations, which should:</a:t>
            </a:r>
          </a:p>
          <a:p>
            <a:pPr lvl="1">
              <a:buFont typeface="Wingdings" panose="05000000000000000000" pitchFamily="2" charset="2"/>
              <a:buChar char="§"/>
            </a:pPr>
            <a:r>
              <a:rPr lang="en-US" dirty="0"/>
              <a:t>Prevent CNAs with overlapping scopes (e.g., their Root CNA) from assigning duplicate IDs</a:t>
            </a:r>
          </a:p>
          <a:p>
            <a:pPr lvl="1">
              <a:buFont typeface="Wingdings" panose="05000000000000000000" pitchFamily="2" charset="2"/>
              <a:buChar char="§"/>
            </a:pPr>
            <a:r>
              <a:rPr lang="en-US" dirty="0"/>
              <a:t>Save reporters’ time and frustration by preventing them from reporting irrelevant issues</a:t>
            </a:r>
          </a:p>
          <a:p>
            <a:pPr lvl="1">
              <a:buFont typeface="Wingdings" panose="05000000000000000000" pitchFamily="2" charset="2"/>
              <a:buChar char="§"/>
            </a:pPr>
            <a:r>
              <a:rPr lang="en-US" dirty="0"/>
              <a:t>Save the CNA time by reducing the number of unwanted reports</a:t>
            </a:r>
          </a:p>
          <a:p>
            <a:pPr lvl="1">
              <a:buFont typeface="Wingdings" panose="05000000000000000000" pitchFamily="2" charset="2"/>
              <a:buChar char="§"/>
            </a:pPr>
            <a:r>
              <a:rPr lang="en-US" dirty="0"/>
              <a:t>Save the Root CNA time by reducing the number of complaints by unhappy reporters</a:t>
            </a:r>
          </a:p>
          <a:p>
            <a:endParaRPr lang="en-US" dirty="0"/>
          </a:p>
        </p:txBody>
      </p:sp>
      <p:sp>
        <p:nvSpPr>
          <p:cNvPr id="4" name="Slide Number Placeholder 3">
            <a:extLst>
              <a:ext uri="{FF2B5EF4-FFF2-40B4-BE49-F238E27FC236}">
                <a16:creationId xmlns:a16="http://schemas.microsoft.com/office/drawing/2014/main" id="{38FC79F3-FD16-48D2-8A36-3A4D1074352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072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812801" y="1335819"/>
            <a:ext cx="11058496" cy="4707173"/>
          </a:xfrm>
        </p:spPr>
        <p:txBody>
          <a:bodyPr>
            <a:normAutofit/>
          </a:bodyPr>
          <a:lstStyle/>
          <a:p>
            <a:pPr>
              <a:buFont typeface="Wingdings" panose="05000000000000000000" pitchFamily="2" charset="2"/>
              <a:buChar char="§"/>
            </a:pPr>
            <a:r>
              <a:rPr lang="en-US" dirty="0"/>
              <a:t>Vendors: Cover products</a:t>
            </a:r>
          </a:p>
          <a:p>
            <a:pPr lvl="1">
              <a:buFont typeface="Wingdings" panose="05000000000000000000" pitchFamily="2" charset="2"/>
              <a:buChar char="§"/>
            </a:pPr>
            <a:r>
              <a:rPr lang="en-US" dirty="0"/>
              <a:t>e.g., Microsoft, OpenSSL, Debian</a:t>
            </a:r>
          </a:p>
          <a:p>
            <a:pPr>
              <a:buFont typeface="Wingdings" panose="05000000000000000000" pitchFamily="2" charset="2"/>
              <a:buChar char="§"/>
            </a:pPr>
            <a:r>
              <a:rPr lang="en-US" dirty="0"/>
              <a:t>Coordinators: Cover the vulnerabilities coordinated by the organization</a:t>
            </a:r>
          </a:p>
          <a:p>
            <a:pPr lvl="1">
              <a:buFont typeface="Wingdings" panose="05000000000000000000" pitchFamily="2" charset="2"/>
              <a:buChar char="§"/>
            </a:pPr>
            <a:r>
              <a:rPr lang="en-US" dirty="0"/>
              <a:t>e.g., CERT/CC, JPCERT/CC, </a:t>
            </a:r>
            <a:r>
              <a:rPr lang="en-US" dirty="0" err="1"/>
              <a:t>HackerOne</a:t>
            </a:r>
            <a:endParaRPr lang="en-US" dirty="0"/>
          </a:p>
          <a:p>
            <a:pPr>
              <a:buFont typeface="Wingdings" panose="05000000000000000000" pitchFamily="2" charset="2"/>
              <a:buChar char="§"/>
            </a:pPr>
            <a:r>
              <a:rPr lang="en-US" dirty="0"/>
              <a:t>Research Organizations: Cover the vulnerabilities discovered by individual researchers</a:t>
            </a:r>
          </a:p>
          <a:p>
            <a:pPr lvl="1">
              <a:buFont typeface="Wingdings" panose="05000000000000000000" pitchFamily="2" charset="2"/>
              <a:buChar char="§"/>
            </a:pPr>
            <a:r>
              <a:rPr lang="en-US" dirty="0"/>
              <a:t>e.g., Rapid7</a:t>
            </a:r>
          </a:p>
          <a:p>
            <a:pPr>
              <a:buFont typeface="Wingdings" panose="05000000000000000000" pitchFamily="2" charset="2"/>
              <a:buChar char="§"/>
            </a:pPr>
            <a:r>
              <a:rPr lang="en-US" dirty="0"/>
              <a:t>Mixed</a:t>
            </a:r>
          </a:p>
          <a:p>
            <a:pPr lvl="1">
              <a:buFont typeface="Wingdings" panose="05000000000000000000" pitchFamily="2" charset="2"/>
              <a:buChar char="§"/>
            </a:pPr>
            <a:r>
              <a:rPr lang="en-US" dirty="0"/>
              <a:t>e.g., Flexera (vendor and research), Drupal (vendor and coordinator)</a:t>
            </a:r>
          </a:p>
          <a:p>
            <a:pPr>
              <a:buFont typeface="Wingdings" panose="05000000000000000000" pitchFamily="2" charset="2"/>
              <a:buChar char="§"/>
            </a:pPr>
            <a:r>
              <a:rPr lang="en-US" dirty="0"/>
              <a:t>Other: Some CNAs do not fall into the typical categories described above</a:t>
            </a:r>
          </a:p>
          <a:p>
            <a:pPr lvl="1">
              <a:buFont typeface="Wingdings" panose="05000000000000000000" pitchFamily="2" charset="2"/>
              <a:buChar char="§"/>
            </a:pPr>
            <a:r>
              <a:rPr lang="en-US" dirty="0"/>
              <a:t>e.g., MITRE</a:t>
            </a:r>
          </a:p>
          <a:p>
            <a:endParaRPr lang="en-US" dirty="0"/>
          </a:p>
          <a:p>
            <a:endParaRPr lang="en-US" dirty="0"/>
          </a:p>
        </p:txBody>
      </p:sp>
      <p:sp>
        <p:nvSpPr>
          <p:cNvPr id="4" name="Slide Number Placeholder 3">
            <a:extLst>
              <a:ext uri="{FF2B5EF4-FFF2-40B4-BE49-F238E27FC236}">
                <a16:creationId xmlns:a16="http://schemas.microsoft.com/office/drawing/2014/main" id="{A3660094-BBEE-4783-A7DB-65F8B9006F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91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a:xfrm>
            <a:off x="812800" y="1351723"/>
            <a:ext cx="10972800" cy="4685824"/>
          </a:xfrm>
        </p:spPr>
        <p:txBody>
          <a:bodyPr/>
          <a:lstStyle/>
          <a:p>
            <a:pPr>
              <a:buFont typeface="Wingdings" panose="05000000000000000000" pitchFamily="2" charset="2"/>
              <a:buChar char="§"/>
            </a:pPr>
            <a:r>
              <a:rPr lang="en-US" dirty="0"/>
              <a:t>Are there some scenarios where advisories are not published?</a:t>
            </a:r>
          </a:p>
          <a:p>
            <a:pPr>
              <a:buFont typeface="Wingdings" panose="05000000000000000000" pitchFamily="2" charset="2"/>
              <a:buChar char="§"/>
            </a:pPr>
            <a:r>
              <a:rPr lang="en-US" dirty="0"/>
              <a:t>All advisories must meet the CVE Program’s requirements for being published:</a:t>
            </a:r>
          </a:p>
          <a:p>
            <a:pPr lvl="1">
              <a:buFont typeface="Wingdings" panose="05000000000000000000" pitchFamily="2" charset="2"/>
              <a:buChar char="§"/>
            </a:pPr>
            <a:r>
              <a:rPr lang="en-US" dirty="0"/>
              <a:t>Must have a URL</a:t>
            </a:r>
          </a:p>
          <a:p>
            <a:pPr lvl="1">
              <a:buFont typeface="Wingdings" panose="05000000000000000000" pitchFamily="2" charset="2"/>
              <a:buChar char="§"/>
            </a:pPr>
            <a:r>
              <a:rPr lang="en-US" dirty="0"/>
              <a:t>The Terms of Service must allow a link to the URL</a:t>
            </a:r>
          </a:p>
          <a:p>
            <a:pPr lvl="1">
              <a:buFont typeface="Wingdings" panose="05000000000000000000" pitchFamily="2" charset="2"/>
              <a:buChar char="§"/>
            </a:pPr>
            <a:r>
              <a:rPr lang="en-US" dirty="0"/>
              <a:t>The document linked to the URL must contain the minimum required information for a CVE Entry:</a:t>
            </a:r>
          </a:p>
          <a:p>
            <a:pPr lvl="2">
              <a:buFont typeface="Wingdings" panose="05000000000000000000" pitchFamily="2" charset="2"/>
              <a:buChar char="§"/>
            </a:pPr>
            <a:r>
              <a:rPr lang="en-US" dirty="0"/>
              <a:t>Product</a:t>
            </a:r>
          </a:p>
          <a:p>
            <a:pPr lvl="2">
              <a:buFont typeface="Wingdings" panose="05000000000000000000" pitchFamily="2" charset="2"/>
              <a:buChar char="§"/>
            </a:pPr>
            <a:r>
              <a:rPr lang="en-US" dirty="0"/>
              <a:t>Version</a:t>
            </a:r>
          </a:p>
          <a:p>
            <a:pPr lvl="2">
              <a:buFont typeface="Wingdings" panose="05000000000000000000" pitchFamily="2" charset="2"/>
              <a:buChar char="§"/>
            </a:pPr>
            <a:r>
              <a:rPr lang="en-US" dirty="0"/>
              <a:t>Problem type (vulnerability type or impact)</a:t>
            </a:r>
          </a:p>
          <a:p>
            <a:pPr lvl="1">
              <a:buFont typeface="Wingdings" panose="05000000000000000000" pitchFamily="2" charset="2"/>
              <a:buChar char="§"/>
            </a:pPr>
            <a:r>
              <a:rPr lang="en-US" dirty="0"/>
              <a:t>Must not require a fee to access</a:t>
            </a:r>
          </a:p>
          <a:p>
            <a:endParaRPr lang="en-US" dirty="0"/>
          </a:p>
        </p:txBody>
      </p:sp>
      <p:sp>
        <p:nvSpPr>
          <p:cNvPr id="4" name="Slide Number Placeholder 3">
            <a:extLst>
              <a:ext uri="{FF2B5EF4-FFF2-40B4-BE49-F238E27FC236}">
                <a16:creationId xmlns:a16="http://schemas.microsoft.com/office/drawing/2014/main" id="{9A323E27-9CDD-40EF-A6FF-9EEE191A1D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852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a:xfrm>
            <a:off x="812799" y="1343771"/>
            <a:ext cx="11018741" cy="4693776"/>
          </a:xfrm>
        </p:spPr>
        <p:txBody>
          <a:bodyPr/>
          <a:lstStyle/>
          <a:p>
            <a:pPr>
              <a:buFont typeface="Wingdings" panose="05000000000000000000" pitchFamily="2" charset="2"/>
              <a:buChar char="§"/>
            </a:pPr>
            <a:r>
              <a:rPr lang="en-US" dirty="0"/>
              <a:t>Do you plan to cover all of the products you produce?</a:t>
            </a:r>
          </a:p>
          <a:p>
            <a:pPr>
              <a:buFont typeface="Wingdings" panose="05000000000000000000" pitchFamily="2" charset="2"/>
              <a:buChar char="§"/>
            </a:pPr>
            <a:r>
              <a:rPr lang="en-US" dirty="0"/>
              <a:t>Consider the following types of products when deciding which products will be covered within the scope:</a:t>
            </a:r>
          </a:p>
          <a:p>
            <a:pPr lvl="1">
              <a:buFont typeface="Wingdings" panose="05000000000000000000" pitchFamily="2" charset="2"/>
              <a:buChar char="§"/>
            </a:pPr>
            <a:r>
              <a:rPr lang="en-US" dirty="0"/>
              <a:t>Products from subsidiary companies</a:t>
            </a:r>
          </a:p>
          <a:p>
            <a:pPr lvl="1">
              <a:buFont typeface="Wingdings" panose="05000000000000000000" pitchFamily="2" charset="2"/>
              <a:buChar char="§"/>
            </a:pPr>
            <a:r>
              <a:rPr lang="en-US" dirty="0"/>
              <a:t>Products from newly acquired companies</a:t>
            </a:r>
          </a:p>
          <a:p>
            <a:pPr lvl="1">
              <a:buFont typeface="Wingdings" panose="05000000000000000000" pitchFamily="2" charset="2"/>
              <a:buChar char="§"/>
            </a:pPr>
            <a:r>
              <a:rPr lang="en-US" dirty="0"/>
              <a:t>Discontinued products</a:t>
            </a:r>
          </a:p>
          <a:p>
            <a:pPr lvl="1">
              <a:buFont typeface="Wingdings" panose="05000000000000000000" pitchFamily="2" charset="2"/>
              <a:buChar char="§"/>
            </a:pPr>
            <a:r>
              <a:rPr lang="en-US" dirty="0"/>
              <a:t>Versions that have reached their end of support</a:t>
            </a:r>
          </a:p>
          <a:p>
            <a:pPr lvl="1">
              <a:buFont typeface="Wingdings" panose="05000000000000000000" pitchFamily="2" charset="2"/>
              <a:buChar char="§"/>
            </a:pPr>
            <a:r>
              <a:rPr lang="en-US" dirty="0"/>
              <a:t>Experimental products or development branches</a:t>
            </a:r>
          </a:p>
          <a:p>
            <a:pPr lvl="1">
              <a:buFont typeface="Wingdings" panose="05000000000000000000" pitchFamily="2" charset="2"/>
              <a:buChar char="§"/>
            </a:pPr>
            <a:r>
              <a:rPr lang="en-US" dirty="0"/>
              <a:t>Freebie products</a:t>
            </a:r>
          </a:p>
          <a:p>
            <a:endParaRPr lang="en-US" dirty="0"/>
          </a:p>
        </p:txBody>
      </p:sp>
      <p:sp>
        <p:nvSpPr>
          <p:cNvPr id="4" name="Slide Number Placeholder 3">
            <a:extLst>
              <a:ext uri="{FF2B5EF4-FFF2-40B4-BE49-F238E27FC236}">
                <a16:creationId xmlns:a16="http://schemas.microsoft.com/office/drawing/2014/main" id="{21525F7D-9873-4EC3-858D-250200CFBEC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9191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Explain the criteria used to determine if an issue is a vulnerability</a:t>
            </a:r>
          </a:p>
          <a:p>
            <a:pPr lvl="1">
              <a:buFont typeface="Wingdings" panose="05000000000000000000" pitchFamily="2" charset="2"/>
              <a:buChar char="§"/>
            </a:pPr>
            <a:r>
              <a:rPr lang="en-US" dirty="0"/>
              <a:t>e.g., </a:t>
            </a:r>
            <a:r>
              <a:rPr lang="en-US" dirty="0">
                <a:hlinkClick r:id="rId2"/>
              </a:rPr>
              <a:t>https://msdn.microsoft.com/en-us/library/cc751383.aspx</a:t>
            </a:r>
            <a:endParaRPr lang="en-US" dirty="0"/>
          </a:p>
          <a:p>
            <a:pPr>
              <a:buFont typeface="Wingdings" panose="05000000000000000000" pitchFamily="2" charset="2"/>
              <a:buChar char="§"/>
            </a:pPr>
            <a:r>
              <a:rPr lang="en-US" dirty="0"/>
              <a:t>Provide an explicit list of the types of issues not considered vulnerabilities to help limit the number of unwanted requests:</a:t>
            </a:r>
          </a:p>
          <a:p>
            <a:pPr lvl="1">
              <a:buFont typeface="Wingdings" panose="05000000000000000000" pitchFamily="2" charset="2"/>
              <a:buChar char="§"/>
            </a:pPr>
            <a:r>
              <a:rPr lang="en-US" dirty="0"/>
              <a:t>Self-</a:t>
            </a:r>
            <a:r>
              <a:rPr lang="en-US" dirty="0" err="1"/>
              <a:t>DoS</a:t>
            </a:r>
            <a:endParaRPr lang="en-US" dirty="0"/>
          </a:p>
          <a:p>
            <a:pPr lvl="1">
              <a:buFont typeface="Wingdings" panose="05000000000000000000" pitchFamily="2" charset="2"/>
              <a:buChar char="§"/>
            </a:pPr>
            <a:r>
              <a:rPr lang="en-US" dirty="0"/>
              <a:t>CSRF logout</a:t>
            </a:r>
          </a:p>
          <a:p>
            <a:pPr lvl="1">
              <a:buFont typeface="Wingdings" panose="05000000000000000000" pitchFamily="2" charset="2"/>
              <a:buChar char="§"/>
            </a:pPr>
            <a:r>
              <a:rPr lang="en-US" dirty="0"/>
              <a:t>Insecure default configurations</a:t>
            </a:r>
          </a:p>
          <a:p>
            <a:pPr lvl="1">
              <a:buFont typeface="Wingdings" panose="05000000000000000000" pitchFamily="2" charset="2"/>
              <a:buChar char="§"/>
            </a:pPr>
            <a:r>
              <a:rPr lang="en-US" dirty="0"/>
              <a:t>Default credentials</a:t>
            </a:r>
          </a:p>
          <a:p>
            <a:endParaRPr lang="en-US" dirty="0"/>
          </a:p>
        </p:txBody>
      </p:sp>
      <p:sp>
        <p:nvSpPr>
          <p:cNvPr id="4" name="Slide Number Placeholder 3">
            <a:extLst>
              <a:ext uri="{FF2B5EF4-FFF2-40B4-BE49-F238E27FC236}">
                <a16:creationId xmlns:a16="http://schemas.microsoft.com/office/drawing/2014/main" id="{BDB07ABC-8B9D-4B95-9D4D-4B19B5F99C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0557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Update Processes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58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Accepting Vulnerability Reports</a:t>
            </a:r>
          </a:p>
        </p:txBody>
      </p:sp>
      <p:sp>
        <p:nvSpPr>
          <p:cNvPr id="3" name="Content Placeholder 2"/>
          <p:cNvSpPr>
            <a:spLocks noGrp="1"/>
          </p:cNvSpPr>
          <p:nvPr>
            <p:ph idx="1"/>
          </p:nvPr>
        </p:nvSpPr>
        <p:spPr>
          <a:xfrm>
            <a:off x="812800" y="1439852"/>
            <a:ext cx="11046541" cy="4483872"/>
          </a:xfrm>
        </p:spPr>
        <p:txBody>
          <a:bodyPr>
            <a:normAutofit/>
          </a:bodyPr>
          <a:lstStyle/>
          <a:p>
            <a:pPr>
              <a:buFont typeface="Wingdings" panose="05000000000000000000" pitchFamily="2" charset="2"/>
              <a:buChar char="§"/>
            </a:pPr>
            <a:r>
              <a:rPr lang="en-US" dirty="0"/>
              <a:t>Are third party requests accepted?</a:t>
            </a:r>
          </a:p>
          <a:p>
            <a:pPr>
              <a:buFont typeface="Wingdings" panose="05000000000000000000" pitchFamily="2" charset="2"/>
              <a:buChar char="§"/>
            </a:pPr>
            <a:r>
              <a:rPr lang="en-US" dirty="0"/>
              <a:t>If so, provide contact information:</a:t>
            </a:r>
          </a:p>
          <a:p>
            <a:pPr lvl="1">
              <a:buFont typeface="Wingdings" panose="05000000000000000000" pitchFamily="2" charset="2"/>
              <a:buChar char="§"/>
            </a:pPr>
            <a:r>
              <a:rPr lang="en-US" dirty="0"/>
              <a:t>Contact information should be provided to your Root CNA</a:t>
            </a:r>
          </a:p>
          <a:p>
            <a:pPr lvl="1">
              <a:buFont typeface="Wingdings" panose="05000000000000000000" pitchFamily="2" charset="2"/>
              <a:buChar char="§"/>
            </a:pPr>
            <a:r>
              <a:rPr lang="en-US" dirty="0"/>
              <a:t>A registry of contact information is maintained on the CVE Program website: </a:t>
            </a:r>
            <a:r>
              <a:rPr lang="en-US" dirty="0">
                <a:hlinkClick r:id="rId3"/>
              </a:rPr>
              <a:t>https://cve.mitre.org/cve/request_id.html#cna_coverage.html</a:t>
            </a:r>
            <a:r>
              <a:rPr lang="en-US" dirty="0"/>
              <a:t> </a:t>
            </a:r>
          </a:p>
          <a:p>
            <a:pPr>
              <a:buFont typeface="Wingdings" panose="05000000000000000000" pitchFamily="2" charset="2"/>
              <a:buChar char="§"/>
            </a:pPr>
            <a:r>
              <a:rPr lang="en-US" dirty="0"/>
              <a:t>What information should vulnerability reporters provide?</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sz="2900" b="0" dirty="0"/>
          </a:p>
          <a:p>
            <a:pPr marL="0" indent="0">
              <a:buNone/>
            </a:pPr>
            <a:endParaRPr lang="en-US" dirty="0"/>
          </a:p>
        </p:txBody>
      </p:sp>
      <p:sp>
        <p:nvSpPr>
          <p:cNvPr id="4" name="Slide Number Placeholder 3">
            <a:extLst>
              <a:ext uri="{FF2B5EF4-FFF2-40B4-BE49-F238E27FC236}">
                <a16:creationId xmlns:a16="http://schemas.microsoft.com/office/drawing/2014/main" id="{F6A5BF7F-CB24-4D6A-B59E-5BA24633677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38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Defining CNAs</a:t>
            </a:r>
          </a:p>
          <a:p>
            <a:pPr>
              <a:buFont typeface="Wingdings" panose="05000000000000000000" pitchFamily="2" charset="2"/>
              <a:buChar char="§"/>
            </a:pPr>
            <a:r>
              <a:rPr lang="en-US" dirty="0"/>
              <a:t>How to organize your CNA(s)</a:t>
            </a:r>
          </a:p>
          <a:p>
            <a:pPr>
              <a:buFont typeface="Wingdings" panose="05000000000000000000" pitchFamily="2" charset="2"/>
              <a:buChar char="§"/>
            </a:pPr>
            <a:r>
              <a:rPr lang="en-US" dirty="0"/>
              <a:t>Defining the scope of your coverage</a:t>
            </a:r>
          </a:p>
          <a:p>
            <a:pPr>
              <a:buFont typeface="Wingdings" panose="05000000000000000000" pitchFamily="2" charset="2"/>
              <a:buChar char="§"/>
            </a:pPr>
            <a:r>
              <a:rPr lang="en-US" dirty="0"/>
              <a:t>Updating your internal processes</a:t>
            </a:r>
          </a:p>
          <a:p>
            <a:pPr>
              <a:buFont typeface="Wingdings" panose="05000000000000000000" pitchFamily="2" charset="2"/>
              <a:buChar char="§"/>
            </a:pPr>
            <a:r>
              <a:rPr lang="en-US" dirty="0"/>
              <a:t>CNA resources and community involvement</a:t>
            </a:r>
          </a:p>
        </p:txBody>
      </p:sp>
      <p:sp>
        <p:nvSpPr>
          <p:cNvPr id="4" name="Slide Number Placeholder 3">
            <a:extLst>
              <a:ext uri="{FF2B5EF4-FFF2-40B4-BE49-F238E27FC236}">
                <a16:creationId xmlns:a16="http://schemas.microsoft.com/office/drawing/2014/main" id="{7BC55840-1E32-45CD-9CD7-65DC2B212B8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0601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Who in your organization can assign IDs?</a:t>
            </a:r>
          </a:p>
          <a:p>
            <a:pPr>
              <a:buFont typeface="Wingdings" panose="05000000000000000000" pitchFamily="2" charset="2"/>
              <a:buChar char="§"/>
            </a:pPr>
            <a:r>
              <a:rPr lang="en-US" dirty="0"/>
              <a:t>At what point in the process should a CVE ID be assigned?</a:t>
            </a:r>
          </a:p>
          <a:p>
            <a:pPr>
              <a:buFont typeface="Wingdings" panose="05000000000000000000" pitchFamily="2" charset="2"/>
              <a:buChar char="§"/>
            </a:pPr>
            <a:r>
              <a:rPr lang="en-US" dirty="0"/>
              <a:t>When an ID is assigned, how is it recorded?</a:t>
            </a:r>
          </a:p>
          <a:p>
            <a:pPr>
              <a:buFont typeface="Wingdings" panose="05000000000000000000" pitchFamily="2" charset="2"/>
              <a:buChar char="§"/>
            </a:pPr>
            <a:r>
              <a:rPr lang="en-US" dirty="0"/>
              <a:t>How are vulnerabilities tracked (i.e., which vulnerability is assigned to which CVE ID)?</a:t>
            </a:r>
          </a:p>
          <a:p>
            <a:endParaRPr lang="en-US" dirty="0"/>
          </a:p>
        </p:txBody>
      </p:sp>
      <p:sp>
        <p:nvSpPr>
          <p:cNvPr id="4" name="Slide Number Placeholder 3">
            <a:extLst>
              <a:ext uri="{FF2B5EF4-FFF2-40B4-BE49-F238E27FC236}">
                <a16:creationId xmlns:a16="http://schemas.microsoft.com/office/drawing/2014/main" id="{506312E2-C9ED-44A0-B0F7-B8C0A6026F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5595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disclosure policy should at least include the expected timeframe and conditions under which vulnerability information will be published</a:t>
            </a:r>
          </a:p>
          <a:p>
            <a:pPr>
              <a:buFont typeface="Wingdings" panose="05000000000000000000" pitchFamily="2" charset="2"/>
              <a:buChar char="§"/>
            </a:pPr>
            <a:r>
              <a:rPr lang="en-US" dirty="0"/>
              <a:t>The following additional communication points are advised:</a:t>
            </a:r>
          </a:p>
          <a:p>
            <a:pPr lvl="1">
              <a:buFont typeface="Wingdings" panose="05000000000000000000" pitchFamily="2" charset="2"/>
              <a:buChar char="§"/>
            </a:pPr>
            <a:r>
              <a:rPr lang="en-US" dirty="0"/>
              <a:t>Acknowledge receipt of submission (i.e., provide an initial response to reporter, even if it is just a “we received your request and are looking into it”)</a:t>
            </a:r>
          </a:p>
          <a:p>
            <a:pPr lvl="1">
              <a:buFont typeface="Wingdings" panose="05000000000000000000" pitchFamily="2" charset="2"/>
              <a:buChar char="§"/>
            </a:pPr>
            <a:r>
              <a:rPr lang="en-US" dirty="0"/>
              <a:t>Give reporter approximate time it will take to get back to them with a determination on whether there is a vulnerability</a:t>
            </a:r>
          </a:p>
          <a:p>
            <a:pPr lvl="1">
              <a:buFont typeface="Wingdings" panose="05000000000000000000" pitchFamily="2" charset="2"/>
              <a:buChar char="§"/>
            </a:pPr>
            <a:r>
              <a:rPr lang="en-US" dirty="0"/>
              <a:t>Advise the reporter when they can expect to receive the CVE ID for the vulnerability</a:t>
            </a:r>
          </a:p>
          <a:p>
            <a:pPr lvl="1">
              <a:buFont typeface="Wingdings" panose="05000000000000000000" pitchFamily="2" charset="2"/>
              <a:buChar char="§"/>
            </a:pPr>
            <a:r>
              <a:rPr lang="en-US" dirty="0"/>
              <a:t>Advise the reporter when the issue will be fixed and when an advisory can be published</a:t>
            </a:r>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176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Advisories must be made public</a:t>
            </a:r>
          </a:p>
          <a:p>
            <a:pPr>
              <a:buFont typeface="Wingdings" panose="05000000000000000000" pitchFamily="2" charset="2"/>
              <a:buChar char="§"/>
            </a:pPr>
            <a:r>
              <a:rPr lang="en-US" dirty="0"/>
              <a:t>The advisory should clearly state which CVE ID is associated with which vulnerability</a:t>
            </a:r>
          </a:p>
          <a:p>
            <a:pPr>
              <a:buFont typeface="Wingdings" panose="05000000000000000000" pitchFamily="2" charset="2"/>
              <a:buChar char="§"/>
            </a:pPr>
            <a:r>
              <a:rPr lang="en-US" dirty="0"/>
              <a:t>Are CVE Entries sent to the Root CNA, or directly to the Program Root CNA?</a:t>
            </a:r>
          </a:p>
          <a:p>
            <a:pPr lvl="1">
              <a:buFont typeface="Wingdings" panose="05000000000000000000" pitchFamily="2" charset="2"/>
              <a:buChar char="§"/>
            </a:pPr>
            <a:r>
              <a:rPr lang="en-US" dirty="0"/>
              <a:t>The Root CNA may require CVE Entries be sent directly to them</a:t>
            </a:r>
          </a:p>
          <a:p>
            <a:pPr>
              <a:buFont typeface="Wingdings" panose="05000000000000000000" pitchFamily="2" charset="2"/>
              <a:buChar char="§"/>
            </a:pPr>
            <a:r>
              <a:rPr lang="en-US" dirty="0"/>
              <a:t>CVE Entries should be sent within 24 hours of the vulnerability being made public</a:t>
            </a:r>
          </a:p>
          <a:p>
            <a:endParaRPr lang="en-US" dirty="0"/>
          </a:p>
          <a:p>
            <a:endParaRPr lang="en-US" dirty="0"/>
          </a:p>
        </p:txBody>
      </p:sp>
      <p:sp>
        <p:nvSpPr>
          <p:cNvPr id="4" name="Slide Number Placeholder 3">
            <a:extLst>
              <a:ext uri="{FF2B5EF4-FFF2-40B4-BE49-F238E27FC236}">
                <a16:creationId xmlns:a16="http://schemas.microsoft.com/office/drawing/2014/main" id="{52920509-9C5A-4911-8F5C-65A841FFE5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019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CNAs will receive requests to update CVE Entries that have been created; a process should be established to handle these requests</a:t>
            </a:r>
          </a:p>
          <a:p>
            <a:pPr>
              <a:buFont typeface="Wingdings" panose="05000000000000000000" pitchFamily="2" charset="2"/>
              <a:buChar char="§"/>
            </a:pPr>
            <a:r>
              <a:rPr lang="en-US" dirty="0"/>
              <a:t>If the request to update a CVE Entry is sent to a Root CNA or the Program Root CNA, the issuing CNA should decide if they want to be notified.</a:t>
            </a:r>
          </a:p>
          <a:p>
            <a:pPr lvl="1">
              <a:buFont typeface="Wingdings" panose="05000000000000000000" pitchFamily="2" charset="2"/>
              <a:buChar char="§"/>
            </a:pPr>
            <a:r>
              <a:rPr lang="en-US" dirty="0"/>
              <a:t>Decide if notification is necessary under the following conditions:</a:t>
            </a:r>
          </a:p>
          <a:p>
            <a:pPr lvl="2">
              <a:buFont typeface="Wingdings" panose="05000000000000000000" pitchFamily="2" charset="2"/>
              <a:buChar char="§"/>
            </a:pPr>
            <a:r>
              <a:rPr lang="en-US" dirty="0"/>
              <a:t>Spelling or grammar issues</a:t>
            </a:r>
          </a:p>
          <a:p>
            <a:pPr lvl="2">
              <a:buFont typeface="Wingdings" panose="05000000000000000000" pitchFamily="2" charset="2"/>
              <a:buChar char="§"/>
            </a:pPr>
            <a:r>
              <a:rPr lang="en-US" dirty="0"/>
              <a:t>Adding a reference</a:t>
            </a:r>
          </a:p>
        </p:txBody>
      </p:sp>
      <p:sp>
        <p:nvSpPr>
          <p:cNvPr id="4" name="Slide Number Placeholder 3">
            <a:extLst>
              <a:ext uri="{FF2B5EF4-FFF2-40B4-BE49-F238E27FC236}">
                <a16:creationId xmlns:a16="http://schemas.microsoft.com/office/drawing/2014/main" id="{1C61407B-0C52-4B32-836A-43ED88D1CD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435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a:xfrm>
            <a:off x="812801" y="1327869"/>
            <a:ext cx="11042593" cy="4709678"/>
          </a:xfrm>
        </p:spPr>
        <p:txBody>
          <a:bodyPr>
            <a:normAutofit/>
          </a:bodyPr>
          <a:lstStyle/>
          <a:p>
            <a:pPr>
              <a:buFont typeface="Wingdings" panose="05000000000000000000" pitchFamily="2" charset="2"/>
              <a:buChar char="§"/>
            </a:pPr>
            <a:r>
              <a:rPr lang="en-US" dirty="0"/>
              <a:t>Quarterly reports on the functioning of the CNA program are required</a:t>
            </a:r>
          </a:p>
          <a:p>
            <a:pPr>
              <a:buFont typeface="Wingdings" panose="05000000000000000000" pitchFamily="2" charset="2"/>
              <a:buChar char="§"/>
            </a:pPr>
            <a:r>
              <a:rPr lang="en-US" dirty="0"/>
              <a:t>The current requirements are:</a:t>
            </a:r>
          </a:p>
          <a:p>
            <a:pPr lvl="1">
              <a:buFont typeface="Wingdings" panose="05000000000000000000" pitchFamily="2" charset="2"/>
              <a:buChar char="§"/>
            </a:pPr>
            <a:r>
              <a:rPr lang="en-US" dirty="0"/>
              <a:t>For All CNAs:</a:t>
            </a:r>
          </a:p>
          <a:p>
            <a:pPr lvl="2">
              <a:buFont typeface="Wingdings" panose="05000000000000000000" pitchFamily="2" charset="2"/>
              <a:buChar char="§"/>
            </a:pPr>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buFont typeface="Wingdings" panose="05000000000000000000" pitchFamily="2" charset="2"/>
              <a:buChar char="§"/>
            </a:pPr>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
        <p:nvSpPr>
          <p:cNvPr id="4" name="Slide Number Placeholder 3">
            <a:extLst>
              <a:ext uri="{FF2B5EF4-FFF2-40B4-BE49-F238E27FC236}">
                <a16:creationId xmlns:a16="http://schemas.microsoft.com/office/drawing/2014/main" id="{FE287422-682A-49EB-BD1D-2AF27BB55DB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2196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a:xfrm>
            <a:off x="812800" y="1352386"/>
            <a:ext cx="11050546" cy="4589745"/>
          </a:xfrm>
        </p:spPr>
        <p:txBody>
          <a:bodyPr>
            <a:normAutofit lnSpcReduction="10000"/>
          </a:bodyPr>
          <a:lstStyle/>
          <a:p>
            <a:pPr>
              <a:buFont typeface="Wingdings" panose="05000000000000000000" pitchFamily="2" charset="2"/>
              <a:buChar char="§"/>
            </a:pPr>
            <a:r>
              <a:rPr lang="en-US" dirty="0"/>
              <a:t>The current requirements are:</a:t>
            </a:r>
          </a:p>
          <a:p>
            <a:pPr lvl="1">
              <a:buFont typeface="Wingdings" panose="05000000000000000000" pitchFamily="2" charset="2"/>
              <a:buChar char="§"/>
            </a:pPr>
            <a:r>
              <a:rPr lang="en-US" dirty="0"/>
              <a:t>For Root CNAs:</a:t>
            </a:r>
          </a:p>
          <a:p>
            <a:pPr lvl="2">
              <a:buFont typeface="Wingdings" panose="05000000000000000000" pitchFamily="2" charset="2"/>
              <a:buChar char="§"/>
            </a:pPr>
            <a:r>
              <a:rPr lang="en-US" sz="2000" dirty="0"/>
              <a:t>Number of times an issue was escalated to the Root CNA</a:t>
            </a:r>
            <a:br>
              <a:rPr lang="en-US" sz="2000" dirty="0"/>
            </a:br>
            <a:r>
              <a:rPr lang="en-US" sz="2000" dirty="0"/>
              <a:t>Rationale: How much of a Root CNA’s time is spent dealing with escalations? Does it scale with the number of Sub-CNAs they have? Does it vary between sectors?</a:t>
            </a:r>
          </a:p>
          <a:p>
            <a:pPr lvl="2">
              <a:buFont typeface="Wingdings" panose="05000000000000000000" pitchFamily="2" charset="2"/>
              <a:buChar char="§"/>
            </a:pPr>
            <a:r>
              <a:rPr lang="en-US" sz="2000" dirty="0"/>
              <a:t>Categories of escalated issues and percentage of total:</a:t>
            </a:r>
          </a:p>
          <a:p>
            <a:pPr lvl="3">
              <a:buFont typeface="Wingdings" panose="05000000000000000000" pitchFamily="2" charset="2"/>
              <a:buChar char="§"/>
            </a:pPr>
            <a:r>
              <a:rPr lang="en-US" sz="1800" dirty="0">
                <a:latin typeface="Helvetica LT Std"/>
              </a:rPr>
              <a:t>Dispute</a:t>
            </a:r>
          </a:p>
          <a:p>
            <a:pPr lvl="3">
              <a:buFont typeface="Wingdings" panose="05000000000000000000" pitchFamily="2" charset="2"/>
              <a:buChar char="§"/>
            </a:pPr>
            <a:r>
              <a:rPr lang="en-US" sz="1800" dirty="0">
                <a:latin typeface="Helvetica LT Std"/>
              </a:rPr>
              <a:t>Responsiveness</a:t>
            </a:r>
          </a:p>
          <a:p>
            <a:pPr lvl="3">
              <a:spcAft>
                <a:spcPts val="500"/>
              </a:spcAft>
              <a:buFont typeface="Wingdings" panose="05000000000000000000" pitchFamily="2" charset="2"/>
              <a:buChar char="§"/>
            </a:pPr>
            <a:r>
              <a:rPr lang="en-US" sz="1800" dirty="0">
                <a:latin typeface="Helvetica LT Std"/>
              </a:rPr>
              <a:t>Misuse of CVE</a:t>
            </a:r>
          </a:p>
          <a:p>
            <a:pPr lvl="2">
              <a:buFont typeface="Wingdings" panose="05000000000000000000" pitchFamily="2" charset="2"/>
              <a:buChar char="§"/>
            </a:pPr>
            <a:r>
              <a:rPr lang="en-US" sz="2000" dirty="0"/>
              <a:t>Rationale: What is the nature of the issues that Root CNAs are addressing, which can inform training, documentation, and process improvement.</a:t>
            </a:r>
          </a:p>
          <a:p>
            <a:pPr lvl="2">
              <a:buFont typeface="Wingdings" panose="05000000000000000000" pitchFamily="2" charset="2"/>
              <a:buChar char="§"/>
            </a:pPr>
            <a:r>
              <a:rPr lang="en-US" sz="2000" dirty="0"/>
              <a:t>List of Sub-CNAs and New Sub-CNAs this quarter</a:t>
            </a:r>
            <a:br>
              <a:rPr lang="en-US" sz="2000" dirty="0"/>
            </a:br>
            <a:r>
              <a:rPr lang="en-US" sz="2000"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84620523-35FE-4C4C-B9EA-93A1555245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8171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Point of Contact (POC) </a:t>
            </a:r>
          </a:p>
          <a:p>
            <a:pPr lvl="1">
              <a:buFont typeface="Wingdings" panose="05000000000000000000" pitchFamily="2" charset="2"/>
              <a:buChar char="§"/>
            </a:pPr>
            <a:r>
              <a:rPr lang="en-US" dirty="0"/>
              <a:t>As defined by the parent CNA</a:t>
            </a:r>
          </a:p>
          <a:p>
            <a:pPr>
              <a:buFont typeface="Wingdings" panose="05000000000000000000" pitchFamily="2" charset="2"/>
              <a:buChar char="§"/>
            </a:pPr>
            <a:r>
              <a:rPr lang="en-US" dirty="0"/>
              <a:t>Scope definition</a:t>
            </a:r>
          </a:p>
          <a:p>
            <a:pPr>
              <a:buFont typeface="Wingdings" panose="05000000000000000000" pitchFamily="2" charset="2"/>
              <a:buChar char="§"/>
            </a:pPr>
            <a:r>
              <a:rPr lang="en-US" dirty="0"/>
              <a:t>Disclosure policy</a:t>
            </a:r>
          </a:p>
          <a:p>
            <a:pPr>
              <a:buFont typeface="Wingdings" panose="05000000000000000000" pitchFamily="2" charset="2"/>
              <a:buChar char="§"/>
            </a:pPr>
            <a:r>
              <a:rPr lang="en-US" dirty="0"/>
              <a:t>Root CNAs may require additional information to be provided</a:t>
            </a:r>
          </a:p>
        </p:txBody>
      </p:sp>
      <p:sp>
        <p:nvSpPr>
          <p:cNvPr id="4" name="Slide Number Placeholder 3">
            <a:extLst>
              <a:ext uri="{FF2B5EF4-FFF2-40B4-BE49-F238E27FC236}">
                <a16:creationId xmlns:a16="http://schemas.microsoft.com/office/drawing/2014/main" id="{9D265E95-E92E-471F-B155-37A626F385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6156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CNA Resources and Community Involvement</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0321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Parent CNA provides initial training</a:t>
            </a:r>
          </a:p>
          <a:p>
            <a:pPr>
              <a:buFont typeface="Wingdings" panose="05000000000000000000" pitchFamily="2" charset="2"/>
              <a:buChar char="§"/>
            </a:pPr>
            <a:r>
              <a:rPr lang="en-US" dirty="0"/>
              <a:t>The training should include:</a:t>
            </a:r>
          </a:p>
          <a:p>
            <a:pPr lvl="1">
              <a:buFont typeface="Wingdings" panose="05000000000000000000" pitchFamily="2" charset="2"/>
              <a:buChar char="§"/>
            </a:pPr>
            <a:r>
              <a:rPr lang="en-US" sz="1800" dirty="0"/>
              <a:t>A </a:t>
            </a:r>
            <a:r>
              <a:rPr lang="en-US" sz="1800" i="1" dirty="0"/>
              <a:t>CNA Rules </a:t>
            </a:r>
            <a:r>
              <a:rPr lang="en-US" sz="1800" dirty="0"/>
              <a:t>review</a:t>
            </a:r>
          </a:p>
          <a:p>
            <a:pPr>
              <a:buFont typeface="Wingdings" panose="05000000000000000000" pitchFamily="2" charset="2"/>
              <a:buChar char="§"/>
            </a:pPr>
            <a:r>
              <a:rPr lang="en-US" dirty="0"/>
              <a:t>Additional Training</a:t>
            </a:r>
          </a:p>
          <a:p>
            <a:pPr lvl="1">
              <a:buFont typeface="Wingdings" panose="05000000000000000000" pitchFamily="2" charset="2"/>
              <a:buChar char="§"/>
            </a:pPr>
            <a:r>
              <a:rPr lang="en-US" sz="1800" dirty="0"/>
              <a:t>CNA Summits (Virtual/In Person) </a:t>
            </a:r>
          </a:p>
          <a:p>
            <a:pPr lvl="1">
              <a:buFont typeface="Wingdings" panose="05000000000000000000" pitchFamily="2" charset="2"/>
              <a:buChar char="§"/>
            </a:pPr>
            <a:r>
              <a:rPr lang="en-US" sz="1800" dirty="0"/>
              <a:t>Supplementary documentation</a:t>
            </a:r>
          </a:p>
          <a:p>
            <a:pPr>
              <a:buFont typeface="Wingdings" panose="05000000000000000000" pitchFamily="2" charset="2"/>
              <a:buChar char="§"/>
            </a:pPr>
            <a:r>
              <a:rPr lang="en-US" dirty="0"/>
              <a:t>An internal training process should be developed for those who join the team</a:t>
            </a:r>
          </a:p>
          <a:p>
            <a:pPr lvl="1">
              <a:buFont typeface="Wingdings" panose="05000000000000000000" pitchFamily="2" charset="2"/>
              <a:buChar char="§"/>
            </a:pPr>
            <a:r>
              <a:rPr lang="en-US" sz="1800" dirty="0"/>
              <a:t>Program Root CNA (currently MITRE) can help provide supplemental material</a:t>
            </a:r>
          </a:p>
        </p:txBody>
      </p:sp>
      <p:sp>
        <p:nvSpPr>
          <p:cNvPr id="4" name="Slide Number Placeholder 3">
            <a:extLst>
              <a:ext uri="{FF2B5EF4-FFF2-40B4-BE49-F238E27FC236}">
                <a16:creationId xmlns:a16="http://schemas.microsoft.com/office/drawing/2014/main" id="{A077EE62-80E5-4575-B1DE-380763AB99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207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(1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800" y="1344434"/>
            <a:ext cx="10972800" cy="4562295"/>
          </a:xfrm>
        </p:spPr>
        <p:txBody>
          <a:bodyPr>
            <a:normAutofit/>
          </a:bodyPr>
          <a:lstStyle/>
          <a:p>
            <a:pPr>
              <a:buFont typeface="Wingdings" panose="05000000000000000000" pitchFamily="2" charset="2"/>
              <a:buChar char="§"/>
            </a:pPr>
            <a:r>
              <a:rPr lang="en-US" dirty="0"/>
              <a:t>Automation Working Group (AWG)</a:t>
            </a:r>
          </a:p>
          <a:p>
            <a:pPr marL="573088" lvl="1" indent="-342900">
              <a:buFont typeface="Wingdings" panose="05000000000000000000" pitchFamily="2" charset="2"/>
              <a:buChar char="§"/>
            </a:pPr>
            <a:r>
              <a:rPr lang="en-US" altLang="en-US" dirty="0">
                <a:latin typeface="Helvetica LT Std"/>
              </a:rPr>
              <a:t>Focused on identifying and advancing proposals for the collaborative design, development, and deployment of automated capabilities that support the efficient management of the CVE Program.</a:t>
            </a:r>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574675" lvl="1" indent="-346075">
              <a:buFont typeface="Wingdings" panose="05000000000000000000" pitchFamily="2" charset="2"/>
              <a:buChar char="§"/>
            </a:pPr>
            <a:r>
              <a:rPr lang="en-US" b="1" dirty="0"/>
              <a:t>CVE Workflow Working Group (CWWG)</a:t>
            </a:r>
          </a:p>
          <a:p>
            <a:pPr lvl="3">
              <a:buFont typeface="Wingdings" panose="05000000000000000000" pitchFamily="2" charset="2"/>
              <a:buChar char="§"/>
            </a:pPr>
            <a:r>
              <a:rPr lang="en-US" sz="1800" dirty="0"/>
              <a:t>Focused on providing a programmatic method for requesting and retrieving CVE IDs by enabling “just in time” CVE ID allocation.</a:t>
            </a:r>
            <a:endParaRPr lang="en-US" dirty="0"/>
          </a:p>
        </p:txBody>
      </p:sp>
      <p:sp>
        <p:nvSpPr>
          <p:cNvPr id="4" name="Slide Number Placeholder 3">
            <a:extLst>
              <a:ext uri="{FF2B5EF4-FFF2-40B4-BE49-F238E27FC236}">
                <a16:creationId xmlns:a16="http://schemas.microsoft.com/office/drawing/2014/main" id="{D39BCFEB-6898-49FD-8DE0-287A375A21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graphicFrame>
        <p:nvGraphicFramePr>
          <p:cNvPr id="7" name="Table 6">
            <a:extLst>
              <a:ext uri="{FF2B5EF4-FFF2-40B4-BE49-F238E27FC236}">
                <a16:creationId xmlns:a16="http://schemas.microsoft.com/office/drawing/2014/main" id="{56BEF556-23DF-4707-9F87-70762947D69C}"/>
              </a:ext>
            </a:extLst>
          </p:cNvPr>
          <p:cNvGraphicFramePr>
            <a:graphicFrameLocks noGrp="1"/>
          </p:cNvGraphicFramePr>
          <p:nvPr/>
        </p:nvGraphicFramePr>
        <p:xfrm>
          <a:off x="2568270" y="2347429"/>
          <a:ext cx="9408162" cy="2126212"/>
        </p:xfrm>
        <a:graphic>
          <a:graphicData uri="http://schemas.openxmlformats.org/drawingml/2006/table">
            <a:tbl>
              <a:tblPr/>
              <a:tblGrid>
                <a:gridCol w="4704081">
                  <a:extLst>
                    <a:ext uri="{9D8B030D-6E8A-4147-A177-3AD203B41FA5}">
                      <a16:colId xmlns:a16="http://schemas.microsoft.com/office/drawing/2014/main" val="2397628508"/>
                    </a:ext>
                  </a:extLst>
                </a:gridCol>
                <a:gridCol w="4704081">
                  <a:extLst>
                    <a:ext uri="{9D8B030D-6E8A-4147-A177-3AD203B41FA5}">
                      <a16:colId xmlns:a16="http://schemas.microsoft.com/office/drawing/2014/main" val="300570475"/>
                    </a:ext>
                  </a:extLst>
                </a:gridCol>
              </a:tblGrid>
              <a:tr h="303745">
                <a:tc>
                  <a:txBody>
                    <a:bodyPr/>
                    <a:lstStyle/>
                    <a:p>
                      <a:endParaRPr lang="en-US" sz="1800"/>
                    </a:p>
                  </a:txBody>
                  <a:tcPr marL="0" marR="0" marT="0" marB="0" anchor="ctr">
                    <a:lnL>
                      <a:noFill/>
                    </a:lnL>
                    <a:lnR>
                      <a:noFill/>
                    </a:lnR>
                    <a:lnT>
                      <a:noFill/>
                    </a:lnT>
                    <a:lnB>
                      <a:noFill/>
                    </a:lnB>
                  </a:tcPr>
                </a:tc>
                <a:tc>
                  <a:txBody>
                    <a:bodyPr/>
                    <a:lstStyle/>
                    <a:p>
                      <a:endParaRPr lang="en-US" sz="1800"/>
                    </a:p>
                  </a:txBody>
                  <a:tcPr marL="0" marR="0" marT="0" marB="0" anchor="ctr">
                    <a:lnL>
                      <a:noFill/>
                    </a:lnL>
                    <a:lnR>
                      <a:noFill/>
                    </a:lnR>
                    <a:lnT>
                      <a:noFill/>
                    </a:lnT>
                    <a:lnB>
                      <a:noFill/>
                    </a:lnB>
                  </a:tcPr>
                </a:tc>
                <a:extLst>
                  <a:ext uri="{0D108BD9-81ED-4DB2-BD59-A6C34878D82A}">
                    <a16:rowId xmlns:a16="http://schemas.microsoft.com/office/drawing/2014/main" val="2034914832"/>
                  </a:ext>
                </a:extLst>
              </a:tr>
              <a:tr h="1822467">
                <a:tc>
                  <a:txBody>
                    <a:bodyPr/>
                    <a:lstStyle/>
                    <a:p>
                      <a:r>
                        <a:rPr lang="en-US" sz="1800" b="1" dirty="0"/>
                        <a:t>Documents</a:t>
                      </a:r>
                      <a:endParaRPr lang="en-US" sz="1800" dirty="0"/>
                    </a:p>
                    <a:p>
                      <a:pPr marL="285750" indent="-285750">
                        <a:buFont typeface="Wingdings" panose="05000000000000000000" pitchFamily="2" charset="2"/>
                        <a:buChar char="§"/>
                      </a:pPr>
                      <a:r>
                        <a:rPr lang="en-US" sz="1800" dirty="0">
                          <a:hlinkClick r:id="rId3"/>
                        </a:rPr>
                        <a:t>CVE ID Allocation Service Specification</a:t>
                      </a:r>
                      <a:endParaRPr lang="en-US" sz="1800" dirty="0"/>
                    </a:p>
                    <a:p>
                      <a:pPr marL="285750" indent="-285750">
                        <a:buFont typeface="Wingdings" panose="05000000000000000000" pitchFamily="2" charset="2"/>
                        <a:buChar char="§"/>
                      </a:pPr>
                      <a:r>
                        <a:rPr lang="en-US" sz="1800" dirty="0">
                          <a:hlinkClick r:id="rId4"/>
                        </a:rPr>
                        <a:t>AWG Charter</a:t>
                      </a:r>
                      <a:endParaRPr lang="en-US" sz="1800" dirty="0"/>
                    </a:p>
                  </a:txBody>
                  <a:tcPr marL="0" marR="0" marT="0" marB="0">
                    <a:lnL>
                      <a:noFill/>
                    </a:lnL>
                    <a:lnR>
                      <a:noFill/>
                    </a:lnR>
                    <a:lnT>
                      <a:noFill/>
                    </a:lnT>
                    <a:lnB>
                      <a:noFill/>
                    </a:lnB>
                  </a:tcPr>
                </a:tc>
                <a:tc>
                  <a:txBody>
                    <a:bodyPr/>
                    <a:lstStyle/>
                    <a:p>
                      <a:r>
                        <a:rPr lang="en-US" sz="1800" b="1" dirty="0"/>
                        <a:t>Repositories &amp; Projects</a:t>
                      </a:r>
                      <a:endParaRPr lang="en-US" sz="1800" dirty="0"/>
                    </a:p>
                    <a:p>
                      <a:pPr marL="285750" indent="-285750">
                        <a:buFont typeface="Wingdings" panose="05000000000000000000" pitchFamily="2" charset="2"/>
                        <a:buChar char="§"/>
                      </a:pPr>
                      <a:r>
                        <a:rPr lang="en-US" sz="1800" dirty="0">
                          <a:hlinkClick r:id="rId5"/>
                        </a:rPr>
                        <a:t>CVE ID Allocation Service</a:t>
                      </a:r>
                      <a:endParaRPr lang="en-US" sz="1800" dirty="0"/>
                    </a:p>
                    <a:p>
                      <a:pPr marL="285750" indent="-285750">
                        <a:buFont typeface="Wingdings" panose="05000000000000000000" pitchFamily="2" charset="2"/>
                        <a:buChar char="§"/>
                      </a:pPr>
                      <a:r>
                        <a:rPr lang="en-US" sz="1800" dirty="0">
                          <a:hlinkClick r:id="rId6"/>
                        </a:rPr>
                        <a:t>CVE List GitHub Automation Pilot</a:t>
                      </a:r>
                      <a:endParaRPr lang="en-US" sz="1800" dirty="0"/>
                    </a:p>
                    <a:p>
                      <a:pPr marL="285750" indent="-285750">
                        <a:buFont typeface="Wingdings" panose="05000000000000000000" pitchFamily="2" charset="2"/>
                        <a:buChar char="§"/>
                      </a:pPr>
                      <a:r>
                        <a:rPr lang="en-US" sz="1800" dirty="0">
                          <a:hlinkClick r:id="rId7"/>
                        </a:rPr>
                        <a:t>CVE JSON Schema Project</a:t>
                      </a:r>
                      <a:endParaRPr lang="en-US" sz="1800" dirty="0"/>
                    </a:p>
                    <a:p>
                      <a:pPr marL="285750" indent="-285750">
                        <a:buFont typeface="Wingdings" panose="05000000000000000000" pitchFamily="2" charset="2"/>
                        <a:buChar char="§"/>
                      </a:pPr>
                      <a:r>
                        <a:rPr lang="en-US" sz="1800" dirty="0">
                          <a:hlinkClick r:id="rId8"/>
                        </a:rPr>
                        <a:t>CNA Registry Project</a:t>
                      </a:r>
                      <a:endParaRPr lang="en-US" sz="1800" dirty="0"/>
                    </a:p>
                    <a:p>
                      <a:pPr marL="285750" indent="-285750">
                        <a:buFont typeface="Wingdings" panose="05000000000000000000" pitchFamily="2" charset="2"/>
                        <a:buChar char="§"/>
                      </a:pPr>
                      <a:r>
                        <a:rPr lang="en-US" sz="1800" dirty="0">
                          <a:hlinkClick r:id="rId9"/>
                        </a:rPr>
                        <a:t>AWG GitHub Repository</a:t>
                      </a:r>
                      <a:endParaRPr lang="en-US" sz="1800" dirty="0"/>
                    </a:p>
                  </a:txBody>
                  <a:tcPr marL="0" marR="0" marT="0" marB="0">
                    <a:lnL>
                      <a:noFill/>
                    </a:lnL>
                    <a:lnR>
                      <a:noFill/>
                    </a:lnR>
                    <a:lnT>
                      <a:noFill/>
                    </a:lnT>
                    <a:lnB>
                      <a:noFill/>
                    </a:lnB>
                  </a:tcPr>
                </a:tc>
                <a:extLst>
                  <a:ext uri="{0D108BD9-81ED-4DB2-BD59-A6C34878D82A}">
                    <a16:rowId xmlns:a16="http://schemas.microsoft.com/office/drawing/2014/main" val="912699683"/>
                  </a:ext>
                </a:extLst>
              </a:tr>
            </a:tbl>
          </a:graphicData>
        </a:graphic>
      </p:graphicFrame>
    </p:spTree>
    <p:extLst>
      <p:ext uri="{BB962C8B-B14F-4D97-AF65-F5344CB8AC3E}">
        <p14:creationId xmlns:p14="http://schemas.microsoft.com/office/powerpoint/2010/main" val="15840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Defining CNAs</a:t>
            </a:r>
          </a:p>
        </p:txBody>
      </p:sp>
      <p:sp>
        <p:nvSpPr>
          <p:cNvPr id="2" name="Slide Number Placeholder 1">
            <a:extLst>
              <a:ext uri="{FF2B5EF4-FFF2-40B4-BE49-F238E27FC236}">
                <a16:creationId xmlns:a16="http://schemas.microsoft.com/office/drawing/2014/main" id="{468FE064-B60B-457E-B0B9-D0BE2FF1DE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0905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(2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929359"/>
          </a:xfrm>
        </p:spPr>
        <p:txBody>
          <a:bodyPr>
            <a:normAutofit fontScale="92500" lnSpcReduction="10000"/>
          </a:bodyPr>
          <a:lstStyle/>
          <a:p>
            <a:pPr marL="115888" indent="-342900">
              <a:buFont typeface="Wingdings" panose="05000000000000000000" pitchFamily="2" charset="2"/>
              <a:buChar char="§"/>
            </a:pPr>
            <a:r>
              <a:rPr lang="en-US" dirty="0"/>
              <a:t>Strategic Planning Working Group (SPWG)</a:t>
            </a:r>
          </a:p>
          <a:p>
            <a:pPr lvl="1">
              <a:buFont typeface="Wingdings" panose="05000000000000000000" pitchFamily="2" charset="2"/>
              <a:buChar char="§"/>
            </a:pPr>
            <a:r>
              <a:rPr lang="en-US" altLang="en-US" dirty="0">
                <a:latin typeface="Helvetica LT Std"/>
              </a:rPr>
              <a:t>Focused on the long-term strategy (1-5 years) and goals of the CVE Program; will work closely with the CVE Board to determine goals and objectives and will act to achieve them.</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CNA Coordination Working Group (CNACWG)</a:t>
            </a:r>
          </a:p>
          <a:p>
            <a:pPr lvl="1">
              <a:buFont typeface="Wingdings" panose="05000000000000000000" pitchFamily="2" charset="2"/>
              <a:buChar char="§"/>
            </a:pPr>
            <a:r>
              <a:rPr lang="en-US" dirty="0"/>
              <a:t>Focused on providing a forum for more effective communication and participation by the </a:t>
            </a:r>
            <a:r>
              <a:rPr lang="en-US" dirty="0">
                <a:hlinkClick r:id="rId3"/>
              </a:rPr>
              <a:t>CVE Numbering Authorities (CNAs)</a:t>
            </a:r>
            <a:r>
              <a:rPr lang="en-US" dirty="0"/>
              <a:t>.</a:t>
            </a:r>
          </a:p>
          <a:p>
            <a:pPr>
              <a:buFont typeface="Wingdings" panose="05000000000000000000" pitchFamily="2" charset="2"/>
              <a:buChar char="§"/>
            </a:pPr>
            <a:endParaRPr lang="en-US" dirty="0"/>
          </a:p>
          <a:p>
            <a:pPr marL="0" indent="0">
              <a:buNone/>
            </a:pPr>
            <a:endParaRPr lang="en-US" dirty="0"/>
          </a:p>
          <a:p>
            <a:pPr>
              <a:buFont typeface="Wingdings" panose="05000000000000000000" pitchFamily="2" charset="2"/>
              <a:buChar char="§"/>
            </a:pPr>
            <a:r>
              <a:rPr lang="en-US" dirty="0"/>
              <a:t>CVE Entry Quality Working Group (QWG)</a:t>
            </a:r>
          </a:p>
          <a:p>
            <a:pPr lvl="1">
              <a:buFont typeface="Wingdings" panose="05000000000000000000" pitchFamily="2" charset="2"/>
              <a:buChar char="§"/>
            </a:pPr>
            <a:r>
              <a:rPr lang="en-US" dirty="0"/>
              <a:t>Focused on identifying areas where CVE content, rules, guidelines, and best practices must improve to better support stakeholder use cases.</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
        <p:nvSpPr>
          <p:cNvPr id="5" name="Rectangle 4">
            <a:extLst>
              <a:ext uri="{FF2B5EF4-FFF2-40B4-BE49-F238E27FC236}">
                <a16:creationId xmlns:a16="http://schemas.microsoft.com/office/drawing/2014/main" id="{56D58D78-17F9-42C5-A959-9C3423E2C5EE}"/>
              </a:ext>
            </a:extLst>
          </p:cNvPr>
          <p:cNvSpPr/>
          <p:nvPr/>
        </p:nvSpPr>
        <p:spPr>
          <a:xfrm>
            <a:off x="2308569" y="4270207"/>
            <a:ext cx="2621282" cy="646331"/>
          </a:xfrm>
          <a:prstGeom prst="rect">
            <a:avLst/>
          </a:prstGeom>
        </p:spPr>
        <p:txBody>
          <a:bodyPr wrap="square">
            <a:spAutoFit/>
          </a:bodyPr>
          <a:lstStyle/>
          <a:p>
            <a:r>
              <a:rPr lang="en-US" b="1" dirty="0"/>
              <a:t>Documents</a:t>
            </a:r>
            <a:endParaRPr lang="en-US" dirty="0"/>
          </a:p>
          <a:p>
            <a:pPr marL="285750" indent="-285750">
              <a:buFont typeface="Wingdings" panose="05000000000000000000" pitchFamily="2" charset="2"/>
              <a:buChar char="§"/>
            </a:pPr>
            <a:r>
              <a:rPr lang="en-US" dirty="0">
                <a:hlinkClick r:id="rId4"/>
              </a:rPr>
              <a:t>CNACWG Charter</a:t>
            </a:r>
            <a:endParaRPr lang="en-US" dirty="0"/>
          </a:p>
        </p:txBody>
      </p:sp>
      <p:sp>
        <p:nvSpPr>
          <p:cNvPr id="6" name="Rectangle 5">
            <a:extLst>
              <a:ext uri="{FF2B5EF4-FFF2-40B4-BE49-F238E27FC236}">
                <a16:creationId xmlns:a16="http://schemas.microsoft.com/office/drawing/2014/main" id="{06BFF5C1-AF1F-4E43-A195-11288D30EFF3}"/>
              </a:ext>
            </a:extLst>
          </p:cNvPr>
          <p:cNvSpPr/>
          <p:nvPr/>
        </p:nvSpPr>
        <p:spPr>
          <a:xfrm>
            <a:off x="6522270" y="4343948"/>
            <a:ext cx="3416410" cy="646331"/>
          </a:xfrm>
          <a:prstGeom prst="rect">
            <a:avLst/>
          </a:prstGeom>
        </p:spPr>
        <p:txBody>
          <a:bodyPr wrap="square">
            <a:spAutoFit/>
          </a:bodyPr>
          <a:lstStyle/>
          <a:p>
            <a:r>
              <a:rPr lang="en-US" b="1" dirty="0"/>
              <a:t>Repositories &amp; Projects</a:t>
            </a:r>
            <a:endParaRPr lang="en-US" dirty="0"/>
          </a:p>
          <a:p>
            <a:pPr marL="285750" indent="-285750">
              <a:buFont typeface="Wingdings" panose="05000000000000000000" pitchFamily="2" charset="2"/>
              <a:buChar char="§"/>
            </a:pPr>
            <a:r>
              <a:rPr lang="en-US" dirty="0"/>
              <a:t>TBA</a:t>
            </a:r>
          </a:p>
        </p:txBody>
      </p:sp>
      <p:sp>
        <p:nvSpPr>
          <p:cNvPr id="7" name="Rectangle 6">
            <a:extLst>
              <a:ext uri="{FF2B5EF4-FFF2-40B4-BE49-F238E27FC236}">
                <a16:creationId xmlns:a16="http://schemas.microsoft.com/office/drawing/2014/main" id="{3860913D-9F60-44CF-9D46-4935D7CF2833}"/>
              </a:ext>
            </a:extLst>
          </p:cNvPr>
          <p:cNvSpPr/>
          <p:nvPr/>
        </p:nvSpPr>
        <p:spPr>
          <a:xfrm>
            <a:off x="2253322" y="2382963"/>
            <a:ext cx="3416410" cy="646331"/>
          </a:xfrm>
          <a:prstGeom prst="rect">
            <a:avLst/>
          </a:prstGeom>
        </p:spPr>
        <p:txBody>
          <a:bodyPr wrap="square">
            <a:spAutoFit/>
          </a:bodyPr>
          <a:lstStyle/>
          <a:p>
            <a:r>
              <a:rPr lang="en-US" b="1" dirty="0"/>
              <a:t>Documents </a:t>
            </a:r>
            <a:endParaRPr lang="en-US" dirty="0"/>
          </a:p>
          <a:p>
            <a:pPr marL="285750" indent="-285750">
              <a:buFont typeface="Wingdings" panose="05000000000000000000" pitchFamily="2" charset="2"/>
              <a:buChar char="§"/>
            </a:pPr>
            <a:r>
              <a:rPr lang="en-US" dirty="0"/>
              <a:t>TBA</a:t>
            </a:r>
          </a:p>
        </p:txBody>
      </p:sp>
      <p:sp>
        <p:nvSpPr>
          <p:cNvPr id="8" name="Rectangle 7">
            <a:extLst>
              <a:ext uri="{FF2B5EF4-FFF2-40B4-BE49-F238E27FC236}">
                <a16:creationId xmlns:a16="http://schemas.microsoft.com/office/drawing/2014/main" id="{365C9765-6E16-46CE-A4E5-784453D8C11A}"/>
              </a:ext>
            </a:extLst>
          </p:cNvPr>
          <p:cNvSpPr/>
          <p:nvPr/>
        </p:nvSpPr>
        <p:spPr>
          <a:xfrm>
            <a:off x="6522270" y="2382962"/>
            <a:ext cx="5219065" cy="646331"/>
          </a:xfrm>
          <a:prstGeom prst="rect">
            <a:avLst/>
          </a:prstGeom>
        </p:spPr>
        <p:txBody>
          <a:bodyPr wrap="square">
            <a:spAutoFit/>
          </a:bodyPr>
          <a:lstStyle/>
          <a:p>
            <a:r>
              <a:rPr lang="en-US" b="1" dirty="0"/>
              <a:t>Repositories &amp; Projects</a:t>
            </a:r>
            <a:endParaRPr lang="en-US" dirty="0"/>
          </a:p>
          <a:p>
            <a:pPr marL="285750" indent="-285750">
              <a:buFont typeface="Wingdings" panose="05000000000000000000" pitchFamily="2" charset="2"/>
              <a:buChar char="§"/>
            </a:pPr>
            <a:r>
              <a:rPr lang="en-US" dirty="0">
                <a:hlinkClick r:id="rId5"/>
              </a:rPr>
              <a:t>SPWG GitHub Repository</a:t>
            </a:r>
            <a:endParaRPr lang="en-US" dirty="0"/>
          </a:p>
        </p:txBody>
      </p:sp>
    </p:spTree>
    <p:extLst>
      <p:ext uri="{BB962C8B-B14F-4D97-AF65-F5344CB8AC3E}">
        <p14:creationId xmlns:p14="http://schemas.microsoft.com/office/powerpoint/2010/main" val="227508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(3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929359"/>
          </a:xfrm>
        </p:spPr>
        <p:txBody>
          <a:bodyPr>
            <a:normAutofit/>
          </a:bodyPr>
          <a:lstStyle/>
          <a:p>
            <a:pPr marL="115888" indent="-342900">
              <a:buFont typeface="Wingdings" panose="05000000000000000000" pitchFamily="2" charset="2"/>
              <a:buChar char="§"/>
            </a:pPr>
            <a:r>
              <a:rPr lang="en-US" dirty="0"/>
              <a:t>Outreach and Communications Working Group (OCWG)</a:t>
            </a:r>
          </a:p>
          <a:p>
            <a:pPr lvl="1">
              <a:buFont typeface="Wingdings" panose="05000000000000000000" pitchFamily="2" charset="2"/>
              <a:buChar char="§"/>
            </a:pPr>
            <a:r>
              <a:rPr lang="en-US" dirty="0"/>
              <a:t>Focused on promoting the CVE Program to achieve program adoption and coverage goals through increased community awareness.</a:t>
            </a:r>
          </a:p>
          <a:p>
            <a:pPr>
              <a:buFont typeface="Wingdings" panose="05000000000000000000" pitchFamily="2" charset="2"/>
              <a:buChar char="§"/>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40695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a:xfrm>
            <a:off x="812801" y="1328532"/>
            <a:ext cx="10972800" cy="4589745"/>
          </a:xfrm>
        </p:spPr>
        <p:txBody>
          <a:bodyPr/>
          <a:lstStyle/>
          <a:p>
            <a:pPr>
              <a:buFont typeface="Wingdings" panose="05000000000000000000" pitchFamily="2" charset="2"/>
              <a:buChar char="§"/>
            </a:pPr>
            <a:r>
              <a:rPr lang="en-US" dirty="0"/>
              <a:t>CNA mailing list (cve-cna-list@mitre.org)</a:t>
            </a:r>
          </a:p>
          <a:p>
            <a:pPr lvl="1">
              <a:buFont typeface="Wingdings" panose="05000000000000000000" pitchFamily="2" charset="2"/>
              <a:buChar char="§"/>
            </a:pPr>
            <a:r>
              <a:rPr lang="en-US" dirty="0"/>
              <a:t>For program wide announcements</a:t>
            </a:r>
          </a:p>
          <a:p>
            <a:pPr lvl="1">
              <a:buFont typeface="Wingdings" panose="05000000000000000000" pitchFamily="2" charset="2"/>
              <a:buChar char="§"/>
            </a:pPr>
            <a:r>
              <a:rPr lang="en-US" dirty="0"/>
              <a:t>Used by CNAs to discuss issues that may affect multiple CNAs</a:t>
            </a:r>
          </a:p>
          <a:p>
            <a:pPr lvl="1">
              <a:buFont typeface="Wingdings" panose="05000000000000000000" pitchFamily="2" charset="2"/>
              <a:buChar char="§"/>
            </a:pPr>
            <a:r>
              <a:rPr lang="en-US" dirty="0"/>
              <a:t>Limited to CNA and Board members</a:t>
            </a:r>
          </a:p>
          <a:p>
            <a:pPr>
              <a:buFont typeface="Wingdings" panose="05000000000000000000" pitchFamily="2" charset="2"/>
              <a:buChar char="§"/>
            </a:pPr>
            <a:r>
              <a:rPr lang="en-US" dirty="0"/>
              <a:t>CNA Summits (Virtual/In Person)</a:t>
            </a:r>
          </a:p>
          <a:p>
            <a:pPr lvl="1">
              <a:buFont typeface="Wingdings" panose="05000000000000000000" pitchFamily="2" charset="2"/>
              <a:buChar char="§"/>
            </a:pPr>
            <a:r>
              <a:rPr lang="en-US" dirty="0"/>
              <a:t>Yearly conference to discuss lessons learned, issues, and program improvements</a:t>
            </a:r>
          </a:p>
          <a:p>
            <a:pPr>
              <a:buFont typeface="Wingdings" panose="05000000000000000000" pitchFamily="2" charset="2"/>
              <a:buChar char="§"/>
            </a:pPr>
            <a:r>
              <a:rPr lang="en-US" dirty="0"/>
              <a:t>Webinars</a:t>
            </a:r>
          </a:p>
          <a:p>
            <a:pPr lvl="1">
              <a:buFont typeface="Wingdings" panose="05000000000000000000" pitchFamily="2" charset="2"/>
              <a:buChar char="§"/>
            </a:pPr>
            <a:r>
              <a:rPr lang="en-US" dirty="0"/>
              <a:t>Ad-Hoc meetings to discuss issues affecting CNAs and the CVE Program</a:t>
            </a:r>
          </a:p>
          <a:p>
            <a:pPr>
              <a:buFont typeface="Wingdings" panose="05000000000000000000" pitchFamily="2" charset="2"/>
              <a:buChar char="§"/>
            </a:pPr>
            <a:r>
              <a:rPr lang="en-US" dirty="0"/>
              <a:t>Handshake (MITRE’s social media platform)</a:t>
            </a:r>
          </a:p>
          <a:p>
            <a:pPr>
              <a:buFont typeface="Wingdings" panose="05000000000000000000" pitchFamily="2" charset="2"/>
              <a:buChar char="§"/>
            </a:pPr>
            <a:r>
              <a:rPr lang="en-US" dirty="0"/>
              <a:t>CVE CNA SharePoint Site</a:t>
            </a:r>
          </a:p>
        </p:txBody>
      </p:sp>
      <p:sp>
        <p:nvSpPr>
          <p:cNvPr id="4" name="Slide Number Placeholder 3">
            <a:extLst>
              <a:ext uri="{FF2B5EF4-FFF2-40B4-BE49-F238E27FC236}">
                <a16:creationId xmlns:a16="http://schemas.microsoft.com/office/drawing/2014/main" id="{C7A1C29E-D6E1-4BF5-96EF-C0DDE396630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85999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36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What are CVE Numbering Authorities (CNAs)?</a:t>
            </a:r>
          </a:p>
          <a:p>
            <a:pPr lvl="1">
              <a:buFont typeface="Wingdings" panose="05000000000000000000" pitchFamily="2" charset="2"/>
              <a:buChar char="§"/>
            </a:pPr>
            <a:r>
              <a:rPr lang="en-US" dirty="0"/>
              <a:t>CNAs are organizations that are authorized to assign CVE IDs to vulnerabilities affecting products within their distinct, agreed upon scope</a:t>
            </a:r>
          </a:p>
          <a:p>
            <a:pPr>
              <a:buFont typeface="Wingdings" panose="05000000000000000000" pitchFamily="2" charset="2"/>
              <a:buChar char="§"/>
            </a:pPr>
            <a:r>
              <a:rPr lang="en-US" dirty="0"/>
              <a:t>Why do we need CNAs?</a:t>
            </a:r>
          </a:p>
          <a:p>
            <a:pPr lvl="1">
              <a:buFont typeface="Wingdings" panose="05000000000000000000" pitchFamily="2" charset="2"/>
              <a:buChar char="§"/>
            </a:pPr>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pPr>
              <a:buFont typeface="Wingdings" panose="05000000000000000000" pitchFamily="2" charset="2"/>
              <a:buChar char="§"/>
            </a:pPr>
            <a:r>
              <a:rPr lang="en-US" dirty="0"/>
              <a:t>What value do CNAs provide?</a:t>
            </a:r>
          </a:p>
          <a:p>
            <a:pPr lvl="1">
              <a:buFont typeface="Wingdings" panose="05000000000000000000" pitchFamily="2" charset="2"/>
              <a:buChar char="§"/>
            </a:pPr>
            <a:r>
              <a:rPr lang="en-US" dirty="0"/>
              <a:t>CNAs allow CVE IDs to be produced more quickly and in a more distributed manner</a:t>
            </a:r>
          </a:p>
        </p:txBody>
      </p:sp>
      <p:sp>
        <p:nvSpPr>
          <p:cNvPr id="4" name="Slide Number Placeholder 3">
            <a:extLst>
              <a:ext uri="{FF2B5EF4-FFF2-40B4-BE49-F238E27FC236}">
                <a16:creationId xmlns:a16="http://schemas.microsoft.com/office/drawing/2014/main" id="{2F46A549-FDA7-4C66-B71E-61717037F1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96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Benefits of becoming a CNA include:</a:t>
            </a:r>
          </a:p>
          <a:p>
            <a:pPr lvl="1">
              <a:buFont typeface="Wingdings" panose="05000000000000000000" pitchFamily="2" charset="2"/>
              <a:buChar char="§"/>
            </a:pPr>
            <a:r>
              <a:rPr lang="en-US" dirty="0"/>
              <a:t>More control over CVE Entry publication process</a:t>
            </a:r>
          </a:p>
          <a:p>
            <a:pPr lvl="1">
              <a:buFont typeface="Wingdings" panose="05000000000000000000" pitchFamily="2" charset="2"/>
              <a:buChar char="§"/>
            </a:pPr>
            <a:r>
              <a:rPr lang="en-US" dirty="0"/>
              <a:t>Ability to publicly disclose a vulnerability with an already assigned CVE ID </a:t>
            </a:r>
          </a:p>
          <a:p>
            <a:pPr lvl="1">
              <a:buFont typeface="Wingdings" panose="05000000000000000000" pitchFamily="2" charset="2"/>
              <a:buChar char="§"/>
            </a:pPr>
            <a:r>
              <a:rPr lang="en-US" dirty="0"/>
              <a:t>Ability to control the disclosure of vulnerability information without pre-publishing </a:t>
            </a:r>
          </a:p>
          <a:p>
            <a:pPr lvl="1">
              <a:buFont typeface="Wingdings" panose="05000000000000000000" pitchFamily="2" charset="2"/>
              <a:buChar char="§"/>
            </a:pPr>
            <a:r>
              <a:rPr lang="en-US" dirty="0"/>
              <a:t>Early notification, by researchers requesting a CVE ID, of vulnerabilities in products within a CNA’s scope</a:t>
            </a:r>
          </a:p>
          <a:p>
            <a:pPr lvl="1">
              <a:buFont typeface="Wingdings" panose="05000000000000000000" pitchFamily="2" charset="2"/>
              <a:buChar char="§"/>
            </a:pPr>
            <a:r>
              <a:rPr lang="en-US" dirty="0"/>
              <a:t>Being part of the CNA community</a:t>
            </a:r>
          </a:p>
        </p:txBody>
      </p:sp>
      <p:sp>
        <p:nvSpPr>
          <p:cNvPr id="4" name="Slide Number Placeholder 3">
            <a:extLst>
              <a:ext uri="{FF2B5EF4-FFF2-40B4-BE49-F238E27FC236}">
                <a16:creationId xmlns:a16="http://schemas.microsoft.com/office/drawing/2014/main" id="{54357654-AF75-4907-B788-1C2FF896AD9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297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a:bodyPr>
          <a:lstStyle/>
          <a:p>
            <a:pPr>
              <a:spcAft>
                <a:spcPts val="1200"/>
              </a:spcAft>
              <a:buFont typeface="Wingdings" panose="05000000000000000000" pitchFamily="2" charset="2"/>
              <a:buChar char="§"/>
            </a:pPr>
            <a:r>
              <a:rPr lang="en-US" dirty="0"/>
              <a:t>A CNA must be: </a:t>
            </a:r>
          </a:p>
          <a:p>
            <a:pPr lvl="1">
              <a:spcAft>
                <a:spcPts val="1200"/>
              </a:spcAft>
              <a:buFont typeface="Wingdings" panose="05000000000000000000" pitchFamily="2" charset="2"/>
              <a:buChar char="§"/>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buFont typeface="Wingdings" panose="05000000000000000000" pitchFamily="2" charset="2"/>
              <a:buChar char="§"/>
            </a:pPr>
            <a:r>
              <a:rPr lang="en-US" dirty="0"/>
              <a:t>An established distribution point or source for first-time product vulnerability announcements (which may concern their own products)</a:t>
            </a:r>
          </a:p>
          <a:p>
            <a:pPr lvl="1">
              <a:spcAft>
                <a:spcPts val="1200"/>
              </a:spcAft>
              <a:buFont typeface="Wingdings" panose="05000000000000000000" pitchFamily="2" charset="2"/>
              <a:buChar char="§"/>
            </a:pPr>
            <a:r>
              <a:rPr lang="en-US" dirty="0"/>
              <a:t>Willing to follow </a:t>
            </a:r>
            <a:r>
              <a:rPr lang="en-US" i="1" dirty="0"/>
              <a:t>CNA Rules</a:t>
            </a:r>
          </a:p>
          <a:p>
            <a:pPr>
              <a:spcAft>
                <a:spcPts val="1200"/>
              </a:spcAft>
              <a:buFont typeface="Wingdings" panose="05000000000000000000" pitchFamily="2" charset="2"/>
              <a:buChar char="§"/>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a:extLst>
              <a:ext uri="{FF2B5EF4-FFF2-40B4-BE49-F238E27FC236}">
                <a16:creationId xmlns:a16="http://schemas.microsoft.com/office/drawing/2014/main" id="{6EEF2194-9834-4E7C-BB50-F7C00A1801F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2264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There is no monetary fee</a:t>
            </a:r>
          </a:p>
          <a:p>
            <a:pPr>
              <a:buFont typeface="Wingdings" panose="05000000000000000000" pitchFamily="2" charset="2"/>
              <a:buChar char="§"/>
            </a:pPr>
            <a:r>
              <a:rPr lang="en-US" dirty="0"/>
              <a:t>There is no contract to sign</a:t>
            </a:r>
          </a:p>
          <a:p>
            <a:pPr>
              <a:buFont typeface="Wingdings" panose="05000000000000000000" pitchFamily="2" charset="2"/>
              <a:buChar char="§"/>
            </a:pPr>
            <a:r>
              <a:rPr lang="en-US" dirty="0"/>
              <a:t>You are expected to put in the time and effort to implement the </a:t>
            </a:r>
            <a:r>
              <a:rPr lang="en-US" i="1" dirty="0"/>
              <a:t>CNA Rules</a:t>
            </a:r>
          </a:p>
          <a:p>
            <a:pPr lvl="1">
              <a:buFont typeface="Wingdings" panose="05000000000000000000" pitchFamily="2" charset="2"/>
              <a:buChar char="§"/>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F6402DFC-4265-4C5A-AB7F-242824752B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15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Which parent CNA is right for you?</a:t>
            </a:r>
          </a:p>
          <a:p>
            <a:pPr lvl="1">
              <a:buFont typeface="Wingdings" panose="05000000000000000000" pitchFamily="2" charset="2"/>
              <a:buChar char="§"/>
            </a:pPr>
            <a:r>
              <a:rPr lang="en-US" dirty="0"/>
              <a:t>National level</a:t>
            </a:r>
          </a:p>
          <a:p>
            <a:pPr lvl="1">
              <a:buFont typeface="Wingdings" panose="05000000000000000000" pitchFamily="2" charset="2"/>
              <a:buChar char="§"/>
            </a:pPr>
            <a:r>
              <a:rPr lang="en-US" dirty="0"/>
              <a:t>Industry level</a:t>
            </a:r>
          </a:p>
          <a:p>
            <a:pPr lvl="1">
              <a:buFont typeface="Wingdings" panose="05000000000000000000" pitchFamily="2" charset="2"/>
              <a:buChar char="§"/>
            </a:pPr>
            <a:r>
              <a:rPr lang="en-US" dirty="0"/>
              <a:t>Program Root level</a:t>
            </a:r>
          </a:p>
          <a:p>
            <a:pPr>
              <a:buFont typeface="Wingdings" panose="05000000000000000000" pitchFamily="2" charset="2"/>
              <a:buChar char="§"/>
            </a:pPr>
            <a:r>
              <a:rPr lang="en-US" dirty="0"/>
              <a:t>If you are not sure, contact the CVE Program Root CNA:</a:t>
            </a:r>
          </a:p>
          <a:p>
            <a:pPr lvl="1">
              <a:buFont typeface="Wingdings" panose="05000000000000000000" pitchFamily="2" charset="2"/>
              <a:buChar char="§"/>
            </a:pPr>
            <a:r>
              <a:rPr lang="en-US" dirty="0">
                <a:hlinkClick r:id="rId2"/>
              </a:rPr>
              <a:t>https://cveform.mitre.org/</a:t>
            </a:r>
            <a:endParaRPr lang="en-US" dirty="0"/>
          </a:p>
          <a:p>
            <a:pPr lvl="1">
              <a:buFont typeface="Wingdings" panose="05000000000000000000" pitchFamily="2" charset="2"/>
              <a:buChar char="§"/>
            </a:pPr>
            <a:r>
              <a:rPr lang="en-US" dirty="0">
                <a:hlinkClick r:id="rId3"/>
              </a:rPr>
              <a:t>cna-coordinator@mitre.org</a:t>
            </a:r>
            <a:endParaRPr lang="en-US" dirty="0"/>
          </a:p>
          <a:p>
            <a:pPr>
              <a:buFont typeface="Wingdings" panose="05000000000000000000" pitchFamily="2" charset="2"/>
              <a:buChar char="§"/>
            </a:pPr>
            <a:r>
              <a:rPr lang="en-US" dirty="0"/>
              <a:t>Contact information for the CNAs:</a:t>
            </a:r>
          </a:p>
          <a:p>
            <a:pPr lvl="1">
              <a:buFont typeface="Wingdings" panose="05000000000000000000" pitchFamily="2" charset="2"/>
              <a:buChar char="§"/>
            </a:pPr>
            <a:r>
              <a:rPr lang="en-US" dirty="0">
                <a:hlinkClick r:id="rId4"/>
              </a:rPr>
              <a:t>https://cve.mitre.org/cve/request_id.html#cna_coverage.html</a:t>
            </a:r>
            <a:r>
              <a:rPr lang="en-US" dirty="0"/>
              <a:t> </a:t>
            </a:r>
          </a:p>
        </p:txBody>
      </p:sp>
      <p:sp>
        <p:nvSpPr>
          <p:cNvPr id="4" name="Slide Number Placeholder 3">
            <a:extLst>
              <a:ext uri="{FF2B5EF4-FFF2-40B4-BE49-F238E27FC236}">
                <a16:creationId xmlns:a16="http://schemas.microsoft.com/office/drawing/2014/main" id="{8BB40915-DA01-4FFE-968C-0CCF5C46B3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58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Organization</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2617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Props1.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4.xml><?xml version="1.0" encoding="utf-8"?>
<ds:datastoreItem xmlns:ds="http://schemas.openxmlformats.org/officeDocument/2006/customXml" ds:itemID="{5450FCDD-08B1-48D8-BB50-7A17E590A5EE}">
  <ds:schemaRefs>
    <ds:schemaRef ds:uri="http://purl.org/dc/terms/"/>
    <ds:schemaRef ds:uri="http://schemas.microsoft.com/office/2006/documentManagement/types"/>
    <ds:schemaRef ds:uri="http://schemas.microsoft.com/office/2006/metadata/properties"/>
    <ds:schemaRef ds:uri="d6dad062-3ecc-4c2a-98eb-3d03c2389ab6"/>
    <ds:schemaRef ds:uri="http://purl.org/dc/elements/1.1/"/>
    <ds:schemaRef ds:uri="http://schemas.microsoft.com/sharepoint/v4"/>
    <ds:schemaRef ds:uri="http://schemas.microsoft.com/sharepoint/v3/fields"/>
    <ds:schemaRef ds:uri="http://schemas.openxmlformats.org/package/2006/metadata/core-properties"/>
    <ds:schemaRef ds:uri="45d44e74-5c87-4253-a1a6-fb7a2a9835a8"/>
    <ds:schemaRef ds:uri="http://schemas.microsoft.com/office/infopath/2007/PartnerControl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702</TotalTime>
  <Words>2093</Words>
  <Application>Microsoft Office PowerPoint</Application>
  <PresentationFormat>Widescreen</PresentationFormat>
  <Paragraphs>278</Paragraphs>
  <Slides>33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Helvetica LT Std</vt:lpstr>
      <vt:lpstr>Tahoma</vt:lpstr>
      <vt:lpstr>Verdana</vt:lpstr>
      <vt:lpstr>Wingdings</vt:lpstr>
      <vt:lpstr>mitre-2018</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 (1 of 3)</vt:lpstr>
      <vt:lpstr>CVE Working Groups (2 of 3)</vt:lpstr>
      <vt:lpstr>CVE Working Groups (3 of 3)</vt:lpstr>
      <vt:lpstr>Other Community Participation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Bazar, Jo E.</cp:lastModifiedBy>
  <cp:revision>35</cp:revision>
  <dcterms:created xsi:type="dcterms:W3CDTF">2019-02-26T16:06:40Z</dcterms:created>
  <dcterms:modified xsi:type="dcterms:W3CDTF">2019-09-26T14:56:19Z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