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67"/>
  </p:notesMasterIdLst>
  <p:sldIdLst>
    <p:sldId id="256" r:id="rId6"/>
    <p:sldId id="275" r:id="rId7"/>
    <p:sldId id="276" r:id="rId8"/>
    <p:sldId id="277" r:id="rId9"/>
    <p:sldId id="279" r:id="rId10"/>
    <p:sldId id="281" r:id="rId11"/>
    <p:sldId id="284" r:id="rId12"/>
    <p:sldId id="282" r:id="rId13"/>
    <p:sldId id="285" r:id="rId14"/>
    <p:sldId id="286" r:id="rId15"/>
    <p:sldId id="287" r:id="rId16"/>
    <p:sldId id="280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97" r:id="rId25"/>
    <p:sldId id="298" r:id="rId26"/>
    <p:sldId id="299" r:id="rId27"/>
    <p:sldId id="300" r:id="rId28"/>
    <p:sldId id="301" r:id="rId29"/>
    <p:sldId id="303" r:id="rId30"/>
    <p:sldId id="305" r:id="rId31"/>
    <p:sldId id="304" r:id="rId32"/>
    <p:sldId id="306" r:id="rId33"/>
    <p:sldId id="307" r:id="rId34"/>
    <p:sldId id="308" r:id="rId35"/>
    <p:sldId id="309" r:id="rId36"/>
    <p:sldId id="313" r:id="rId37"/>
    <p:sldId id="317" r:id="rId38"/>
    <p:sldId id="319" r:id="rId39"/>
    <p:sldId id="320" r:id="rId40"/>
    <p:sldId id="322" r:id="rId41"/>
    <p:sldId id="266" r:id="rId42"/>
    <p:sldId id="258" r:id="rId43"/>
    <p:sldId id="321" r:id="rId44"/>
    <p:sldId id="259" r:id="rId45"/>
    <p:sldId id="267" r:id="rId46"/>
    <p:sldId id="268" r:id="rId47"/>
    <p:sldId id="264" r:id="rId48"/>
    <p:sldId id="260" r:id="rId49"/>
    <p:sldId id="263" r:id="rId50"/>
    <p:sldId id="272" r:id="rId51"/>
    <p:sldId id="265" r:id="rId52"/>
    <p:sldId id="261" r:id="rId53"/>
    <p:sldId id="273" r:id="rId54"/>
    <p:sldId id="262" r:id="rId55"/>
    <p:sldId id="274" r:id="rId56"/>
    <p:sldId id="328" r:id="rId57"/>
    <p:sldId id="271" r:id="rId58"/>
    <p:sldId id="323" r:id="rId59"/>
    <p:sldId id="310" r:id="rId60"/>
    <p:sldId id="325" r:id="rId61"/>
    <p:sldId id="326" r:id="rId62"/>
    <p:sldId id="327" r:id="rId63"/>
    <p:sldId id="312" r:id="rId64"/>
    <p:sldId id="311" r:id="rId65"/>
    <p:sldId id="31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69" y="45"/>
      </p:cViewPr>
      <p:guideLst>
        <p:guide orient="horz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D3A37-D10A-4691-B0DC-0040B44C7EBF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9FE7D-92FF-4B6B-A8EA-EB5F5B89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8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5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a merge and a split happened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7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ADT3 is</a:t>
            </a:r>
            <a:r>
              <a:rPr lang="en-US" baseline="0" dirty="0"/>
              <a:t> one of the old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2016</a:t>
            </a:r>
            <a:r>
              <a:rPr lang="en-US" altLang="en-US" sz="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</a:t>
            </a: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rights reserved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740520" y="6507841"/>
            <a:ext cx="1981200" cy="24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6283922" y="6541093"/>
            <a:ext cx="25811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© 2016</a:t>
            </a:r>
            <a:r>
              <a:rPr lang="en-US" altLang="en-US" sz="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The 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MITRE Corporation. All </a:t>
            </a: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rights reserved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740520" y="6541093"/>
            <a:ext cx="198120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For Internal MITRE Use.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0520" y="106913"/>
            <a:ext cx="8030418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i="0">
                <a:solidFill>
                  <a:schemeClr val="tx2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Center or Organization Name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31494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6288502" y="6590252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© 2016</a:t>
            </a:r>
            <a:r>
              <a:rPr lang="en-US" altLang="en-US" sz="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The MITRE Corporation. All </a:t>
            </a:r>
            <a:r>
              <a:rPr lang="en-US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rights reserved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740520" y="6564989"/>
            <a:ext cx="1981200" cy="24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914400">
              <a:lnSpc>
                <a:spcPts val="1300"/>
              </a:lnSpc>
              <a:spcAft>
                <a:spcPct val="0"/>
              </a:spcAft>
            </a:pP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For Internal MITRE Use.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9" y="6250820"/>
            <a:ext cx="670505" cy="243820"/>
          </a:xfrm>
          <a:prstGeom prst="rect">
            <a:avLst/>
          </a:prstGeom>
        </p:spPr>
      </p:pic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Arial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24431" y="64168"/>
            <a:ext cx="1604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>
                <a:latin typeface="Arial" pitchFamily="34" charset="0"/>
              </a:rPr>
              <a:t> </a:t>
            </a: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47" y="6540145"/>
            <a:ext cx="670505" cy="2438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24431" y="64168"/>
            <a:ext cx="1604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>
                <a:latin typeface="Arial" pitchFamily="34" charset="0"/>
              </a:rPr>
              <a:t> </a:t>
            </a:r>
            <a:r>
              <a:rPr lang="en-US" sz="100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627132" y="6609685"/>
            <a:ext cx="4572000" cy="12311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en-US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The MITRE Corporation. All rights reserved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5" r:id="rId6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3028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19213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60000"/>
        <a:buFont typeface="Wingdings" pitchFamily="2" charset="2"/>
        <a:buChar char="q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81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Helvetica LT Std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veform.mitre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security-advisory-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Evans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CNA Processes</a:t>
            </a:r>
          </a:p>
        </p:txBody>
      </p:sp>
    </p:spTree>
    <p:extLst>
      <p:ext uri="{BB962C8B-B14F-4D97-AF65-F5344CB8AC3E}">
        <p14:creationId xmlns:p14="http://schemas.microsoft.com/office/powerpoint/2010/main" val="174727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CNA Needs More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231923" y="3193287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1995" y="2848475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828147" y="3193287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Primary CNA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968359" y="3738233"/>
            <a:ext cx="2859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54964" y="3399678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10 2017 CVE IDs please!</a:t>
            </a:r>
          </a:p>
        </p:txBody>
      </p:sp>
    </p:spTree>
    <p:extLst>
      <p:ext uri="{BB962C8B-B14F-4D97-AF65-F5344CB8AC3E}">
        <p14:creationId xmlns:p14="http://schemas.microsoft.com/office/powerpoint/2010/main" val="228045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CNA Provides More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8032" y="3552961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8104" y="3208149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754256" y="3552961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Primary CNA</a:t>
            </a:r>
          </a:p>
        </p:txBody>
      </p:sp>
      <p:cxnSp>
        <p:nvCxnSpPr>
          <p:cNvPr id="7" name="Straight Arrow Connector 6"/>
          <p:cNvCxnSpPr>
            <a:stCxn id="6" idx="1"/>
            <a:endCxn id="4" idx="3"/>
          </p:cNvCxnSpPr>
          <p:nvPr/>
        </p:nvCxnSpPr>
        <p:spPr>
          <a:xfrm flipH="1">
            <a:off x="2894468" y="4097907"/>
            <a:ext cx="2859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5901" y="1466416"/>
            <a:ext cx="128272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CVE-2017-0659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CVE-2017-0660</a:t>
            </a:r>
          </a:p>
        </p:txBody>
      </p:sp>
    </p:spTree>
    <p:extLst>
      <p:ext uri="{BB962C8B-B14F-4D97-AF65-F5344CB8AC3E}">
        <p14:creationId xmlns:p14="http://schemas.microsoft.com/office/powerpoint/2010/main" val="61479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Consider when Making a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IDs to request</a:t>
            </a:r>
          </a:p>
          <a:p>
            <a:pPr lvl="1"/>
            <a:r>
              <a:rPr lang="en-US" dirty="0"/>
              <a:t>This should be negotiated with your parent CNA</a:t>
            </a:r>
          </a:p>
          <a:p>
            <a:pPr lvl="1"/>
            <a:r>
              <a:rPr lang="en-US" dirty="0"/>
              <a:t>In most cases, you should be issues enough IDs to last you the rest of the year.</a:t>
            </a:r>
          </a:p>
          <a:p>
            <a:r>
              <a:rPr lang="en-US" dirty="0"/>
              <a:t>When to make the request</a:t>
            </a:r>
          </a:p>
          <a:p>
            <a:pPr lvl="1"/>
            <a:r>
              <a:rPr lang="en-US" dirty="0"/>
              <a:t>When you are running low on IDs</a:t>
            </a:r>
          </a:p>
          <a:p>
            <a:pPr lvl="1"/>
            <a:r>
              <a:rPr lang="en-US" dirty="0"/>
              <a:t>When the end of the year is nearing (get IDs for next year)</a:t>
            </a:r>
          </a:p>
          <a:p>
            <a:pPr lvl="1"/>
            <a:r>
              <a:rPr lang="en-US" dirty="0"/>
              <a:t>When you are a new CNA</a:t>
            </a:r>
          </a:p>
          <a:p>
            <a:r>
              <a:rPr lang="en-US" dirty="0"/>
              <a:t>What year to ask for</a:t>
            </a:r>
          </a:p>
          <a:p>
            <a:pPr lvl="1"/>
            <a:r>
              <a:rPr lang="en-US" dirty="0"/>
              <a:t>Most of the time it will be for the current year</a:t>
            </a:r>
          </a:p>
          <a:p>
            <a:pPr lvl="1"/>
            <a:r>
              <a:rPr lang="en-US" dirty="0"/>
              <a:t>IDs for the next year are normally requested in the last quarter of the year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Details Vary by CNA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parent CNA will have their own method of receiving and processing block requests</a:t>
            </a:r>
          </a:p>
          <a:p>
            <a:r>
              <a:rPr lang="en-US" dirty="0"/>
              <a:t>Your parent CNA should provide you with information on how to requests blocks from it</a:t>
            </a:r>
          </a:p>
          <a:p>
            <a:r>
              <a:rPr lang="en-US" dirty="0"/>
              <a:t>For example, if your CNA is MITRE, there is web form for these requests</a:t>
            </a:r>
          </a:p>
          <a:p>
            <a:pPr lvl="1"/>
            <a:r>
              <a:rPr lang="en-US" dirty="0">
                <a:hlinkClick r:id="rId2"/>
              </a:rPr>
              <a:t>https://cveform.mitre.org/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9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Form: Select Block ID Request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7296" b="31212"/>
          <a:stretch/>
        </p:blipFill>
        <p:spPr bwMode="auto">
          <a:xfrm>
            <a:off x="609600" y="1823361"/>
            <a:ext cx="8229600" cy="38902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167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Form: Fill in Contact Details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8334" t="14395" r="7212" b="40021"/>
          <a:stretch/>
        </p:blipFill>
        <p:spPr bwMode="auto">
          <a:xfrm>
            <a:off x="812801" y="2198255"/>
            <a:ext cx="7850908" cy="33158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731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Form: Fill in Request Details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763" t="22126" r="1763" b="9100"/>
          <a:stretch/>
        </p:blipFill>
        <p:spPr bwMode="auto">
          <a:xfrm>
            <a:off x="609600" y="2023484"/>
            <a:ext cx="8229600" cy="3526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113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ID Assignment</a:t>
            </a:r>
          </a:p>
        </p:txBody>
      </p:sp>
    </p:spTree>
    <p:extLst>
      <p:ext uri="{BB962C8B-B14F-4D97-AF65-F5344CB8AC3E}">
        <p14:creationId xmlns:p14="http://schemas.microsoft.com/office/powerpoint/2010/main" val="319004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Reporter Send Vulnerability Information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441871" y="28632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3178307" y="3408215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croll: Vertical 5"/>
          <p:cNvSpPr/>
          <p:nvPr/>
        </p:nvSpPr>
        <p:spPr>
          <a:xfrm>
            <a:off x="3639127" y="1754909"/>
            <a:ext cx="2225964" cy="1513058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found some vulnerabilities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your product…</a:t>
            </a:r>
          </a:p>
        </p:txBody>
      </p:sp>
    </p:spTree>
    <p:extLst>
      <p:ext uri="{BB962C8B-B14F-4D97-AF65-F5344CB8AC3E}">
        <p14:creationId xmlns:p14="http://schemas.microsoft.com/office/powerpoint/2010/main" val="2897588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Acknowledges Receipt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441871" y="28632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2603" y="2370826"/>
            <a:ext cx="319459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Thank you for the report.  We will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look into it and get back to you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within 7 days.</a:t>
            </a:r>
          </a:p>
        </p:txBody>
      </p:sp>
      <p:cxnSp>
        <p:nvCxnSpPr>
          <p:cNvPr id="6" name="Straight Arrow Connector 5"/>
          <p:cNvCxnSpPr>
            <a:stCxn id="4" idx="1"/>
            <a:endCxn id="5" idx="3"/>
          </p:cNvCxnSpPr>
          <p:nvPr/>
        </p:nvCxnSpPr>
        <p:spPr>
          <a:xfrm flipH="1" flipV="1">
            <a:off x="3178307" y="3408215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14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CVE ID Block</a:t>
            </a:r>
          </a:p>
          <a:p>
            <a:r>
              <a:rPr lang="en-US" dirty="0"/>
              <a:t>Assigning CVE IDs</a:t>
            </a:r>
          </a:p>
          <a:p>
            <a:r>
              <a:rPr lang="en-US" dirty="0"/>
              <a:t>Submitting CVE Entries</a:t>
            </a:r>
          </a:p>
          <a:p>
            <a:r>
              <a:rPr lang="en-US" dirty="0"/>
              <a:t>Updating CVE Entries</a:t>
            </a:r>
          </a:p>
          <a:p>
            <a:r>
              <a:rPr lang="en-US" dirty="0"/>
              <a:t>Escalating Issues</a:t>
            </a:r>
          </a:p>
          <a:p>
            <a:r>
              <a:rPr lang="en-US" dirty="0"/>
              <a:t>Rejecting CVE IDs</a:t>
            </a:r>
          </a:p>
          <a:p>
            <a:r>
              <a:rPr lang="en-US" dirty="0"/>
              <a:t>Disputing CVE IDs</a:t>
            </a:r>
          </a:p>
          <a:p>
            <a:r>
              <a:rPr lang="en-US" dirty="0"/>
              <a:t>CVE ID Expiration</a:t>
            </a:r>
          </a:p>
        </p:txBody>
      </p:sp>
    </p:spTree>
    <p:extLst>
      <p:ext uri="{BB962C8B-B14F-4D97-AF65-F5344CB8AC3E}">
        <p14:creationId xmlns:p14="http://schemas.microsoft.com/office/powerpoint/2010/main" val="371654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CNA Counts the Number of Vulnerabilities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184727" y="3131702"/>
            <a:ext cx="2144327" cy="2197104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found some vulnerabilities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your product…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336800" y="1459345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4488873" y="1459345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640946" y="1459345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2724727" y="568960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5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2715490" y="4959927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4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2724727" y="4230254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3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724727" y="3500581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2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715489" y="2770908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1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4886038" y="568960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4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4876801" y="4959927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3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4886038" y="4230254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4886038" y="3500581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4876800" y="2770908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Multiplication Sign 27"/>
          <p:cNvSpPr/>
          <p:nvPr/>
        </p:nvSpPr>
        <p:spPr>
          <a:xfrm>
            <a:off x="5047674" y="2529614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7047348" y="5545291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7047348" y="4085945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7047348" y="3327402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cxnSp>
        <p:nvCxnSpPr>
          <p:cNvPr id="33" name="Straight Arrow Connector 32"/>
          <p:cNvCxnSpPr>
            <a:stCxn id="16" idx="3"/>
            <a:endCxn id="25" idx="1"/>
          </p:cNvCxnSpPr>
          <p:nvPr/>
        </p:nvCxnSpPr>
        <p:spPr>
          <a:xfrm>
            <a:off x="4110180" y="3049155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  <a:endCxn id="24" idx="1"/>
          </p:cNvCxnSpPr>
          <p:nvPr/>
        </p:nvCxnSpPr>
        <p:spPr>
          <a:xfrm>
            <a:off x="4119418" y="3778828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23" idx="1"/>
          </p:cNvCxnSpPr>
          <p:nvPr/>
        </p:nvCxnSpPr>
        <p:spPr>
          <a:xfrm>
            <a:off x="4119418" y="4508501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22" idx="1"/>
          </p:cNvCxnSpPr>
          <p:nvPr/>
        </p:nvCxnSpPr>
        <p:spPr>
          <a:xfrm>
            <a:off x="4110181" y="5238174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3"/>
            <a:endCxn id="21" idx="1"/>
          </p:cNvCxnSpPr>
          <p:nvPr/>
        </p:nvCxnSpPr>
        <p:spPr>
          <a:xfrm>
            <a:off x="4119418" y="5967847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3"/>
            <a:endCxn id="31" idx="1"/>
          </p:cNvCxnSpPr>
          <p:nvPr/>
        </p:nvCxnSpPr>
        <p:spPr>
          <a:xfrm flipV="1">
            <a:off x="6280729" y="3605649"/>
            <a:ext cx="766619" cy="173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3"/>
            <a:endCxn id="30" idx="1"/>
          </p:cNvCxnSpPr>
          <p:nvPr/>
        </p:nvCxnSpPr>
        <p:spPr>
          <a:xfrm flipV="1">
            <a:off x="6280729" y="4364192"/>
            <a:ext cx="766619" cy="144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3"/>
            <a:endCxn id="29" idx="1"/>
          </p:cNvCxnSpPr>
          <p:nvPr/>
        </p:nvCxnSpPr>
        <p:spPr>
          <a:xfrm>
            <a:off x="6271492" y="5238174"/>
            <a:ext cx="775856" cy="585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3"/>
            <a:endCxn id="29" idx="1"/>
          </p:cNvCxnSpPr>
          <p:nvPr/>
        </p:nvCxnSpPr>
        <p:spPr>
          <a:xfrm flipV="1">
            <a:off x="6280729" y="5823538"/>
            <a:ext cx="766619" cy="144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" idx="3"/>
            <a:endCxn id="16" idx="1"/>
          </p:cNvCxnSpPr>
          <p:nvPr/>
        </p:nvCxnSpPr>
        <p:spPr>
          <a:xfrm flipV="1">
            <a:off x="2061013" y="3049155"/>
            <a:ext cx="654476" cy="118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3"/>
            <a:endCxn id="15" idx="1"/>
          </p:cNvCxnSpPr>
          <p:nvPr/>
        </p:nvCxnSpPr>
        <p:spPr>
          <a:xfrm flipV="1">
            <a:off x="2061013" y="3778828"/>
            <a:ext cx="663714" cy="45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3"/>
            <a:endCxn id="14" idx="1"/>
          </p:cNvCxnSpPr>
          <p:nvPr/>
        </p:nvCxnSpPr>
        <p:spPr>
          <a:xfrm>
            <a:off x="2061013" y="4230254"/>
            <a:ext cx="663714" cy="27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" idx="3"/>
            <a:endCxn id="13" idx="1"/>
          </p:cNvCxnSpPr>
          <p:nvPr/>
        </p:nvCxnSpPr>
        <p:spPr>
          <a:xfrm>
            <a:off x="2061013" y="4230254"/>
            <a:ext cx="654477" cy="1007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" idx="3"/>
            <a:endCxn id="12" idx="1"/>
          </p:cNvCxnSpPr>
          <p:nvPr/>
        </p:nvCxnSpPr>
        <p:spPr>
          <a:xfrm>
            <a:off x="2061013" y="4230254"/>
            <a:ext cx="663714" cy="1737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52287" y="1639205"/>
            <a:ext cx="212109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CNT1: Independently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Fixable Issue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93298" y="1635356"/>
            <a:ext cx="193995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CNT2: Determine if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 Vulnerability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17006" y="1635356"/>
            <a:ext cx="2055370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CNT3: Determine is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Results from Shared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Code, Library, or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Standard</a:t>
            </a:r>
          </a:p>
        </p:txBody>
      </p:sp>
      <p:sp>
        <p:nvSpPr>
          <p:cNvPr id="104" name="Rectangle: Rounded Corners 103"/>
          <p:cNvSpPr/>
          <p:nvPr/>
        </p:nvSpPr>
        <p:spPr>
          <a:xfrm>
            <a:off x="7047348" y="4847961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cxnSp>
        <p:nvCxnSpPr>
          <p:cNvPr id="106" name="Straight Arrow Connector 105"/>
          <p:cNvCxnSpPr>
            <a:stCxn id="23" idx="3"/>
            <a:endCxn id="104" idx="1"/>
          </p:cNvCxnSpPr>
          <p:nvPr/>
        </p:nvCxnSpPr>
        <p:spPr>
          <a:xfrm>
            <a:off x="6280729" y="4508501"/>
            <a:ext cx="766619" cy="617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7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Decides Whether to Assign an ID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656536" y="1459345"/>
            <a:ext cx="1431635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7361384" y="1459345"/>
            <a:ext cx="1431635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3109863" y="1459345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4541498" y="1459345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5951441" y="1459345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3314" y="1743694"/>
            <a:ext cx="93807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INC1: In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Scope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80686" y="1738417"/>
            <a:ext cx="126829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INC2: Make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Public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7663" y="1738417"/>
            <a:ext cx="111761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INC3: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Customer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Controlled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21275" y="1738416"/>
            <a:ext cx="147027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INC4: Publicly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Available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07173" y="1738415"/>
            <a:ext cx="114005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INC5: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Avoid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Duplicates</a:t>
            </a:r>
          </a:p>
        </p:txBody>
      </p:sp>
      <p:cxnSp>
        <p:nvCxnSpPr>
          <p:cNvPr id="36" name="Straight Arrow Connector 35"/>
          <p:cNvCxnSpPr>
            <a:stCxn id="70" idx="3"/>
            <a:endCxn id="74" idx="1"/>
          </p:cNvCxnSpPr>
          <p:nvPr/>
        </p:nvCxnSpPr>
        <p:spPr>
          <a:xfrm>
            <a:off x="1510747" y="3647201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/>
          <p:cNvSpPr/>
          <p:nvPr/>
        </p:nvSpPr>
        <p:spPr>
          <a:xfrm>
            <a:off x="517270" y="5586843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69" name="Rectangle: Rounded Corners 68"/>
          <p:cNvSpPr/>
          <p:nvPr/>
        </p:nvSpPr>
        <p:spPr>
          <a:xfrm>
            <a:off x="517270" y="4127497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0" name="Rectangle: Rounded Corners 69"/>
          <p:cNvSpPr/>
          <p:nvPr/>
        </p:nvSpPr>
        <p:spPr>
          <a:xfrm>
            <a:off x="517270" y="3368954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517270" y="4889513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sp>
        <p:nvSpPr>
          <p:cNvPr id="72" name="Rectangle: Rounded Corners 71"/>
          <p:cNvSpPr/>
          <p:nvPr/>
        </p:nvSpPr>
        <p:spPr>
          <a:xfrm>
            <a:off x="1847914" y="5586843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73" name="Rectangle: Rounded Corners 72"/>
          <p:cNvSpPr/>
          <p:nvPr/>
        </p:nvSpPr>
        <p:spPr>
          <a:xfrm>
            <a:off x="1847914" y="4127497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4" name="Rectangle: Rounded Corners 73"/>
          <p:cNvSpPr/>
          <p:nvPr/>
        </p:nvSpPr>
        <p:spPr>
          <a:xfrm>
            <a:off x="1847914" y="3368954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75" name="Rectangle: Rounded Corners 74"/>
          <p:cNvSpPr/>
          <p:nvPr/>
        </p:nvSpPr>
        <p:spPr>
          <a:xfrm>
            <a:off x="1847914" y="4889513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sp>
        <p:nvSpPr>
          <p:cNvPr id="76" name="Rectangle: Rounded Corners 75"/>
          <p:cNvSpPr/>
          <p:nvPr/>
        </p:nvSpPr>
        <p:spPr>
          <a:xfrm>
            <a:off x="3303200" y="5586843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77" name="Rectangle: Rounded Corners 76"/>
          <p:cNvSpPr/>
          <p:nvPr/>
        </p:nvSpPr>
        <p:spPr>
          <a:xfrm>
            <a:off x="3303200" y="4127497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8" name="Rectangle: Rounded Corners 77"/>
          <p:cNvSpPr/>
          <p:nvPr/>
        </p:nvSpPr>
        <p:spPr>
          <a:xfrm>
            <a:off x="3303200" y="3368954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80" name="Rectangle: Rounded Corners 79"/>
          <p:cNvSpPr/>
          <p:nvPr/>
        </p:nvSpPr>
        <p:spPr>
          <a:xfrm>
            <a:off x="4749731" y="5586843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1" name="Rectangle: Rounded Corners 80"/>
          <p:cNvSpPr/>
          <p:nvPr/>
        </p:nvSpPr>
        <p:spPr>
          <a:xfrm>
            <a:off x="4749731" y="4127497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2" name="Rectangle: Rounded Corners 81"/>
          <p:cNvSpPr/>
          <p:nvPr/>
        </p:nvSpPr>
        <p:spPr>
          <a:xfrm>
            <a:off x="4749731" y="3368954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6160621" y="5586843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5" name="Rectangle: Rounded Corners 84"/>
          <p:cNvSpPr/>
          <p:nvPr/>
        </p:nvSpPr>
        <p:spPr>
          <a:xfrm>
            <a:off x="6160621" y="4127497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8" name="Rectangle: Rounded Corners 87"/>
          <p:cNvSpPr/>
          <p:nvPr/>
        </p:nvSpPr>
        <p:spPr>
          <a:xfrm>
            <a:off x="7580463" y="5586843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9" name="Rectangle: Rounded Corners 88"/>
          <p:cNvSpPr/>
          <p:nvPr/>
        </p:nvSpPr>
        <p:spPr>
          <a:xfrm>
            <a:off x="7580463" y="4127497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cxnSp>
        <p:nvCxnSpPr>
          <p:cNvPr id="96" name="Straight Arrow Connector 95"/>
          <p:cNvCxnSpPr>
            <a:stCxn id="69" idx="3"/>
            <a:endCxn id="73" idx="1"/>
          </p:cNvCxnSpPr>
          <p:nvPr/>
        </p:nvCxnSpPr>
        <p:spPr>
          <a:xfrm>
            <a:off x="1510747" y="4405744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3"/>
            <a:endCxn id="75" idx="1"/>
          </p:cNvCxnSpPr>
          <p:nvPr/>
        </p:nvCxnSpPr>
        <p:spPr>
          <a:xfrm>
            <a:off x="1510747" y="5167760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8" idx="3"/>
            <a:endCxn id="72" idx="1"/>
          </p:cNvCxnSpPr>
          <p:nvPr/>
        </p:nvCxnSpPr>
        <p:spPr>
          <a:xfrm>
            <a:off x="1510747" y="5865090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4" idx="3"/>
            <a:endCxn id="78" idx="1"/>
          </p:cNvCxnSpPr>
          <p:nvPr/>
        </p:nvCxnSpPr>
        <p:spPr>
          <a:xfrm>
            <a:off x="2841391" y="3647201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3" idx="3"/>
            <a:endCxn id="77" idx="1"/>
          </p:cNvCxnSpPr>
          <p:nvPr/>
        </p:nvCxnSpPr>
        <p:spPr>
          <a:xfrm>
            <a:off x="2841391" y="4405744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2" idx="3"/>
            <a:endCxn id="76" idx="1"/>
          </p:cNvCxnSpPr>
          <p:nvPr/>
        </p:nvCxnSpPr>
        <p:spPr>
          <a:xfrm>
            <a:off x="2841391" y="5865090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8" idx="3"/>
            <a:endCxn id="82" idx="1"/>
          </p:cNvCxnSpPr>
          <p:nvPr/>
        </p:nvCxnSpPr>
        <p:spPr>
          <a:xfrm>
            <a:off x="4296677" y="3647201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6" idx="3"/>
            <a:endCxn id="80" idx="1"/>
          </p:cNvCxnSpPr>
          <p:nvPr/>
        </p:nvCxnSpPr>
        <p:spPr>
          <a:xfrm>
            <a:off x="4296677" y="5865090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7" idx="3"/>
            <a:endCxn id="81" idx="1"/>
          </p:cNvCxnSpPr>
          <p:nvPr/>
        </p:nvCxnSpPr>
        <p:spPr>
          <a:xfrm>
            <a:off x="4296677" y="4405744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81" idx="3"/>
            <a:endCxn id="85" idx="1"/>
          </p:cNvCxnSpPr>
          <p:nvPr/>
        </p:nvCxnSpPr>
        <p:spPr>
          <a:xfrm>
            <a:off x="5743208" y="4405744"/>
            <a:ext cx="417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5" idx="3"/>
            <a:endCxn id="89" idx="1"/>
          </p:cNvCxnSpPr>
          <p:nvPr/>
        </p:nvCxnSpPr>
        <p:spPr>
          <a:xfrm>
            <a:off x="7154098" y="4405744"/>
            <a:ext cx="426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0" idx="3"/>
            <a:endCxn id="84" idx="1"/>
          </p:cNvCxnSpPr>
          <p:nvPr/>
        </p:nvCxnSpPr>
        <p:spPr>
          <a:xfrm>
            <a:off x="5743208" y="5865090"/>
            <a:ext cx="417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4" idx="3"/>
            <a:endCxn id="88" idx="1"/>
          </p:cNvCxnSpPr>
          <p:nvPr/>
        </p:nvCxnSpPr>
        <p:spPr>
          <a:xfrm>
            <a:off x="7154098" y="5865090"/>
            <a:ext cx="426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Multiplication Sign 138"/>
          <p:cNvSpPr/>
          <p:nvPr/>
        </p:nvSpPr>
        <p:spPr>
          <a:xfrm>
            <a:off x="4710760" y="3108918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Multiplication Sign 139"/>
          <p:cNvSpPr/>
          <p:nvPr/>
        </p:nvSpPr>
        <p:spPr>
          <a:xfrm>
            <a:off x="1808943" y="4655276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45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Records Assignments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47505" y="3719948"/>
            <a:ext cx="1025244" cy="5841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47505" y="2397295"/>
            <a:ext cx="1025244" cy="5841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1019" y="2242475"/>
            <a:ext cx="1723933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CVE-YYYY-1024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CVE-YYYY-1025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CVE-YYYY-1026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CVE-YYYY-1027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CVE-YYYY-1028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CVE-YYYY-1029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CVE-YYYY-1030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CVE-YYYY-1031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CVE-YYYY-1032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CVE-YYYY-1033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12963"/>
              </p:ext>
            </p:extLst>
          </p:nvPr>
        </p:nvGraphicFramePr>
        <p:xfrm>
          <a:off x="2235200" y="2068714"/>
          <a:ext cx="39528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24">
                  <a:extLst>
                    <a:ext uri="{9D8B030D-6E8A-4147-A177-3AD203B41FA5}">
                      <a16:colId xmlns:a16="http://schemas.microsoft.com/office/drawing/2014/main" val="400523164"/>
                    </a:ext>
                  </a:extLst>
                </a:gridCol>
                <a:gridCol w="1976424">
                  <a:extLst>
                    <a:ext uri="{9D8B030D-6E8A-4147-A177-3AD203B41FA5}">
                      <a16:colId xmlns:a16="http://schemas.microsoft.com/office/drawing/2014/main" val="39864993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CVE</a:t>
                      </a:r>
                      <a:r>
                        <a:rPr lang="en-US" baseline="0" dirty="0"/>
                        <a:t> ID Assignment Records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3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Vuln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.</a:t>
                      </a:r>
                      <a:r>
                        <a:rPr lang="en-US" baseline="0" dirty="0">
                          <a:highlight>
                            <a:srgbClr val="FFFF00"/>
                          </a:highlight>
                        </a:rPr>
                        <a:t> 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  <a:ea typeface="Verdana" pitchFamily="34" charset="0"/>
                          <a:cs typeface="Verdana" pitchFamily="34" charset="0"/>
                        </a:rPr>
                        <a:t>CVE-YYYY-1026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7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Vuln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.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  <a:ea typeface="Verdana" pitchFamily="34" charset="0"/>
                          <a:cs typeface="Verdana" pitchFamily="34" charset="0"/>
                        </a:rPr>
                        <a:t>CVE-YYYY-1027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81233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1772749" y="2689394"/>
            <a:ext cx="462451" cy="589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</p:cNvCxnSpPr>
          <p:nvPr/>
        </p:nvCxnSpPr>
        <p:spPr>
          <a:xfrm flipV="1">
            <a:off x="1772749" y="3719948"/>
            <a:ext cx="462451" cy="292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/>
          <p:cNvSpPr/>
          <p:nvPr/>
        </p:nvSpPr>
        <p:spPr>
          <a:xfrm>
            <a:off x="6761019" y="2881745"/>
            <a:ext cx="1727199" cy="323273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6761019" y="3205018"/>
            <a:ext cx="1727199" cy="323273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8" idx="1"/>
          </p:cNvCxnSpPr>
          <p:nvPr/>
        </p:nvCxnSpPr>
        <p:spPr>
          <a:xfrm flipH="1">
            <a:off x="6188048" y="3043382"/>
            <a:ext cx="572971" cy="235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6188048" y="3366655"/>
            <a:ext cx="572971" cy="25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49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Informs Reporter of Assignments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441871" y="28632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2728" y="1653888"/>
            <a:ext cx="23692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t"/>
            <a:r>
              <a:rPr lang="en-US" dirty="0"/>
              <a:t>…</a:t>
            </a:r>
          </a:p>
          <a:p>
            <a:pPr algn="ctr" fontAlgn="t"/>
            <a:r>
              <a:rPr lang="en-US" dirty="0" err="1"/>
              <a:t>Vuln</a:t>
            </a:r>
            <a:r>
              <a:rPr lang="en-US" dirty="0"/>
              <a:t>. 2 is assigned</a:t>
            </a:r>
          </a:p>
          <a:p>
            <a:pPr algn="ctr"/>
            <a:r>
              <a:rPr lang="en-US" dirty="0"/>
              <a:t>CVE-YYYY-1026 and</a:t>
            </a:r>
          </a:p>
          <a:p>
            <a:pPr algn="ctr" fontAlgn="t"/>
            <a:r>
              <a:rPr lang="en-US" dirty="0" err="1"/>
              <a:t>Vuln</a:t>
            </a:r>
            <a:r>
              <a:rPr lang="en-US" dirty="0"/>
              <a:t>. 6 is assigned</a:t>
            </a:r>
          </a:p>
          <a:p>
            <a:pPr algn="ctr"/>
            <a:r>
              <a:rPr lang="en-US" dirty="0"/>
              <a:t>CVE-YYYY-1027</a:t>
            </a:r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78307" y="3408214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76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Submitting Entries</a:t>
            </a:r>
          </a:p>
        </p:txBody>
      </p:sp>
    </p:spTree>
    <p:extLst>
      <p:ext uri="{BB962C8B-B14F-4D97-AF65-F5344CB8AC3E}">
        <p14:creationId xmlns:p14="http://schemas.microsoft.com/office/powerpoint/2010/main" val="2696466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Publishes Advisory with CVE Details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4276436" y="15794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/>
              </a:rPr>
              <a:t>www.example.com/security-advisory-1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Fixed </a:t>
            </a:r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 (CVE-YYYY-1026)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Fixed </a:t>
            </a:r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 (CVE-YYYY-1027)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890983" y="3648363"/>
            <a:ext cx="19026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941" y="3309808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Publish advisory</a:t>
            </a:r>
          </a:p>
        </p:txBody>
      </p:sp>
    </p:spTree>
    <p:extLst>
      <p:ext uri="{BB962C8B-B14F-4D97-AF65-F5344CB8AC3E}">
        <p14:creationId xmlns:p14="http://schemas.microsoft.com/office/powerpoint/2010/main" val="3247915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Formats Details as Required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4276436" y="15794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dirty="0">
                <a:solidFill>
                  <a:schemeClr val="tx1"/>
                </a:solidFill>
              </a:rPr>
              <a:t>[PRODUCT]: MY-PRODUCT</a:t>
            </a:r>
          </a:p>
          <a:p>
            <a:r>
              <a:rPr lang="en-US" dirty="0">
                <a:solidFill>
                  <a:schemeClr val="tx1"/>
                </a:solidFill>
              </a:rPr>
              <a:t>[VERSION]: 1.2.3</a:t>
            </a:r>
          </a:p>
          <a:p>
            <a:r>
              <a:rPr lang="en-US" dirty="0">
                <a:solidFill>
                  <a:schemeClr val="tx1"/>
                </a:solidFill>
              </a:rPr>
              <a:t>[PROBLEMTYPE]: Buffer overflow</a:t>
            </a:r>
          </a:p>
          <a:p>
            <a:r>
              <a:rPr lang="en-US" dirty="0">
                <a:solidFill>
                  <a:schemeClr val="tx1"/>
                </a:solidFill>
              </a:rPr>
              <a:t>[REFERENCES]: www.example.com/security-advisory-1</a:t>
            </a:r>
          </a:p>
          <a:p>
            <a:r>
              <a:rPr lang="en-US" dirty="0">
                <a:solidFill>
                  <a:schemeClr val="tx1"/>
                </a:solidFill>
              </a:rPr>
              <a:t>[DESCRIPTION ]: Buffer overflow in MY-PRODUCT 1.2.3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890983" y="3648363"/>
            <a:ext cx="19026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793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CNA Sends Formatted Details to Root CNA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832765" y="3103416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890983" y="3648362"/>
            <a:ext cx="29417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croll: Vertical 8"/>
          <p:cNvSpPr/>
          <p:nvPr/>
        </p:nvSpPr>
        <p:spPr>
          <a:xfrm>
            <a:off x="3149599" y="1981198"/>
            <a:ext cx="2189019" cy="13946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44859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 CNA Sends the Details to the Primary CNA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832765" y="3103416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Primary CNA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890983" y="3648362"/>
            <a:ext cx="29417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croll: Vertical 8"/>
          <p:cNvSpPr/>
          <p:nvPr/>
        </p:nvSpPr>
        <p:spPr>
          <a:xfrm>
            <a:off x="3149599" y="1981198"/>
            <a:ext cx="2189019" cy="13946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20232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Primary CNA Updates the Official CVE List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609600" y="17826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dirty="0">
                <a:solidFill>
                  <a:schemeClr val="tx1"/>
                </a:solidFill>
              </a:rPr>
              <a:t>[PRODUCT]: MY-PRODUCT</a:t>
            </a:r>
          </a:p>
          <a:p>
            <a:r>
              <a:rPr lang="en-US" dirty="0">
                <a:solidFill>
                  <a:schemeClr val="tx1"/>
                </a:solidFill>
              </a:rPr>
              <a:t>[VERSION]: 1.2.3</a:t>
            </a:r>
          </a:p>
          <a:p>
            <a:r>
              <a:rPr lang="en-US" dirty="0">
                <a:solidFill>
                  <a:schemeClr val="tx1"/>
                </a:solidFill>
              </a:rPr>
              <a:t>[PROBLEMTYPE]: Buffer overflow</a:t>
            </a:r>
          </a:p>
          <a:p>
            <a:r>
              <a:rPr lang="en-US" dirty="0">
                <a:solidFill>
                  <a:schemeClr val="tx1"/>
                </a:solidFill>
              </a:rPr>
              <a:t>[REFERENCES]: www.example.com/security-advisory-1</a:t>
            </a:r>
          </a:p>
          <a:p>
            <a:r>
              <a:rPr lang="en-US" dirty="0">
                <a:solidFill>
                  <a:schemeClr val="tx1"/>
                </a:solidFill>
              </a:rPr>
              <a:t>[DESCRIPTION ]: Buffer overflow in MY-PRODUCT 1.2.3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4913745" y="17826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RESERVED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This candidate has been reserved by an organization or individual that will use it when announcing a new security problem.  When the candidate has been publicized, the details for this candidate will be provided.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1145309" y="4267200"/>
            <a:ext cx="2909454" cy="895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5375564" y="3980874"/>
            <a:ext cx="3029526" cy="1390072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 flipV="1">
            <a:off x="4054763" y="4675910"/>
            <a:ext cx="1320801" cy="39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5467927" y="3454399"/>
            <a:ext cx="2937163" cy="39254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1145309" y="3703782"/>
            <a:ext cx="3048000" cy="563418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  <a:endCxn id="13" idx="1"/>
          </p:cNvCxnSpPr>
          <p:nvPr/>
        </p:nvCxnSpPr>
        <p:spPr>
          <a:xfrm flipV="1">
            <a:off x="4193309" y="3650672"/>
            <a:ext cx="1274618" cy="334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5701" y="1350894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Submission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37817" y="1299867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CVE List</a:t>
            </a:r>
          </a:p>
        </p:txBody>
      </p:sp>
    </p:spTree>
    <p:extLst>
      <p:ext uri="{BB962C8B-B14F-4D97-AF65-F5344CB8AC3E}">
        <p14:creationId xmlns:p14="http://schemas.microsoft.com/office/powerpoint/2010/main" val="156238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 Block – A set of sequential CVE IDs given to a CNA for later assignment to vulnerabilities</a:t>
            </a:r>
          </a:p>
          <a:p>
            <a:r>
              <a:rPr lang="en-US" dirty="0"/>
              <a:t>CVE Entry - An item in the CVE List. CVE entries contain the CVE ID, a description of the vulnerability, and references to public disclosure sources.</a:t>
            </a:r>
          </a:p>
          <a:p>
            <a:r>
              <a:rPr lang="en-US" dirty="0"/>
              <a:t>Populate – The act of filling in the details for a previously reserved CVE ID into the CVE List.</a:t>
            </a:r>
          </a:p>
          <a:p>
            <a:r>
              <a:rPr lang="en-US" dirty="0"/>
              <a:t>Reserved CVE ID – A CVE ID that has been give to a CNA for assignment and has not had the vulnerabilities details populated in the CVE List.</a:t>
            </a:r>
          </a:p>
          <a:p>
            <a:r>
              <a:rPr lang="en-US" dirty="0"/>
              <a:t>CVE List - CVE List	A collection of common names (CVE IDs) for publicly known cybersecurity vulnerabilities.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29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CNA Publishes Updated CVE List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2235200" y="1422400"/>
            <a:ext cx="5089236" cy="4876800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Name: CVE-YYYY-1026</a:t>
            </a:r>
          </a:p>
          <a:p>
            <a:r>
              <a:rPr lang="en-US" sz="14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400" dirty="0">
                <a:solidFill>
                  <a:schemeClr val="tx1"/>
                </a:solidFill>
              </a:rPr>
              <a:t>URL: http://cve.mitre.org/cgi-bin/cvename.cgi?name=CVE-YYYY-1026</a:t>
            </a:r>
          </a:p>
          <a:p>
            <a:r>
              <a:rPr lang="en-US" sz="14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400" dirty="0">
                <a:solidFill>
                  <a:schemeClr val="tx1"/>
                </a:solidFill>
              </a:rPr>
              <a:t>Category: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Reference: CONFIRM: www.example.com/security-advisory-1</a:t>
            </a:r>
          </a:p>
          <a:p>
            <a:endParaRPr lang="en-US" sz="1400" strike="sngStrike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Buffer overflow in MY-PRODUCT 1.2.3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Current Votes: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None (candidate not yet proposed)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=================================</a:t>
            </a:r>
          </a:p>
          <a:p>
            <a:r>
              <a:rPr lang="en-US" sz="1400" dirty="0">
                <a:solidFill>
                  <a:schemeClr val="tx1"/>
                </a:solidFill>
              </a:rPr>
              <a:t>Name: CVE-2016-6260</a:t>
            </a:r>
          </a:p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1296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Update Entries</a:t>
            </a:r>
          </a:p>
        </p:txBody>
      </p:sp>
    </p:spTree>
    <p:extLst>
      <p:ext uri="{BB962C8B-B14F-4D97-AF65-F5344CB8AC3E}">
        <p14:creationId xmlns:p14="http://schemas.microsoft.com/office/powerpoint/2010/main" val="3305135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cxnSp>
        <p:nvCxnSpPr>
          <p:cNvPr id="6" name="Straight Arrow Connector 5"/>
          <p:cNvCxnSpPr>
            <a:stCxn id="4" idx="3"/>
            <a:endCxn id="10" idx="1"/>
          </p:cNvCxnSpPr>
          <p:nvPr/>
        </p:nvCxnSpPr>
        <p:spPr>
          <a:xfrm>
            <a:off x="2890983" y="3648363"/>
            <a:ext cx="2941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croll: Vertical 8"/>
          <p:cNvSpPr/>
          <p:nvPr/>
        </p:nvSpPr>
        <p:spPr>
          <a:xfrm>
            <a:off x="3505200" y="1687945"/>
            <a:ext cx="1992489" cy="1839192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Please update CVE-YYYY-NNNN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832765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</p:spTree>
    <p:extLst>
      <p:ext uri="{BB962C8B-B14F-4D97-AF65-F5344CB8AC3E}">
        <p14:creationId xmlns:p14="http://schemas.microsoft.com/office/powerpoint/2010/main" val="529811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Responsible CNA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829927" y="1642917"/>
            <a:ext cx="1736436" cy="108989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Reporter/CNA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5718016" y="2393243"/>
            <a:ext cx="2935112" cy="2652889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CVE-YYYY-NNNN</a:t>
            </a:r>
          </a:p>
          <a:p>
            <a:r>
              <a:rPr lang="en-US" dirty="0">
                <a:solidFill>
                  <a:schemeClr val="tx1"/>
                </a:solidFill>
              </a:rPr>
              <a:t>Vulnerability in Product A allows attacker to do something bad.</a:t>
            </a:r>
          </a:p>
        </p:txBody>
      </p:sp>
      <p:cxnSp>
        <p:nvCxnSpPr>
          <p:cNvPr id="7" name="Straight Arrow Connector 6"/>
          <p:cNvCxnSpPr>
            <a:stCxn id="4" idx="3"/>
            <a:endCxn id="12" idx="1"/>
          </p:cNvCxnSpPr>
          <p:nvPr/>
        </p:nvCxnSpPr>
        <p:spPr>
          <a:xfrm>
            <a:off x="2566363" y="2187863"/>
            <a:ext cx="3529637" cy="1270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3290" y="1876067"/>
            <a:ext cx="3087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http://cve.mitre.org/cve/cve.html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4488"/>
              </p:ext>
            </p:extLst>
          </p:nvPr>
        </p:nvGraphicFramePr>
        <p:xfrm>
          <a:off x="609600" y="3719687"/>
          <a:ext cx="45210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002">
                  <a:extLst>
                    <a:ext uri="{9D8B030D-6E8A-4147-A177-3AD203B41FA5}">
                      <a16:colId xmlns:a16="http://schemas.microsoft.com/office/drawing/2014/main" val="1889937737"/>
                    </a:ext>
                  </a:extLst>
                </a:gridCol>
                <a:gridCol w="1507002">
                  <a:extLst>
                    <a:ext uri="{9D8B030D-6E8A-4147-A177-3AD203B41FA5}">
                      <a16:colId xmlns:a16="http://schemas.microsoft.com/office/drawing/2014/main" val="2049972057"/>
                    </a:ext>
                  </a:extLst>
                </a:gridCol>
                <a:gridCol w="1507002">
                  <a:extLst>
                    <a:ext uri="{9D8B030D-6E8A-4147-A177-3AD203B41FA5}">
                      <a16:colId xmlns:a16="http://schemas.microsoft.com/office/drawing/2014/main" val="1728455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6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2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</a:t>
                      </a:r>
                      <a:r>
                        <a:rPr lang="en-US" baseline="0" dirty="0"/>
                        <a:t>A…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0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38804"/>
                  </a:ext>
                </a:extLst>
              </a:tr>
            </a:tbl>
          </a:graphicData>
        </a:graphic>
      </p:graphicFrame>
      <p:sp>
        <p:nvSpPr>
          <p:cNvPr id="12" name="Rectangle: Rounded Corners 11"/>
          <p:cNvSpPr/>
          <p:nvPr/>
        </p:nvSpPr>
        <p:spPr>
          <a:xfrm>
            <a:off x="6096000" y="3327141"/>
            <a:ext cx="1106311" cy="26272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4738610" y="3458504"/>
            <a:ext cx="1357390" cy="1613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5001" y="3354909"/>
            <a:ext cx="27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http://cve.mitre.org/cna.html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699912" y="4914768"/>
            <a:ext cx="4038698" cy="266831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23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Reporter/CNA</a:t>
            </a:r>
          </a:p>
        </p:txBody>
      </p:sp>
      <p:cxnSp>
        <p:nvCxnSpPr>
          <p:cNvPr id="6" name="Straight Arrow Connector 5"/>
          <p:cNvCxnSpPr>
            <a:stCxn id="4" idx="3"/>
            <a:endCxn id="10" idx="1"/>
          </p:cNvCxnSpPr>
          <p:nvPr/>
        </p:nvCxnSpPr>
        <p:spPr>
          <a:xfrm>
            <a:off x="2890983" y="3648363"/>
            <a:ext cx="2941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croll: Vertical 8"/>
          <p:cNvSpPr/>
          <p:nvPr/>
        </p:nvSpPr>
        <p:spPr>
          <a:xfrm>
            <a:off x="3505200" y="1687945"/>
            <a:ext cx="1992489" cy="1839192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Please update CVE-YYYY-NNNN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832765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Responsible CNA</a:t>
            </a:r>
          </a:p>
        </p:txBody>
      </p:sp>
    </p:spTree>
    <p:extLst>
      <p:ext uri="{BB962C8B-B14F-4D97-AF65-F5344CB8AC3E}">
        <p14:creationId xmlns:p14="http://schemas.microsoft.com/office/powerpoint/2010/main" val="1280280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Arrow Connector 5"/>
          <p:cNvCxnSpPr>
            <a:stCxn id="10" idx="3"/>
            <a:endCxn id="11" idx="1"/>
          </p:cNvCxnSpPr>
          <p:nvPr/>
        </p:nvCxnSpPr>
        <p:spPr>
          <a:xfrm>
            <a:off x="3043384" y="3763500"/>
            <a:ext cx="2623638" cy="32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/>
          <p:cNvSpPr/>
          <p:nvPr/>
        </p:nvSpPr>
        <p:spPr>
          <a:xfrm>
            <a:off x="1306948" y="3250945"/>
            <a:ext cx="1736436" cy="102510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Responsible CNA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667022" y="3250945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Primary CNA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5910" y="2726112"/>
            <a:ext cx="18585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Please update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CVE-YYYY-NNNN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89703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Updating Entries with Counting Issues</a:t>
            </a:r>
          </a:p>
        </p:txBody>
      </p:sp>
    </p:spTree>
    <p:extLst>
      <p:ext uri="{BB962C8B-B14F-4D97-AF65-F5344CB8AC3E}">
        <p14:creationId xmlns:p14="http://schemas.microsoft.com/office/powerpoint/2010/main" val="4250720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Entries with Counting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processes for updating entries with counting issues are in Appendix E of the CNA rules v1.1</a:t>
            </a:r>
          </a:p>
          <a:p>
            <a:pPr lvl="1"/>
            <a:r>
              <a:rPr lang="en-US" dirty="0"/>
              <a:t>Rejecting CVE Entries</a:t>
            </a:r>
          </a:p>
          <a:p>
            <a:pPr lvl="1"/>
            <a:r>
              <a:rPr lang="en-US" dirty="0"/>
              <a:t>Merging CVE Entries</a:t>
            </a:r>
          </a:p>
          <a:p>
            <a:pPr lvl="1"/>
            <a:r>
              <a:rPr lang="en-US" dirty="0"/>
              <a:t>Splitting CVE Entries</a:t>
            </a:r>
          </a:p>
          <a:p>
            <a:pPr lvl="1"/>
            <a:r>
              <a:rPr lang="en-US" dirty="0"/>
              <a:t>Disputing CVE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57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1475"/>
            <a:ext cx="8229600" cy="868362"/>
          </a:xfrm>
        </p:spPr>
        <p:txBody>
          <a:bodyPr/>
          <a:lstStyle/>
          <a:p>
            <a:r>
              <a:rPr lang="en-US" dirty="0"/>
              <a:t>Rejecting a CVE ID Outright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Reasons</a:t>
            </a:r>
          </a:p>
          <a:p>
            <a:pPr lvl="1"/>
            <a:r>
              <a:rPr lang="en-US" dirty="0"/>
              <a:t>The issue is not a vulnerability (fails CNT2)</a:t>
            </a:r>
          </a:p>
          <a:p>
            <a:pPr lvl="1"/>
            <a:r>
              <a:rPr lang="en-US" dirty="0"/>
              <a:t>You decide not to make the vulnerability public (fails INC2)</a:t>
            </a:r>
          </a:p>
          <a:p>
            <a:pPr lvl="1"/>
            <a:r>
              <a:rPr lang="en-US" dirty="0"/>
              <a:t>The product isn’t customer controlled (fails INC3)</a:t>
            </a:r>
          </a:p>
          <a:p>
            <a:pPr lvl="1"/>
            <a:r>
              <a:rPr lang="en-US" dirty="0"/>
              <a:t>The product isn’t generally available (fails INC4)</a:t>
            </a:r>
          </a:p>
        </p:txBody>
      </p:sp>
    </p:spTree>
    <p:extLst>
      <p:ext uri="{BB962C8B-B14F-4D97-AF65-F5344CB8AC3E}">
        <p14:creationId xmlns:p14="http://schemas.microsoft.com/office/powerpoint/2010/main" val="2705310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Outright Reject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Update the description saying that the CVE ID has been rejected</a:t>
            </a:r>
          </a:p>
          <a:p>
            <a:pPr lvl="1"/>
            <a:r>
              <a:rPr lang="en-US" dirty="0"/>
              <a:t>Remove the references</a:t>
            </a:r>
          </a:p>
          <a:p>
            <a:r>
              <a:rPr lang="en-US" dirty="0"/>
              <a:t>Both populated and unpopulated entries can be rejected</a:t>
            </a:r>
          </a:p>
          <a:p>
            <a:r>
              <a:rPr lang="en-US" dirty="0"/>
              <a:t>The Merging process also results in rejected CVE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7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Getting a CVE ID Block</a:t>
            </a:r>
          </a:p>
        </p:txBody>
      </p:sp>
    </p:spTree>
    <p:extLst>
      <p:ext uri="{BB962C8B-B14F-4D97-AF65-F5344CB8AC3E}">
        <p14:creationId xmlns:p14="http://schemas.microsoft.com/office/powerpoint/2010/main" val="1848456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Description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** REJECT **</a:t>
            </a:r>
          </a:p>
          <a:p>
            <a:pPr marL="0" indent="0">
              <a:buNone/>
            </a:pPr>
            <a:r>
              <a:rPr lang="en-US" dirty="0"/>
              <a:t>DO NOT USE THIS CANDIDATE NUMBER.  </a:t>
            </a:r>
          </a:p>
          <a:p>
            <a:pPr marL="0" indent="0">
              <a:buNone/>
            </a:pPr>
            <a:r>
              <a:rPr lang="en-US" dirty="0" err="1"/>
              <a:t>ConsultIDs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Reason:  </a:t>
            </a:r>
          </a:p>
          <a:p>
            <a:pPr marL="0" indent="0">
              <a:buNone/>
            </a:pPr>
            <a:r>
              <a:rPr lang="en-US" dirty="0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892969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remove the Entry from the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IDs remain the CVE List to reduce confusion</a:t>
            </a:r>
          </a:p>
          <a:p>
            <a:pPr lvl="1"/>
            <a:r>
              <a:rPr lang="en-US" dirty="0"/>
              <a:t>CVE IDs are used by many sources</a:t>
            </a:r>
          </a:p>
          <a:p>
            <a:pPr lvl="1"/>
            <a:r>
              <a:rPr lang="en-US" dirty="0"/>
              <a:t>Not all of the source will change the CVE ID they use.</a:t>
            </a:r>
          </a:p>
          <a:p>
            <a:pPr lvl="1"/>
            <a:r>
              <a:rPr lang="en-US" dirty="0"/>
              <a:t>Having an entry that explains why the ID should not be used reduces confusion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22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CVE IDs that have been rejected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6923" t="30922" r="3045" b="34957"/>
          <a:stretch/>
        </p:blipFill>
        <p:spPr bwMode="auto">
          <a:xfrm>
            <a:off x="609600" y="1484428"/>
            <a:ext cx="8229600" cy="24105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26602" t="31455" r="3205" b="32824"/>
          <a:stretch/>
        </p:blipFill>
        <p:spPr bwMode="auto">
          <a:xfrm>
            <a:off x="609600" y="4053567"/>
            <a:ext cx="8229600" cy="23820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3214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independently fixable (fails CNT1)</a:t>
            </a:r>
          </a:p>
          <a:p>
            <a:r>
              <a:rPr lang="en-US" dirty="0"/>
              <a:t>Result of shared codebase, library, protocol, etc. (fails CNT3)</a:t>
            </a:r>
          </a:p>
          <a:p>
            <a:r>
              <a:rPr lang="en-US" dirty="0"/>
              <a:t>Duplicate assignment (fails INC5)</a:t>
            </a:r>
          </a:p>
          <a:p>
            <a:r>
              <a:rPr lang="en-US" dirty="0"/>
              <a:t>A typo in an advisory causes a duplicate assignment (fails INC5)</a:t>
            </a:r>
          </a:p>
        </p:txBody>
      </p:sp>
    </p:spTree>
    <p:extLst>
      <p:ext uri="{BB962C8B-B14F-4D97-AF65-F5344CB8AC3E}">
        <p14:creationId xmlns:p14="http://schemas.microsoft.com/office/powerpoint/2010/main" val="914060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Merging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which CVE ID to associate with the issue.</a:t>
            </a:r>
          </a:p>
          <a:p>
            <a:r>
              <a:rPr lang="en-US" dirty="0"/>
              <a:t>Merge the information from the other CVE IDs into chosen CVE ID.</a:t>
            </a:r>
          </a:p>
          <a:p>
            <a:r>
              <a:rPr lang="en-US" dirty="0"/>
              <a:t>Update the CVE IDs that were not chosen with a REJECTED description that points to the chosen CVE ID as the correct one to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71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Deciding which ID to Keep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referenced identifier</a:t>
            </a:r>
          </a:p>
          <a:p>
            <a:r>
              <a:rPr lang="en-US" dirty="0"/>
              <a:t>Most authoritative source </a:t>
            </a:r>
          </a:p>
          <a:p>
            <a:pPr lvl="1"/>
            <a:r>
              <a:rPr lang="en-US" dirty="0"/>
              <a:t>Roughly prioritized as: vendor, coordinator, researcher.</a:t>
            </a:r>
          </a:p>
          <a:p>
            <a:r>
              <a:rPr lang="en-US" dirty="0"/>
              <a:t>Longest public</a:t>
            </a:r>
          </a:p>
          <a:p>
            <a:r>
              <a:rPr lang="en-US" dirty="0"/>
              <a:t>Smallest numeric portion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47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Merged CVE ID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28366" t="36673" r="3525" b="25462"/>
          <a:stretch/>
        </p:blipFill>
        <p:spPr bwMode="auto">
          <a:xfrm>
            <a:off x="740070" y="1384067"/>
            <a:ext cx="7755344" cy="1858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/>
          <a:srcRect l="28205" t="36673" r="3205" b="31127"/>
          <a:stretch/>
        </p:blipFill>
        <p:spPr bwMode="auto">
          <a:xfrm>
            <a:off x="740070" y="3242931"/>
            <a:ext cx="7755344" cy="1562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/>
          <a:srcRect l="28045" t="50686" r="3525" b="17710"/>
          <a:stretch/>
        </p:blipFill>
        <p:spPr bwMode="auto">
          <a:xfrm>
            <a:off x="740070" y="4805916"/>
            <a:ext cx="7755344" cy="1520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0633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interpedently fixable bugs (passes CNT1)</a:t>
            </a:r>
          </a:p>
          <a:p>
            <a:r>
              <a:rPr lang="en-US" dirty="0"/>
              <a:t>Does not share a codebase (fails CNT3)</a:t>
            </a:r>
          </a:p>
          <a:p>
            <a:r>
              <a:rPr lang="en-US" dirty="0"/>
              <a:t>Determined to be implementation specific (fails CNT3)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82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CVE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 for splitting</a:t>
            </a:r>
          </a:p>
          <a:p>
            <a:pPr lvl="1"/>
            <a:r>
              <a:rPr lang="en-US" dirty="0"/>
              <a:t>Determine which vulnerability should be associated with the original CVE ID.</a:t>
            </a:r>
          </a:p>
          <a:p>
            <a:pPr lvl="1"/>
            <a:r>
              <a:rPr lang="en-US" dirty="0"/>
              <a:t>Assign CVE IDs to the additional vulnerabilities.</a:t>
            </a:r>
          </a:p>
          <a:p>
            <a:pPr lvl="1"/>
            <a:r>
              <a:rPr lang="en-US" dirty="0"/>
              <a:t>Include a NOTE pointing to the original CVE ID in the descriptions of the CVE entries for the new CVE IDs.</a:t>
            </a:r>
          </a:p>
          <a:p>
            <a:pPr lvl="1"/>
            <a:r>
              <a:rPr lang="en-US" dirty="0"/>
              <a:t>Update description of the CVE entry for the original CVE ID with a NOTE saying that the entry has been split and point to the additional CVE IDs.</a:t>
            </a:r>
          </a:p>
          <a:p>
            <a:r>
              <a:rPr lang="en-US" dirty="0"/>
              <a:t>Process for determining which vulnerability gets the original ID</a:t>
            </a:r>
          </a:p>
          <a:p>
            <a:pPr lvl="1"/>
            <a:r>
              <a:rPr lang="en-US" dirty="0"/>
              <a:t>Most commonly associated vulnerability </a:t>
            </a:r>
          </a:p>
          <a:p>
            <a:pPr lvl="1"/>
            <a:r>
              <a:rPr lang="en-US" dirty="0"/>
              <a:t>Most severe risk </a:t>
            </a:r>
          </a:p>
          <a:p>
            <a:pPr lvl="1"/>
            <a:r>
              <a:rPr lang="en-US" dirty="0"/>
              <a:t>Broadest range of affected versions</a:t>
            </a:r>
          </a:p>
          <a:p>
            <a:pPr lvl="1"/>
            <a:r>
              <a:rPr lang="en-US" dirty="0"/>
              <a:t>Described first in initial publication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83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CVE ID Example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3"/>
          <a:srcRect l="28045" t="50387" r="3365" b="14431"/>
          <a:stretch/>
        </p:blipFill>
        <p:spPr bwMode="auto">
          <a:xfrm>
            <a:off x="609600" y="1419151"/>
            <a:ext cx="8229600" cy="2268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/>
          <a:srcRect l="28205" t="50388" r="3525" b="14728"/>
          <a:stretch/>
        </p:blipFill>
        <p:spPr bwMode="auto">
          <a:xfrm>
            <a:off x="609600" y="3739488"/>
            <a:ext cx="8229600" cy="25656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211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CNA Asks the Primary for CVE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Primary 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537855" y="2863271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 flipV="1">
            <a:off x="3274291" y="3408216"/>
            <a:ext cx="2969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71273" y="2966466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10 2017 CVE IDs please!</a:t>
            </a:r>
          </a:p>
        </p:txBody>
      </p:sp>
    </p:spTree>
    <p:extLst>
      <p:ext uri="{BB962C8B-B14F-4D97-AF65-F5344CB8AC3E}">
        <p14:creationId xmlns:p14="http://schemas.microsoft.com/office/powerpoint/2010/main" val="1109223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Disputed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dispute when:</a:t>
            </a:r>
          </a:p>
          <a:p>
            <a:pPr lvl="1"/>
            <a:r>
              <a:rPr lang="en-US" dirty="0"/>
              <a:t>The CVE ID was assigned correctly using the CNA rules, but</a:t>
            </a:r>
          </a:p>
          <a:p>
            <a:pPr lvl="1"/>
            <a:r>
              <a:rPr lang="en-US" dirty="0"/>
              <a:t>An authoritative source questions the validity of the vulnerability</a:t>
            </a:r>
          </a:p>
          <a:p>
            <a:r>
              <a:rPr lang="en-US" dirty="0"/>
              <a:t>Process creating a dispute</a:t>
            </a:r>
          </a:p>
          <a:p>
            <a:pPr lvl="1"/>
            <a:r>
              <a:rPr lang="en-US" dirty="0"/>
              <a:t>Add “** DISPUTE **” to the beginning of the description.</a:t>
            </a:r>
          </a:p>
          <a:p>
            <a:pPr lvl="1"/>
            <a:r>
              <a:rPr lang="en-US" dirty="0"/>
              <a:t>Add a NOTE to the end of the description explaining why the vulnerability is disputed.</a:t>
            </a:r>
          </a:p>
        </p:txBody>
      </p:sp>
    </p:spTree>
    <p:extLst>
      <p:ext uri="{BB962C8B-B14F-4D97-AF65-F5344CB8AC3E}">
        <p14:creationId xmlns:p14="http://schemas.microsoft.com/office/powerpoint/2010/main" val="3546475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Dispute Example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8045" t="50088" r="3365" b="4891"/>
          <a:stretch/>
        </p:blipFill>
        <p:spPr bwMode="auto">
          <a:xfrm>
            <a:off x="609600" y="2335266"/>
            <a:ext cx="8229600" cy="2903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73784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Escalation</a:t>
            </a:r>
          </a:p>
        </p:txBody>
      </p:sp>
    </p:spTree>
    <p:extLst>
      <p:ext uri="{BB962C8B-B14F-4D97-AF65-F5344CB8AC3E}">
        <p14:creationId xmlns:p14="http://schemas.microsoft.com/office/powerpoint/2010/main" val="32550121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author CNA rejects the change or is unresponsive:</a:t>
            </a:r>
          </a:p>
          <a:p>
            <a:pPr lvl="1"/>
            <a:r>
              <a:rPr lang="en-US" dirty="0"/>
              <a:t>The requester can escalate to the appropriate Root CNA</a:t>
            </a:r>
          </a:p>
          <a:p>
            <a:pPr lvl="1"/>
            <a:r>
              <a:rPr lang="en-US" dirty="0"/>
              <a:t>The Root CNA requests the reasoning behind the Sub-CNA‘s decision</a:t>
            </a:r>
          </a:p>
          <a:p>
            <a:pPr lvl="1"/>
            <a:r>
              <a:rPr lang="en-US" dirty="0"/>
              <a:t>The Root CNA determines which action is appropriate</a:t>
            </a:r>
          </a:p>
          <a:p>
            <a:pPr lvl="1"/>
            <a:r>
              <a:rPr lang="en-US" dirty="0"/>
              <a:t>The Root CNA informs the requester and the Sub-CNA of its decision.</a:t>
            </a:r>
          </a:p>
        </p:txBody>
      </p:sp>
    </p:spTree>
    <p:extLst>
      <p:ext uri="{BB962C8B-B14F-4D97-AF65-F5344CB8AC3E}">
        <p14:creationId xmlns:p14="http://schemas.microsoft.com/office/powerpoint/2010/main" val="30732892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ID Expiration</a:t>
            </a:r>
          </a:p>
        </p:txBody>
      </p:sp>
    </p:spTree>
    <p:extLst>
      <p:ext uri="{BB962C8B-B14F-4D97-AF65-F5344CB8AC3E}">
        <p14:creationId xmlns:p14="http://schemas.microsoft.com/office/powerpoint/2010/main" val="33413107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ID Expiration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IDs contain a year in the ID.</a:t>
            </a:r>
          </a:p>
          <a:p>
            <a:r>
              <a:rPr lang="en-US" dirty="0"/>
              <a:t>Unassigned CVE IDs for a give year expire at the end of the year</a:t>
            </a:r>
          </a:p>
          <a:p>
            <a:r>
              <a:rPr lang="en-US" dirty="0"/>
              <a:t>Each CNA is expected to tell their parent CNA which CVE ID they did not use.</a:t>
            </a:r>
          </a:p>
          <a:p>
            <a:r>
              <a:rPr lang="en-US" dirty="0"/>
              <a:t>The Primary CNA will reject the CVE IDs that were not used.</a:t>
            </a:r>
          </a:p>
        </p:txBody>
      </p:sp>
    </p:spTree>
    <p:extLst>
      <p:ext uri="{BB962C8B-B14F-4D97-AF65-F5344CB8AC3E}">
        <p14:creationId xmlns:p14="http://schemas.microsoft.com/office/powerpoint/2010/main" val="24564881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Records Assignments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1444"/>
              </p:ext>
            </p:extLst>
          </p:nvPr>
        </p:nvGraphicFramePr>
        <p:xfrm>
          <a:off x="1027682" y="1678915"/>
          <a:ext cx="671649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832">
                  <a:extLst>
                    <a:ext uri="{9D8B030D-6E8A-4147-A177-3AD203B41FA5}">
                      <a16:colId xmlns:a16="http://schemas.microsoft.com/office/drawing/2014/main" val="400523164"/>
                    </a:ext>
                  </a:extLst>
                </a:gridCol>
                <a:gridCol w="2238832">
                  <a:extLst>
                    <a:ext uri="{9D8B030D-6E8A-4147-A177-3AD203B41FA5}">
                      <a16:colId xmlns:a16="http://schemas.microsoft.com/office/drawing/2014/main" val="3986499393"/>
                    </a:ext>
                  </a:extLst>
                </a:gridCol>
                <a:gridCol w="2238832">
                  <a:extLst>
                    <a:ext uri="{9D8B030D-6E8A-4147-A177-3AD203B41FA5}">
                      <a16:colId xmlns:a16="http://schemas.microsoft.com/office/drawing/2014/main" val="34002157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CVE</a:t>
                      </a:r>
                      <a:r>
                        <a:rPr lang="en-US" baseline="0" dirty="0"/>
                        <a:t> ID Assignment Records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3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7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for 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for 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8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7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5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25624"/>
                  </a:ext>
                </a:extLst>
              </a:tr>
            </a:tbl>
          </a:graphicData>
        </a:graphic>
      </p:graphicFrame>
      <p:sp>
        <p:nvSpPr>
          <p:cNvPr id="3" name="Rectangle: Rounded Corners 2"/>
          <p:cNvSpPr/>
          <p:nvPr/>
        </p:nvSpPr>
        <p:spPr>
          <a:xfrm>
            <a:off x="3183467" y="4831644"/>
            <a:ext cx="3905955" cy="15127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316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1384943" y="3148573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973877" y="3148572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Primary CNA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3121379" y="3693518"/>
            <a:ext cx="28524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97956" y="2156178"/>
            <a:ext cx="2561279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 IDs unused in YYYY:</a:t>
            </a:r>
          </a:p>
          <a:p>
            <a:r>
              <a:rPr lang="en-US" dirty="0"/>
              <a:t>CVE-YYYY-1030</a:t>
            </a:r>
          </a:p>
          <a:p>
            <a:r>
              <a:rPr lang="en-US" dirty="0"/>
              <a:t>CVE-YYYY-1031</a:t>
            </a:r>
          </a:p>
          <a:p>
            <a:r>
              <a:rPr lang="en-US" dirty="0"/>
              <a:t>CVE-YYYY-1032</a:t>
            </a:r>
          </a:p>
          <a:p>
            <a:r>
              <a:rPr lang="en-US" dirty="0"/>
              <a:t>CVE-YYYY-1033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94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Primary CNA Updates the Official CVE List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178057" y="1920392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CVE-YYYY-10230Status: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RESERVED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This candidate has been reserved by an organization or individual that will use it when announcing a new security problem.  When the candidate has been publicized, the details for this candidate will be provided.</a:t>
            </a:r>
          </a:p>
        </p:txBody>
      </p:sp>
      <p:sp>
        <p:nvSpPr>
          <p:cNvPr id="14" name="Scroll: Vertical 13"/>
          <p:cNvSpPr/>
          <p:nvPr/>
        </p:nvSpPr>
        <p:spPr>
          <a:xfrm>
            <a:off x="4913745" y="1920392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CVE-YYYY-10230Status: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REJECT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DO NOT USE THIS CANDIDATE NUMBER.  Consult: none.  Reason: The CNA or individual who requested this did not associated with any vulnerability during YYYY. Notes: none.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4143022" y="3397956"/>
            <a:ext cx="1185334" cy="801511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8684" y="145626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Before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34372" y="150131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286370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1635" t="22126" r="2725" b="33890"/>
          <a:stretch/>
        </p:blipFill>
        <p:spPr bwMode="auto">
          <a:xfrm>
            <a:off x="609600" y="1793441"/>
            <a:ext cx="8128000" cy="31572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976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CNA Provide the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031347" y="3796143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Primary 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325419" y="3796144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0092" y="1528154"/>
            <a:ext cx="128272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cxnSp>
        <p:nvCxnSpPr>
          <p:cNvPr id="6" name="Straight Arrow Connector 5"/>
          <p:cNvCxnSpPr>
            <a:stCxn id="4" idx="1"/>
            <a:endCxn id="5" idx="3"/>
          </p:cNvCxnSpPr>
          <p:nvPr/>
        </p:nvCxnSpPr>
        <p:spPr>
          <a:xfrm flipH="1">
            <a:off x="3061855" y="4341089"/>
            <a:ext cx="2969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476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648067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croll: Vertical 3"/>
          <p:cNvSpPr/>
          <p:nvPr/>
        </p:nvSpPr>
        <p:spPr>
          <a:xfrm>
            <a:off x="609600" y="17826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** REJECT **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 NOT USE THIS CANDIDATE NUMBER.  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ConsultIDs</a:t>
            </a:r>
            <a:r>
              <a:rPr lang="en-US" sz="1600" dirty="0">
                <a:solidFill>
                  <a:schemeClr val="tx1"/>
                </a:solidFill>
              </a:rPr>
              <a:t>: CVE-YYYY-XXXX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Reason: This candidate is a duplicate of CVE-YYYY-XXXX. Notes: All CVE users should reference CVE-YYYY-XXXX instead of this candidate. All references and descriptions in this candidate have been removed to prevent accidental usage.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croll: Vertical 4"/>
          <p:cNvSpPr/>
          <p:nvPr/>
        </p:nvSpPr>
        <p:spPr>
          <a:xfrm>
            <a:off x="4913745" y="17826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CVE-YYYY-NNNNN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http://cve.mitre.org/cgi-bin/cvename.cgi?name=CVE-YYYY-NNNNN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r>
              <a:rPr lang="en-US" sz="1200" strike="sngStrike" dirty="0">
                <a:solidFill>
                  <a:schemeClr val="tx1"/>
                </a:solidFill>
              </a:rPr>
              <a:t>Reference: MISC: http://www.example.com</a:t>
            </a:r>
          </a:p>
          <a:p>
            <a:r>
              <a:rPr lang="en-US" sz="1200" strike="sngStrike" dirty="0">
                <a:solidFill>
                  <a:schemeClr val="tx1"/>
                </a:solidFill>
              </a:rPr>
              <a:t>Reference: MISC: http://www.example.org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strike="sngStrike" dirty="0">
                <a:solidFill>
                  <a:schemeClr val="tx1"/>
                </a:solidFill>
              </a:rPr>
              <a:t>Vulnerability in Product A 1.0 allows attackers to do bad things via an attack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1117600" y="2062173"/>
            <a:ext cx="3273778" cy="371773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5375564" y="3980874"/>
            <a:ext cx="3029526" cy="505689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>
            <a:off x="4391378" y="3921042"/>
            <a:ext cx="984186" cy="312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5467927" y="3454399"/>
            <a:ext cx="2937163" cy="39254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2051" y="1371754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Reject Description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7817" y="1299867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CVE List</a:t>
            </a:r>
          </a:p>
        </p:txBody>
      </p:sp>
    </p:spTree>
    <p:extLst>
      <p:ext uri="{BB962C8B-B14F-4D97-AF65-F5344CB8AC3E}">
        <p14:creationId xmlns:p14="http://schemas.microsoft.com/office/powerpoint/2010/main" val="379442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SubCNAs</a:t>
            </a:r>
            <a:r>
              <a:rPr lang="en-US" dirty="0"/>
              <a:t> Ask the Root CNA for CVE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48146" y="1709696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SubCNA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5905522" y="4107142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2379" y="1399124"/>
            <a:ext cx="128272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48146" y="3248705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SubCNA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748146" y="4787714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SubCNA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Connector: Elbow 5"/>
          <p:cNvCxnSpPr>
            <a:stCxn id="4" idx="3"/>
            <a:endCxn id="5" idx="1"/>
          </p:cNvCxnSpPr>
          <p:nvPr/>
        </p:nvCxnSpPr>
        <p:spPr>
          <a:xfrm>
            <a:off x="2484582" y="2254642"/>
            <a:ext cx="3420940" cy="2397446"/>
          </a:xfrm>
          <a:prstGeom prst="bentConnector3">
            <a:avLst>
              <a:gd name="adj1" fmla="val 20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7" idx="3"/>
            <a:endCxn id="5" idx="1"/>
          </p:cNvCxnSpPr>
          <p:nvPr/>
        </p:nvCxnSpPr>
        <p:spPr>
          <a:xfrm>
            <a:off x="2484582" y="3793651"/>
            <a:ext cx="3420940" cy="858437"/>
          </a:xfrm>
          <a:prstGeom prst="bentConnector3">
            <a:avLst>
              <a:gd name="adj1" fmla="val 20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9" idx="3"/>
            <a:endCxn id="5" idx="1"/>
          </p:cNvCxnSpPr>
          <p:nvPr/>
        </p:nvCxnSpPr>
        <p:spPr>
          <a:xfrm flipV="1">
            <a:off x="2484582" y="4652088"/>
            <a:ext cx="3420940" cy="680572"/>
          </a:xfrm>
          <a:prstGeom prst="bentConnector3">
            <a:avLst>
              <a:gd name="adj1" fmla="val 208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15854" y="4313533"/>
            <a:ext cx="237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3 2017 CVE IDs please!</a:t>
            </a:r>
          </a:p>
        </p:txBody>
      </p:sp>
    </p:spTree>
    <p:extLst>
      <p:ext uri="{BB962C8B-B14F-4D97-AF65-F5344CB8AC3E}">
        <p14:creationId xmlns:p14="http://schemas.microsoft.com/office/powerpoint/2010/main" val="118387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 CNA Provides the IDs to the </a:t>
            </a:r>
            <a:r>
              <a:rPr lang="en-US" dirty="0" err="1"/>
              <a:t>SubCNAs</a:t>
            </a:r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748146" y="1709696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SubCNA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6007123" y="4097906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7123" y="1401618"/>
            <a:ext cx="128272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48146" y="3248705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SubCNA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748146" y="4787714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SubCNA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5991005" y="1401617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5991004" y="2190955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5988830" y="2959882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Connector: Elbow 24"/>
          <p:cNvCxnSpPr>
            <a:stCxn id="21" idx="1"/>
            <a:endCxn id="4" idx="3"/>
          </p:cNvCxnSpPr>
          <p:nvPr/>
        </p:nvCxnSpPr>
        <p:spPr>
          <a:xfrm rot="10800000" flipV="1">
            <a:off x="2484583" y="1786080"/>
            <a:ext cx="3506423" cy="4685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22" idx="1"/>
            <a:endCxn id="7" idx="3"/>
          </p:cNvCxnSpPr>
          <p:nvPr/>
        </p:nvCxnSpPr>
        <p:spPr>
          <a:xfrm rot="10800000" flipV="1">
            <a:off x="2484582" y="2575419"/>
            <a:ext cx="3506422" cy="12182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  <a:endCxn id="9" idx="3"/>
          </p:cNvCxnSpPr>
          <p:nvPr/>
        </p:nvCxnSpPr>
        <p:spPr>
          <a:xfrm rot="10800000" flipV="1">
            <a:off x="2484582" y="3344346"/>
            <a:ext cx="3504248" cy="1988314"/>
          </a:xfrm>
          <a:prstGeom prst="bentConnector3">
            <a:avLst>
              <a:gd name="adj1" fmla="val 444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2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SubCNAs</a:t>
            </a:r>
            <a:r>
              <a:rPr lang="en-US" dirty="0"/>
              <a:t> Have Their IDs to Assign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152073" y="170046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SubCNA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6007123" y="32394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7195" y="2894657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152073" y="3239469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SubCNA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2152073" y="4778478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SubCNA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01" y="1845295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208" y="3384304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208" y="4923313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7597"/>
      </p:ext>
    </p:extLst>
  </p:cSld>
  <p:clrMapOvr>
    <a:masterClrMapping/>
  </p:clrMapOvr>
</p:sld>
</file>

<file path=ppt/theme/theme1.xml><?xml version="1.0" encoding="utf-8"?>
<a:theme xmlns:a="http://schemas.openxmlformats.org/drawingml/2006/main" name="MITRE2016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FFFFFF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MITRE Corpora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TRE2016" id="{0CE7B4D3-B3B2-4007-9A92-4B725C44FFF3}" vid="{6E8B8B6C-D5AB-46A5-BD00-0BE52134E2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6635D4F535B0564BA1CF28EBA6D51C69" ma:contentTypeVersion="4" ma:contentTypeDescription="Materials and documents that contain MITRE authored content and other content directly attributable to MITRE and its work" ma:contentTypeScope="" ma:versionID="a0e8e30c96128f2f9f4cf73e52721af3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4ecced815c1fcad0d6ce5c0941b6b895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59352-73EA-4D9C-87D4-165E2139BB30}"/>
</file>

<file path=customXml/itemProps2.xml><?xml version="1.0" encoding="utf-8"?>
<ds:datastoreItem xmlns:ds="http://schemas.openxmlformats.org/officeDocument/2006/customXml" ds:itemID="{6786FD2D-33E1-452C-88E4-8C4D3FDF7626}"/>
</file>

<file path=customXml/itemProps3.xml><?xml version="1.0" encoding="utf-8"?>
<ds:datastoreItem xmlns:ds="http://schemas.openxmlformats.org/officeDocument/2006/customXml" ds:itemID="{65AD6CE1-3615-449B-88D6-C8AAEE8E9025}"/>
</file>

<file path=customXml/itemProps4.xml><?xml version="1.0" encoding="utf-8"?>
<ds:datastoreItem xmlns:ds="http://schemas.openxmlformats.org/officeDocument/2006/customXml" ds:itemID="{83C0CB00-26D0-454C-AE09-71391CA28948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11318</TotalTime>
  <Words>2082</Words>
  <Application>Microsoft Office PowerPoint</Application>
  <PresentationFormat>On-screen Show (4:3)</PresentationFormat>
  <Paragraphs>487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Helvetica LT Std</vt:lpstr>
      <vt:lpstr>Times New Roman</vt:lpstr>
      <vt:lpstr>Verdana</vt:lpstr>
      <vt:lpstr>Wingdings</vt:lpstr>
      <vt:lpstr>MITRE2016</vt:lpstr>
      <vt:lpstr>CNA Processes</vt:lpstr>
      <vt:lpstr>Outline</vt:lpstr>
      <vt:lpstr>Terms</vt:lpstr>
      <vt:lpstr>Getting a CVE ID Block</vt:lpstr>
      <vt:lpstr>Root CNA Asks the Primary for CVE IDs</vt:lpstr>
      <vt:lpstr>Primary CNA Provide the IDs</vt:lpstr>
      <vt:lpstr>SubCNAs Ask the Root CNA for CVE IDs</vt:lpstr>
      <vt:lpstr>Root CNA Provides the IDs to the SubCNAs</vt:lpstr>
      <vt:lpstr>SubCNAs Have Their IDs to Assign</vt:lpstr>
      <vt:lpstr>Root CNA Needs More IDs</vt:lpstr>
      <vt:lpstr>Primary CNA Provides More IDs</vt:lpstr>
      <vt:lpstr>What to Consider when Making a Request</vt:lpstr>
      <vt:lpstr>Contact Details Vary by CNA</vt:lpstr>
      <vt:lpstr>MITRE Form: Select Block ID Request</vt:lpstr>
      <vt:lpstr>MITRE Form: Fill in Contact Details</vt:lpstr>
      <vt:lpstr>MITRE Form: Fill in Request Details</vt:lpstr>
      <vt:lpstr>CVE ID Assignment</vt:lpstr>
      <vt:lpstr>Reporter Send Vulnerability Information</vt:lpstr>
      <vt:lpstr>CNA Acknowledges Receipt</vt:lpstr>
      <vt:lpstr>CNA Counts the Number of Vulnerabilities</vt:lpstr>
      <vt:lpstr>CNA Decides Whether to Assign an ID</vt:lpstr>
      <vt:lpstr>CNA Records Assignments</vt:lpstr>
      <vt:lpstr>CNA Informs Reporter of Assignments</vt:lpstr>
      <vt:lpstr>Submitting Entries</vt:lpstr>
      <vt:lpstr>CNA Publishes Advisory with CVE Details</vt:lpstr>
      <vt:lpstr>CNA Formats Details as Required</vt:lpstr>
      <vt:lpstr>CNA Sends Formatted Details to Root CNA</vt:lpstr>
      <vt:lpstr>Root CNA Sends the Details to the Primary CNA</vt:lpstr>
      <vt:lpstr>Primary CNA Updates the Official CVE List</vt:lpstr>
      <vt:lpstr>Primary CNA Publishes Updated CVE List</vt:lpstr>
      <vt:lpstr>Update Entries</vt:lpstr>
      <vt:lpstr>PowerPoint Presentation</vt:lpstr>
      <vt:lpstr>Determine Responsible CNA</vt:lpstr>
      <vt:lpstr>PowerPoint Presentation</vt:lpstr>
      <vt:lpstr>PowerPoint Presentation</vt:lpstr>
      <vt:lpstr>Updating Entries with Counting Issues</vt:lpstr>
      <vt:lpstr>Updating Entries with Counting Issues</vt:lpstr>
      <vt:lpstr>Rejecting a CVE ID Outright</vt:lpstr>
      <vt:lpstr>Outright Reject Process</vt:lpstr>
      <vt:lpstr>Rejection Description Template</vt:lpstr>
      <vt:lpstr>Why not remove the Entry from the List</vt:lpstr>
      <vt:lpstr>Examples of CVE IDs that have been rejected</vt:lpstr>
      <vt:lpstr>Merging CVE Entries</vt:lpstr>
      <vt:lpstr>Process for Merging CVE Entries</vt:lpstr>
      <vt:lpstr>Process for Deciding which ID to Keep</vt:lpstr>
      <vt:lpstr>Example of a Merged CVE ID</vt:lpstr>
      <vt:lpstr>Splitting CVE Entries</vt:lpstr>
      <vt:lpstr>Splitting CVE IDs</vt:lpstr>
      <vt:lpstr>Split CVE ID Example</vt:lpstr>
      <vt:lpstr>Disputed CVE entries</vt:lpstr>
      <vt:lpstr>Dispute Example</vt:lpstr>
      <vt:lpstr>Escalation</vt:lpstr>
      <vt:lpstr>Escalation Process</vt:lpstr>
      <vt:lpstr>CVE ID Expiration</vt:lpstr>
      <vt:lpstr>CVE ID Expiration</vt:lpstr>
      <vt:lpstr>CNA Records Assignments</vt:lpstr>
      <vt:lpstr>PowerPoint Presentation</vt:lpstr>
      <vt:lpstr>Primary CNA Updates the Official CVE List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ID Issue Resolution</dc:title>
  <dc:creator>Evans, Jonathan L.</dc:creator>
  <cp:lastModifiedBy>Singleton, Anthony L.</cp:lastModifiedBy>
  <cp:revision>90</cp:revision>
  <dcterms:created xsi:type="dcterms:W3CDTF">2016-11-02T13:41:34Z</dcterms:created>
  <dcterms:modified xsi:type="dcterms:W3CDTF">2017-07-13T05:11:40Z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0x010100823A99C636F7423283FB0D200866C613006635D4F535B0564BA1CF28EBA6D51C69</vt:lpwstr>
  </property>
  <property fmtid="{D5CDD505-2E9C-101B-9397-08002B2CF9AE}" pid="3" name="Order">
    <vt:r8>7500</vt:r8>
  </property>
  <property fmtid="{D5CDD505-2E9C-101B-9397-08002B2CF9AE}" pid="4" name="URL">
    <vt:lpwstr/>
  </property>
  <property fmtid="{D5CDD505-2E9C-101B-9397-08002B2CF9AE}" pid="5" name="xd_ProgID">
    <vt:lpwstr/>
  </property>
  <property fmtid="{D5CDD505-2E9C-101B-9397-08002B2CF9AE}" pid="6" name="_SharedFileIndex">
    <vt:lpwstr/>
  </property>
  <property fmtid="{D5CDD505-2E9C-101B-9397-08002B2CF9AE}" pid="7" name="_SourceUrl">
    <vt:lpwstr/>
  </property>
  <property fmtid="{D5CDD505-2E9C-101B-9397-08002B2CF9AE}" pid="8" name="TemplateUrl">
    <vt:lpwstr/>
  </property>
</Properties>
</file>