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sldIdLst>
    <p:sldId id="256" r:id="rId6"/>
    <p:sldId id="257" r:id="rId7"/>
    <p:sldId id="281" r:id="rId8"/>
    <p:sldId id="258" r:id="rId9"/>
    <p:sldId id="259" r:id="rId10"/>
    <p:sldId id="260" r:id="rId11"/>
    <p:sldId id="261" r:id="rId12"/>
    <p:sldId id="269" r:id="rId13"/>
    <p:sldId id="271" r:id="rId14"/>
    <p:sldId id="262" r:id="rId15"/>
    <p:sldId id="270" r:id="rId16"/>
    <p:sldId id="272" r:id="rId17"/>
    <p:sldId id="275" r:id="rId18"/>
    <p:sldId id="273" r:id="rId19"/>
    <p:sldId id="264" r:id="rId20"/>
    <p:sldId id="266" r:id="rId21"/>
    <p:sldId id="282" r:id="rId22"/>
    <p:sldId id="283" r:id="rId23"/>
    <p:sldId id="284" r:id="rId24"/>
    <p:sldId id="285" r:id="rId25"/>
    <p:sldId id="286" r:id="rId26"/>
    <p:sldId id="287" r:id="rId27"/>
    <p:sldId id="265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2198" autoAdjust="0"/>
  </p:normalViewPr>
  <p:slideViewPr>
    <p:cSldViewPr snapToGrid="0">
      <p:cViewPr varScale="1">
        <p:scale>
          <a:sx n="98" d="100"/>
          <a:sy n="98" d="100"/>
        </p:scale>
        <p:origin x="264" y="9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office-cybersecurity-and-communications/" TargetMode="External"/><Relationship Id="rId2" Type="http://schemas.openxmlformats.org/officeDocument/2006/relationships/hyperlink" Target="https://www.us-cert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gif"/><Relationship Id="rId5" Type="http://schemas.openxmlformats.org/officeDocument/2006/relationships/hyperlink" Target="http://www.mitre.org/" TargetMode="External"/><Relationship Id="rId4" Type="http://schemas.openxmlformats.org/officeDocument/2006/relationships/hyperlink" Target="http://www.dhs.gov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6" y="6149707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80412"/>
            <a:ext cx="1101840" cy="52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1605" y="187703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35298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0167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628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959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796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221746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90279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008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HSSEDI is a trademark of the U.S. Department of Homeland Security (DHS).</a:t>
            </a:r>
          </a:p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The HSSEDI FFRDC is managed and operated by The MITRE</a:t>
            </a:r>
            <a:r>
              <a:rPr lang="en-US" altLang="en-US" sz="700" b="0" baseline="0" dirty="0">
                <a:cs typeface="+mn-cs"/>
              </a:rPr>
              <a:t> Corporation for DHS.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98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s.gov/office-cybersecurity-and-communication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us-cer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mitre.org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automation-working-group/blob/master/tools/cmdlinejsonvalidator.py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2694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headers.</a:t>
            </a:r>
          </a:p>
          <a:p>
            <a:pPr marL="346075" indent="-342900"/>
            <a:r>
              <a:rPr lang="en-US" dirty="0"/>
              <a:t>Use double-quotes if fields contain commas or quote characters.</a:t>
            </a:r>
          </a:p>
          <a:p>
            <a:pPr marL="346075" indent="-342900"/>
            <a:r>
              <a:rPr lang="en-US" dirty="0"/>
              <a:t>Do not use embedded line-breaks.</a:t>
            </a:r>
          </a:p>
          <a:p>
            <a:pPr marL="346075" indent="-342900"/>
            <a:r>
              <a:rPr lang="en-US" dirty="0"/>
              <a:t>Write any double-quote characters in a field as two double-quote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9277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Multiple lines, one per entry.</a:t>
            </a:r>
          </a:p>
          <a:p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.M13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https://tomcat.apache.org/security-8.html#Fixed_in_Apache_Tomcat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_8.5.8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https://tomcat.apache.org/security-8.html#Fixed_in_Apache_Tomcat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_8.0.39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https://tomcat.apache.org/security-7.html#Fixed_in_Apache_Tomcat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_7.0.73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6674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that whitespace, including line breaks, can be included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16721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Web form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pPr lvl="1"/>
            <a:r>
              <a:rPr lang="en-US" dirty="0"/>
              <a:t>Has limits on form field sizes!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cve@mitre.org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endParaRPr lang="en-US" dirty="0"/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Supports CVE JSON only!</a:t>
            </a:r>
          </a:p>
          <a:p>
            <a:pPr lvl="1"/>
            <a:r>
              <a:rPr lang="en-US" dirty="0"/>
              <a:t>Avoid files with MS-DOS style line endings (CR/LF).</a:t>
            </a:r>
          </a:p>
          <a:p>
            <a:pPr lvl="1"/>
            <a:r>
              <a:rPr lang="en-US" dirty="0"/>
              <a:t>Suited to both new and updated submissions.</a:t>
            </a:r>
          </a:p>
        </p:txBody>
      </p:sp>
    </p:spTree>
    <p:extLst>
      <p:ext uri="{BB962C8B-B14F-4D97-AF65-F5344CB8AC3E}">
        <p14:creationId xmlns:p14="http://schemas.microsoft.com/office/powerpoint/2010/main" val="303442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“Notify CVE about a publication” and enter your e-mail address.</a:t>
            </a:r>
          </a:p>
          <a:p>
            <a:endParaRPr lang="en-US" dirty="0"/>
          </a:p>
          <a:p>
            <a:r>
              <a:rPr lang="en-US" dirty="0"/>
              <a:t>Fill in the form.</a:t>
            </a:r>
          </a:p>
          <a:p>
            <a:pPr lvl="1"/>
            <a:r>
              <a:rPr lang="en-US" dirty="0"/>
              <a:t>“Link to the advisory” and “CVE IDs of vulnerabilities to be published “ fields are required.</a:t>
            </a:r>
          </a:p>
          <a:p>
            <a:pPr lvl="1"/>
            <a:r>
              <a:rPr lang="en-US" dirty="0"/>
              <a:t>The assignment information (in Flat File, CSV, or JSON format) goes in the “Additional information and CVE ID description updates” field. [Alternatively, you can send the assignment information as a file attachment in a reply to the e-mail message generated by MITRE’s ticketing system when the submission has been received.]</a:t>
            </a:r>
          </a:p>
          <a:p>
            <a:endParaRPr lang="en-US" dirty="0"/>
          </a:p>
          <a:p>
            <a:r>
              <a:rPr lang="en-US" dirty="0"/>
              <a:t>Enter the security code.</a:t>
            </a:r>
          </a:p>
          <a:p>
            <a:endParaRPr lang="en-US" dirty="0"/>
          </a:p>
          <a:p>
            <a:r>
              <a:rPr lang="en-US" dirty="0"/>
              <a:t>Press “Submit Request”.</a:t>
            </a:r>
          </a:p>
        </p:txBody>
      </p:sp>
    </p:spTree>
    <p:extLst>
      <p:ext uri="{BB962C8B-B14F-4D97-AF65-F5344CB8AC3E}">
        <p14:creationId xmlns:p14="http://schemas.microsoft.com/office/powerpoint/2010/main" val="183854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 child CNAs of MITRE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fork.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6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8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information.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entry is already generated.</a:t>
            </a:r>
          </a:p>
          <a:p>
            <a:r>
              <a:rPr lang="en-US" dirty="0"/>
              <a:t>These processes are specific to MITRE.  Other Root CNAs may have other processes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99017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included.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schedule.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6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/>
            <a:r>
              <a:rPr lang="en-US" dirty="0"/>
              <a:t>Make sure that GitHub reports that the branches can be merged.</a:t>
            </a:r>
          </a:p>
          <a:p>
            <a:pPr lvl="2"/>
            <a:r>
              <a:rPr lang="en-US" dirty="0"/>
              <a:t>Resolve any conflicts before you merge.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MITRE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halted.</a:t>
            </a:r>
          </a:p>
          <a:p>
            <a:r>
              <a:rPr lang="en-US" dirty="0"/>
              <a:t>Submissions should be made subject to the CVE Submissions License Terms of Use.</a:t>
            </a:r>
          </a:p>
          <a:p>
            <a:r>
              <a:rPr lang="en-US" dirty="0"/>
              <a:t>It is strongly recommended that submissions use signed commits. Please note that some hierarchies (e.g. the DWF) require all submissions to be signed.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6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MITRE’s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Is the assignment data for ids assigned to the CNA?</a:t>
            </a:r>
          </a:p>
          <a:p>
            <a:pPr lvl="1"/>
            <a:r>
              <a:rPr lang="en-US" dirty="0"/>
              <a:t>Do the ids exist in the CVE list as “RESERVED”?</a:t>
            </a:r>
          </a:p>
          <a:p>
            <a:pPr lvl="1"/>
            <a:r>
              <a:rPr lang="en-US" dirty="0"/>
              <a:t>Do the references exist and are they public?</a:t>
            </a:r>
          </a:p>
          <a:p>
            <a:pPr lvl="1"/>
            <a:r>
              <a:rPr lang="en-US" dirty="0"/>
              <a:t>Does the assignment data agree with the associated references?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Submission Processing</a:t>
            </a:r>
          </a:p>
          <a:p>
            <a:pPr lvl="1"/>
            <a:r>
              <a:rPr lang="en-US" dirty="0"/>
              <a:t>Resolve with CNA any issues uncovered during review.</a:t>
            </a:r>
          </a:p>
          <a:p>
            <a:pPr lvl="1"/>
            <a:r>
              <a:rPr lang="en-US" dirty="0"/>
              <a:t>Incorporate assignment data into the </a:t>
            </a:r>
            <a:r>
              <a:rPr lang="en-US" dirty="0" err="1"/>
              <a:t>cvelist</a:t>
            </a:r>
            <a:r>
              <a:rPr lang="en-US" dirty="0"/>
              <a:t> git repo.</a:t>
            </a:r>
          </a:p>
          <a:p>
            <a:pPr lvl="1"/>
            <a:r>
              <a:rPr lang="en-US" dirty="0"/>
              <a:t>Populate associated entries in the master CVE List.</a:t>
            </a:r>
          </a:p>
          <a:p>
            <a:pPr lvl="1"/>
            <a:endParaRPr lang="en-US" dirty="0"/>
          </a:p>
          <a:p>
            <a:r>
              <a:rPr lang="en-US" dirty="0"/>
              <a:t>Other processing</a:t>
            </a:r>
          </a:p>
          <a:p>
            <a:pPr lvl="1"/>
            <a:r>
              <a:rPr lang="en-US" dirty="0"/>
              <a:t>Announce “new” CVEs.</a:t>
            </a:r>
          </a:p>
          <a:p>
            <a:pPr lvl="1"/>
            <a:r>
              <a:rPr lang="en-US" dirty="0"/>
              <a:t>Publish master CVE List on cve.mitre.org</a:t>
            </a:r>
          </a:p>
          <a:p>
            <a:pPr lvl="2"/>
            <a:r>
              <a:rPr lang="en-US" dirty="0"/>
              <a:t>http://cve.mitre.org/data/downloads/index.html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file.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structure.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spec.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/>
              <a:t>https://vulnogram.github.io/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(https://cveform.mitre.org/)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send the info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Primary CNA (MITRE)</a:t>
            </a:r>
          </a:p>
        </p:txBody>
      </p:sp>
    </p:spTree>
    <p:extLst>
      <p:ext uri="{BB962C8B-B14F-4D97-AF65-F5344CB8AC3E}">
        <p14:creationId xmlns:p14="http://schemas.microsoft.com/office/powerpoint/2010/main" val="21432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 / version information as well as the problem type as it will be used to populate the entry in the CVE list.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Unicode.</a:t>
            </a:r>
          </a:p>
          <a:p>
            <a:pPr lvl="1"/>
            <a:r>
              <a:rPr lang="en-US" dirty="0"/>
              <a:t>Plain text only – no HTML or proprietary document formats.</a:t>
            </a:r>
          </a:p>
          <a:p>
            <a:pPr lvl="1"/>
            <a:r>
              <a:rPr lang="en-US" dirty="0"/>
              <a:t>Avoid MS-DOS style line endings (CR/LF).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987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Field order should be maintained.</a:t>
            </a:r>
          </a:p>
          <a:p>
            <a:r>
              <a:rPr lang="en-US" dirty="0"/>
              <a:t>A single field should not span multiple lines.</a:t>
            </a:r>
          </a:p>
          <a:p>
            <a:r>
              <a:rPr lang="en-US" dirty="0"/>
              <a:t>https://cve.mitre.org/cve/list_rules_and_guidance/cve_assignment_information_format.html#format</a:t>
            </a:r>
          </a:p>
        </p:txBody>
      </p:sp>
    </p:spTree>
    <p:extLst>
      <p:ext uri="{BB962C8B-B14F-4D97-AF65-F5344CB8AC3E}">
        <p14:creationId xmlns:p14="http://schemas.microsoft.com/office/powerpoint/2010/main" val="8559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line.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21398195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D6280-C7EB-441A-B7E7-E280EDC346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5BF83DD6-6F2D-4879-B4F4-F587C09B869A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97F3139B-DB50-47E9-86A5-5B58F9B9F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AC27AC7-872E-4360-A0DE-98010D1A6F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13172</TotalTime>
  <Words>2262</Words>
  <Application>Microsoft Office PowerPoint</Application>
  <PresentationFormat>On-screen Show (4:3)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 LT Std</vt:lpstr>
      <vt:lpstr>Times New Roman</vt:lpstr>
      <vt:lpstr>Verdana</vt:lpstr>
      <vt:lpstr>Wingdings</vt:lpstr>
      <vt:lpstr>Presentation6</vt:lpstr>
      <vt:lpstr>CVE Submission Process</vt:lpstr>
      <vt:lpstr>Disclaimers</vt:lpstr>
      <vt:lpstr>Outline</vt:lpstr>
      <vt:lpstr>Who to send the info to?</vt:lpstr>
      <vt:lpstr>Required Information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Approved Submission Channels</vt:lpstr>
      <vt:lpstr>Submissions through the web form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MITRE’s end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Submission Process</dc:title>
  <dc:creator>Evans, Jonathan L.</dc:creator>
  <cp:lastModifiedBy>Evans, Jonathan L.</cp:lastModifiedBy>
  <cp:revision>59</cp:revision>
  <dcterms:created xsi:type="dcterms:W3CDTF">2017-05-01T12:54:31Z</dcterms:created>
  <dcterms:modified xsi:type="dcterms:W3CDTF">2018-05-07T12:57:29Z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7300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