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5"/>
  </p:sldMasterIdLst>
  <p:notesMasterIdLst>
    <p:notesMasterId r:id="rId43"/>
  </p:notesMasterIdLst>
  <p:handoutMasterIdLst>
    <p:handoutMasterId r:id="rId44"/>
  </p:handoutMasterIdLst>
  <p:sldIdLst>
    <p:sldId id="256" r:id="rId6"/>
    <p:sldId id="258" r:id="rId7"/>
    <p:sldId id="282" r:id="rId8"/>
    <p:sldId id="315" r:id="rId9"/>
    <p:sldId id="316" r:id="rId10"/>
    <p:sldId id="328" r:id="rId11"/>
    <p:sldId id="336" r:id="rId12"/>
    <p:sldId id="334" r:id="rId13"/>
    <p:sldId id="335" r:id="rId14"/>
    <p:sldId id="342" r:id="rId15"/>
    <p:sldId id="313" r:id="rId16"/>
    <p:sldId id="319" r:id="rId17"/>
    <p:sldId id="343" r:id="rId18"/>
    <p:sldId id="344" r:id="rId19"/>
    <p:sldId id="345" r:id="rId20"/>
    <p:sldId id="322" r:id="rId21"/>
    <p:sldId id="296" r:id="rId22"/>
    <p:sldId id="305" r:id="rId23"/>
    <p:sldId id="347" r:id="rId24"/>
    <p:sldId id="330" r:id="rId25"/>
    <p:sldId id="327" r:id="rId26"/>
    <p:sldId id="329" r:id="rId27"/>
    <p:sldId id="346" r:id="rId28"/>
    <p:sldId id="333" r:id="rId29"/>
    <p:sldId id="332" r:id="rId30"/>
    <p:sldId id="323" r:id="rId31"/>
    <p:sldId id="337" r:id="rId32"/>
    <p:sldId id="312" r:id="rId33"/>
    <p:sldId id="310" r:id="rId34"/>
    <p:sldId id="308" r:id="rId35"/>
    <p:sldId id="320" r:id="rId36"/>
    <p:sldId id="324" r:id="rId37"/>
    <p:sldId id="325" r:id="rId38"/>
    <p:sldId id="326" r:id="rId39"/>
    <p:sldId id="340" r:id="rId40"/>
    <p:sldId id="341" r:id="rId41"/>
    <p:sldId id="32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5" clrIdx="0">
    <p:extLst/>
  </p:cmAuthor>
  <p:cmAuthor id="2" name="Miller, Lynne E." initials="MLE" lastIdx="1" clrIdx="1">
    <p:extLst>
      <p:ext uri="{19B8F6BF-5375-455C-9EA6-DF929625EA0E}">
        <p15:presenceInfo xmlns:p15="http://schemas.microsoft.com/office/powerpoint/2012/main" userId="S-1-5-21-1940666338-227100268-1349548132-1154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6C60"/>
    <a:srgbClr val="D0D2C0"/>
    <a:srgbClr val="650800"/>
    <a:srgbClr val="203864"/>
    <a:srgbClr val="004E91"/>
    <a:srgbClr val="0095B8"/>
    <a:srgbClr val="00738E"/>
    <a:srgbClr val="00B3DC"/>
    <a:srgbClr val="005F9E"/>
    <a:srgbClr val="C1C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4" autoAdjust="0"/>
    <p:restoredTop sz="90427" autoAdjust="0"/>
  </p:normalViewPr>
  <p:slideViewPr>
    <p:cSldViewPr snapToGrid="0">
      <p:cViewPr varScale="1">
        <p:scale>
          <a:sx n="95" d="100"/>
          <a:sy n="95" d="100"/>
        </p:scale>
        <p:origin x="732" y="84"/>
      </p:cViewPr>
      <p:guideLst>
        <p:guide orient="horz"/>
        <p:guide/>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1330"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1-06T08:56:59.563" idx="1">
    <p:pos x="2885" y="317"/>
    <p:text>Need to add more detail.  Maybe URLs, short descriptions, etc.</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DC58A4-1F39-4E10-B40C-ECB2E4998083}" type="datetimeFigureOut">
              <a:rPr lang="en-US" smtClean="0"/>
              <a:t>3/21/2017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BFFE62-8B6F-4B6C-87A1-15BE8E6B70A8}" type="slidenum">
              <a:rPr lang="en-US" smtClean="0"/>
              <a:t>‹#›</a:t>
            </a:fld>
            <a:endParaRPr lang="en-US"/>
          </a:p>
        </p:txBody>
      </p:sp>
    </p:spTree>
    <p:extLst>
      <p:ext uri="{BB962C8B-B14F-4D97-AF65-F5344CB8AC3E}">
        <p14:creationId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BF3212-CA4A-4372-B18F-FDBCACCE5573}" type="datetimeFigureOut">
              <a:rPr lang="en-US" smtClean="0"/>
              <a:t>3/21/2017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CCDFB8-CE1E-4CEA-A9A7-0392F69410F3}" type="slidenum">
              <a:rPr lang="en-US" smtClean="0"/>
              <a:t>‹#›</a:t>
            </a:fld>
            <a:endParaRPr lang="en-US"/>
          </a:p>
        </p:txBody>
      </p:sp>
    </p:spTree>
    <p:extLst>
      <p:ext uri="{BB962C8B-B14F-4D97-AF65-F5344CB8AC3E}">
        <p14:creationId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0</a:t>
            </a:fld>
            <a:endParaRPr lang="en-US"/>
          </a:p>
        </p:txBody>
      </p:sp>
    </p:spTree>
    <p:extLst>
      <p:ext uri="{BB962C8B-B14F-4D97-AF65-F5344CB8AC3E}">
        <p14:creationId xmlns:p14="http://schemas.microsoft.com/office/powerpoint/2010/main" val="59705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1</a:t>
            </a:fld>
            <a:endParaRPr lang="en-US"/>
          </a:p>
        </p:txBody>
      </p:sp>
    </p:spTree>
    <p:extLst>
      <p:ext uri="{BB962C8B-B14F-4D97-AF65-F5344CB8AC3E}">
        <p14:creationId xmlns:p14="http://schemas.microsoft.com/office/powerpoint/2010/main" val="276320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5</a:t>
            </a:fld>
            <a:endParaRPr lang="en-US"/>
          </a:p>
        </p:txBody>
      </p:sp>
    </p:spTree>
    <p:extLst>
      <p:ext uri="{BB962C8B-B14F-4D97-AF65-F5344CB8AC3E}">
        <p14:creationId xmlns:p14="http://schemas.microsoft.com/office/powerpoint/2010/main" val="2323415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269606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a:t>
            </a:r>
            <a:r>
              <a:rPr lang="en-US" baseline="0" dirty="0"/>
              <a:t> </a:t>
            </a:r>
            <a:r>
              <a:rPr lang="en-US" dirty="0"/>
              <a:t>describes, at a high</a:t>
            </a:r>
            <a:r>
              <a:rPr lang="en-US" baseline="0" dirty="0"/>
              <a:t> </a:t>
            </a:r>
            <a:r>
              <a:rPr lang="en-US" dirty="0"/>
              <a:t>level,</a:t>
            </a:r>
            <a:r>
              <a:rPr lang="en-US" baseline="0" dirty="0"/>
              <a:t> how CVE IDs are assigned to vulnerabilities. The exact process and sequencing may change, depending on the situation or even the entity assigning the CVE ID, but each step is represented in any assignment process in some way.</a:t>
            </a:r>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16</a:t>
            </a:fld>
            <a:endParaRPr lang="en-US"/>
          </a:p>
        </p:txBody>
      </p:sp>
    </p:spTree>
    <p:extLst>
      <p:ext uri="{BB962C8B-B14F-4D97-AF65-F5344CB8AC3E}">
        <p14:creationId xmlns:p14="http://schemas.microsoft.com/office/powerpoint/2010/main" val="268920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available as a reference to describe the CNA assignment process in detail.</a:t>
            </a:r>
          </a:p>
        </p:txBody>
      </p:sp>
      <p:sp>
        <p:nvSpPr>
          <p:cNvPr id="4" name="Slide Number Placeholder 3"/>
          <p:cNvSpPr>
            <a:spLocks noGrp="1"/>
          </p:cNvSpPr>
          <p:nvPr>
            <p:ph type="sldNum" sz="quarter" idx="10"/>
          </p:nvPr>
        </p:nvSpPr>
        <p:spPr/>
        <p:txBody>
          <a:bodyPr/>
          <a:lstStyle/>
          <a:p>
            <a:fld id="{6FCCDFB8-CE1E-4CEA-A9A7-0392F69410F3}" type="slidenum">
              <a:rPr lang="en-US" smtClean="0"/>
              <a:t>17</a:t>
            </a:fld>
            <a:endParaRPr lang="en-US"/>
          </a:p>
        </p:txBody>
      </p:sp>
    </p:spTree>
    <p:extLst>
      <p:ext uri="{BB962C8B-B14F-4D97-AF65-F5344CB8AC3E}">
        <p14:creationId xmlns:p14="http://schemas.microsoft.com/office/powerpoint/2010/main" val="2350206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URL on this page will be updated as the CVE </a:t>
            </a:r>
            <a:r>
              <a:rPr lang="en-US" baseline="0" dirty="0"/>
              <a:t>web-based request form is updated.</a:t>
            </a:r>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27</a:t>
            </a:fld>
            <a:endParaRPr lang="en-US"/>
          </a:p>
        </p:txBody>
      </p:sp>
    </p:spTree>
    <p:extLst>
      <p:ext uri="{BB962C8B-B14F-4D97-AF65-F5344CB8AC3E}">
        <p14:creationId xmlns:p14="http://schemas.microsoft.com/office/powerpoint/2010/main" val="38140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URL on this page will be updated as the CVE </a:t>
            </a:r>
            <a:r>
              <a:rPr lang="en-US" baseline="0" dirty="0"/>
              <a:t>web-based request form is updated.</a:t>
            </a:r>
            <a:endParaRPr lang="en-US" dirty="0"/>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28</a:t>
            </a:fld>
            <a:endParaRPr lang="en-US"/>
          </a:p>
        </p:txBody>
      </p:sp>
    </p:spTree>
    <p:extLst>
      <p:ext uri="{BB962C8B-B14F-4D97-AF65-F5344CB8AC3E}">
        <p14:creationId xmlns:p14="http://schemas.microsoft.com/office/powerpoint/2010/main" val="835518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hs.gov/office-cybersecurity-and-communications/" TargetMode="External"/><Relationship Id="rId2" Type="http://schemas.openxmlformats.org/officeDocument/2006/relationships/hyperlink" Target="https://www.us-cert.gov/" TargetMode="External"/><Relationship Id="rId1" Type="http://schemas.openxmlformats.org/officeDocument/2006/relationships/slideMaster" Target="../slideMasters/slideMaster1.xml"/><Relationship Id="rId6" Type="http://schemas.openxmlformats.org/officeDocument/2006/relationships/image" Target="../media/image1.gif"/><Relationship Id="rId5" Type="http://schemas.openxmlformats.org/officeDocument/2006/relationships/hyperlink" Target="http://www.mitre.org/" TargetMode="External"/><Relationship Id="rId4" Type="http://schemas.openxmlformats.org/officeDocument/2006/relationships/hyperlink" Target="http://www.dhs.gov/"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userDrawn="1"/>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2"/>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3"/>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4"/>
              </a:rPr>
              <a:t>U.S. Department of Homeland Security</a:t>
            </a:r>
            <a:r>
              <a:rPr lang="en-US" sz="900" kern="1200" baseline="0" dirty="0">
                <a:solidFill>
                  <a:schemeClr val="tx1"/>
                </a:solidFill>
                <a:latin typeface="+mn-lt"/>
                <a:ea typeface="+mn-ea"/>
                <a:cs typeface="+mn-cs"/>
              </a:rPr>
              <a:t>. Copyright © 1999–2017, </a:t>
            </a:r>
            <a:r>
              <a:rPr lang="en-US" sz="900" kern="1200" baseline="0" dirty="0">
                <a:solidFill>
                  <a:schemeClr val="tx1"/>
                </a:solidFill>
                <a:latin typeface="+mn-lt"/>
                <a:ea typeface="+mn-ea"/>
                <a:cs typeface="+mn-cs"/>
                <a:hlinkClick r:id="rId5"/>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2" name="Picture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24456" y="6149707"/>
            <a:ext cx="1101840" cy="521537"/>
          </a:xfrm>
          <a:prstGeom prst="rect">
            <a:avLst/>
          </a:prstGeom>
        </p:spPr>
      </p:pic>
      <p:pic>
        <p:nvPicPr>
          <p:cNvPr id="16" name="Picture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409764" y="280412"/>
            <a:ext cx="1101840" cy="521537"/>
          </a:xfrm>
          <a:prstGeom prst="rect">
            <a:avLst/>
          </a:prstGeom>
        </p:spPr>
      </p:pic>
      <p:sp>
        <p:nvSpPr>
          <p:cNvPr id="5" name="TextBox 4"/>
          <p:cNvSpPr txBox="1"/>
          <p:nvPr userDrawn="1"/>
        </p:nvSpPr>
        <p:spPr>
          <a:xfrm>
            <a:off x="6511605" y="187703"/>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Click to 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e_Title_Slide">
    <p:spTree>
      <p:nvGrpSpPr>
        <p:cNvPr id="1" name=""/>
        <p:cNvGrpSpPr/>
        <p:nvPr/>
      </p:nvGrpSpPr>
      <p:grpSpPr>
        <a:xfrm>
          <a:off x="0" y="0"/>
          <a:ext cx="0" cy="0"/>
          <a:chOff x="0" y="0"/>
          <a:chExt cx="0" cy="0"/>
        </a:xfrm>
      </p:grpSpPr>
      <p:sp>
        <p:nvSpPr>
          <p:cNvPr id="17" name="Rectangle 16"/>
          <p:cNvSpPr/>
          <p:nvPr userDrawn="1"/>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userDrawn="1"/>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userDrawn="1"/>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userDrawn="1"/>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userDrawn="1"/>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userDrawn="1"/>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userDrawn="1"/>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userDrawn="1"/>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33"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1999–2017,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40" name="TextBox 39"/>
          <p:cNvSpPr txBox="1"/>
          <p:nvPr userDrawn="1"/>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131494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Layout">
    <p:spTree>
      <p:nvGrpSpPr>
        <p:cNvPr id="1" name=""/>
        <p:cNvGrpSpPr/>
        <p:nvPr/>
      </p:nvGrpSpPr>
      <p:grpSpPr>
        <a:xfrm>
          <a:off x="0" y="0"/>
          <a:ext cx="0" cy="0"/>
          <a:chOff x="0" y="0"/>
          <a:chExt cx="0" cy="0"/>
        </a:xfrm>
      </p:grpSpPr>
      <p:cxnSp>
        <p:nvCxnSpPr>
          <p:cNvPr id="10" name="Straight Connector 9"/>
          <p:cNvCxnSpPr/>
          <p:nvPr userDrawn="1"/>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userDrawn="1"/>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userDrawn="1"/>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15"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1999–2017,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19" name="TextBox 18"/>
          <p:cNvSpPr txBox="1"/>
          <p:nvPr userDrawn="1"/>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99563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dirty="0"/>
              <a:t>Click to edit Master title style</a:t>
            </a:r>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Rectangle 12"/>
          <p:cNvSpPr/>
          <p:nvPr userDrawn="1"/>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userDrawn="1"/>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
        <p:nvSpPr>
          <p:cNvPr id="16" name="Text Box 34"/>
          <p:cNvSpPr txBox="1">
            <a:spLocks noChangeArrowheads="1"/>
          </p:cNvSpPr>
          <p:nvPr userDrawn="1"/>
        </p:nvSpPr>
        <p:spPr bwMode="auto">
          <a:xfrm>
            <a:off x="5348546" y="6440782"/>
            <a:ext cx="3525723" cy="307777"/>
          </a:xfrm>
          <a:prstGeom prst="rect">
            <a:avLst/>
          </a:prstGeom>
          <a:noFill/>
          <a:ln w="9525">
            <a:noFill/>
            <a:miter lim="800000"/>
            <a:headEnd/>
            <a:tailEnd/>
          </a:ln>
          <a:effectLst/>
        </p:spPr>
        <p:txBody>
          <a:bodyPr wrap="square" lIns="45720" rIns="45720">
            <a:spAutoFit/>
          </a:bodyPr>
          <a:lstStyle/>
          <a:p>
            <a:pPr algn="r" eaLnBrk="0" hangingPunct="0">
              <a:defRPr/>
            </a:pPr>
            <a:r>
              <a:rPr lang="en-US" altLang="en-US" sz="700" b="0" dirty="0">
                <a:cs typeface="+mn-cs"/>
              </a:rPr>
              <a:t>HSSEDI is a trademark of the U.S. Department of Homeland Security (DHS).</a:t>
            </a:r>
          </a:p>
          <a:p>
            <a:pPr algn="r" eaLnBrk="0" hangingPunct="0">
              <a:defRPr/>
            </a:pPr>
            <a:r>
              <a:rPr lang="en-US" altLang="en-US" sz="700" b="0" dirty="0">
                <a:cs typeface="+mn-cs"/>
              </a:rPr>
              <a:t>The HSSEDI FFRDC is managed and operated by The MITRE</a:t>
            </a:r>
            <a:r>
              <a:rPr lang="en-US" altLang="en-US" sz="700" b="0" baseline="0" dirty="0">
                <a:cs typeface="+mn-cs"/>
              </a:rPr>
              <a:t> Corporation for DHS.</a:t>
            </a:r>
            <a:endParaRPr lang="en-US" altLang="en-US" sz="700" b="0" dirty="0">
              <a:cs typeface="+mn-cs"/>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7360" y="523844"/>
            <a:ext cx="1101840" cy="52153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dhs.gov/office-cybersecurity-and-communications/"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s-cert.gov/"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5" Type="http://schemas.openxmlformats.org/officeDocument/2006/relationships/hyperlink" Target="http://www.mitre.org/"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dhs.gov/"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4" name="Picture 1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737360" y="523844"/>
            <a:ext cx="1101840" cy="521537"/>
          </a:xfrm>
          <a:prstGeom prst="rect">
            <a:avLst/>
          </a:prstGeom>
        </p:spPr>
      </p:pic>
      <p:pic>
        <p:nvPicPr>
          <p:cNvPr id="16" name="Picture 1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19"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12"/>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13"/>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14"/>
              </a:rPr>
              <a:t>U.S. Department of Homeland Security</a:t>
            </a:r>
            <a:r>
              <a:rPr lang="en-US" sz="900" kern="1200" baseline="0" dirty="0">
                <a:solidFill>
                  <a:schemeClr val="tx1"/>
                </a:solidFill>
                <a:latin typeface="+mn-lt"/>
                <a:ea typeface="+mn-ea"/>
                <a:cs typeface="+mn-cs"/>
              </a:rPr>
              <a:t>. Copyright © 1999–2016, </a:t>
            </a:r>
            <a:r>
              <a:rPr lang="en-US" sz="900" kern="1200" baseline="0" dirty="0">
                <a:solidFill>
                  <a:schemeClr val="tx1"/>
                </a:solidFill>
                <a:latin typeface="+mn-lt"/>
                <a:ea typeface="+mn-ea"/>
                <a:cs typeface="+mn-cs"/>
                <a:hlinkClick r:id="rId15"/>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52" r:id="rId5"/>
    <p:sldLayoutId id="2147483653" r:id="rId6"/>
    <p:sldLayoutId id="2147483654" r:id="rId7"/>
    <p:sldLayoutId id="2147483655" r:id="rId8"/>
    <p:sldLayoutId id="2147483657"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cve.mitre.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ve.mitre.org/cve/cna.html" TargetMode="External"/><Relationship Id="rId5" Type="http://schemas.openxmlformats.org/officeDocument/2006/relationships/hyperlink" Target="https://cve.mitre.org/community/board/index.html" TargetMode="External"/><Relationship Id="rId4" Type="http://schemas.openxmlformats.org/officeDocument/2006/relationships/hyperlink" Target="mailto:cve@mitre.or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mailto:cve@mitre.or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cve.mitr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cve@mitr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83116" y="2568939"/>
            <a:ext cx="2836384" cy="339361"/>
          </a:xfrm>
        </p:spPr>
        <p:txBody>
          <a:bodyPr>
            <a:normAutofit fontScale="92500" lnSpcReduction="20000"/>
          </a:bodyPr>
          <a:lstStyle/>
          <a:p>
            <a:pPr>
              <a:buClr>
                <a:srgbClr val="80A644"/>
              </a:buClr>
              <a:buSzPct val="85000"/>
              <a:defRPr/>
            </a:pPr>
            <a:r>
              <a:rPr lang="en-US" spc="140" dirty="0"/>
              <a:t>1/31/2017</a:t>
            </a:r>
          </a:p>
        </p:txBody>
      </p:sp>
      <p:sp>
        <p:nvSpPr>
          <p:cNvPr id="4" name="Title 3"/>
          <p:cNvSpPr>
            <a:spLocks noGrp="1"/>
          </p:cNvSpPr>
          <p:nvPr>
            <p:ph type="ctrTitle" sz="quarter"/>
          </p:nvPr>
        </p:nvSpPr>
        <p:spPr/>
        <p:txBody>
          <a:bodyPr>
            <a:normAutofit/>
          </a:bodyPr>
          <a:lstStyle/>
          <a:p>
            <a:r>
              <a:rPr lang="en-US" dirty="0"/>
              <a:t>CVE Numbering Authorities (CNA) </a:t>
            </a:r>
            <a:r>
              <a:rPr lang="en-US" sz="4000" dirty="0"/>
              <a:t>Overview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CVE Board</a:t>
            </a:r>
          </a:p>
        </p:txBody>
      </p:sp>
      <p:sp>
        <p:nvSpPr>
          <p:cNvPr id="3" name="Content Placeholder 2"/>
          <p:cNvSpPr>
            <a:spLocks noGrp="1"/>
          </p:cNvSpPr>
          <p:nvPr>
            <p:ph idx="1"/>
          </p:nvPr>
        </p:nvSpPr>
        <p:spPr/>
        <p:txBody>
          <a:bodyPr>
            <a:normAutofit fontScale="77500" lnSpcReduction="20000"/>
          </a:bodyPr>
          <a:lstStyle/>
          <a:p>
            <a:r>
              <a:rPr lang="en-US" dirty="0"/>
              <a:t>The CVE Board ensures CVE meets the vulnerability identification needs of the technology community and public interest</a:t>
            </a:r>
          </a:p>
          <a:p>
            <a:r>
              <a:rPr lang="en-US" dirty="0"/>
              <a:t>Primary responsibilities of the CVE Board:</a:t>
            </a:r>
          </a:p>
          <a:p>
            <a:pPr lvl="1"/>
            <a:r>
              <a:rPr lang="en-US" dirty="0"/>
              <a:t>To work with each other and the community to oversee CVE Program - including data sources, product coverage, coverage goals, and operating structure</a:t>
            </a:r>
          </a:p>
          <a:p>
            <a:pPr lvl="1"/>
            <a:r>
              <a:rPr lang="en-US" dirty="0"/>
              <a:t>Provide input into CVE's strategic direction </a:t>
            </a:r>
          </a:p>
          <a:p>
            <a:pPr lvl="1"/>
            <a:r>
              <a:rPr lang="en-US" dirty="0"/>
              <a:t>Advocate for CVE</a:t>
            </a:r>
          </a:p>
          <a:p>
            <a:r>
              <a:rPr lang="en-US" dirty="0"/>
              <a:t>Board members represent numerous cybersecurity-related organizations, including:</a:t>
            </a:r>
          </a:p>
          <a:p>
            <a:pPr lvl="1"/>
            <a:r>
              <a:rPr lang="en-US" dirty="0"/>
              <a:t>Commercial security tool vendors</a:t>
            </a:r>
          </a:p>
          <a:p>
            <a:pPr lvl="1"/>
            <a:r>
              <a:rPr lang="en-US" dirty="0"/>
              <a:t>Academia</a:t>
            </a:r>
          </a:p>
          <a:p>
            <a:pPr lvl="1"/>
            <a:r>
              <a:rPr lang="en-US" dirty="0"/>
              <a:t>Research institutions </a:t>
            </a:r>
          </a:p>
          <a:p>
            <a:pPr lvl="1"/>
            <a:r>
              <a:rPr lang="en-US" dirty="0"/>
              <a:t>Government departments and agencies (D/As)</a:t>
            </a:r>
          </a:p>
          <a:p>
            <a:pPr lvl="1"/>
            <a:r>
              <a:rPr lang="en-US" dirty="0"/>
              <a:t>Security experts</a:t>
            </a:r>
          </a:p>
          <a:p>
            <a:pPr lvl="1"/>
            <a:r>
              <a:rPr lang="en-US" dirty="0"/>
              <a:t>End-users of vulnerability information </a:t>
            </a:r>
          </a:p>
          <a:p>
            <a:r>
              <a:rPr lang="en-US" dirty="0"/>
              <a:t>The MITRE Corporation (MITRE) created the Board in 1999. It moderates Board discussions and coordinates Board activities. </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8781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CNA Rules</a:t>
            </a:r>
          </a:p>
        </p:txBody>
      </p:sp>
    </p:spTree>
    <p:extLst>
      <p:ext uri="{BB962C8B-B14F-4D97-AF65-F5344CB8AC3E}">
        <p14:creationId xmlns:p14="http://schemas.microsoft.com/office/powerpoint/2010/main" val="54486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and Goal of CNA Rules</a:t>
            </a:r>
          </a:p>
        </p:txBody>
      </p:sp>
      <p:sp>
        <p:nvSpPr>
          <p:cNvPr id="3" name="Content Placeholder 2"/>
          <p:cNvSpPr>
            <a:spLocks noGrp="1"/>
          </p:cNvSpPr>
          <p:nvPr>
            <p:ph idx="1"/>
          </p:nvPr>
        </p:nvSpPr>
        <p:spPr/>
        <p:txBody>
          <a:bodyPr/>
          <a:lstStyle/>
          <a:p>
            <a:pPr>
              <a:spcAft>
                <a:spcPts val="1200"/>
              </a:spcAft>
            </a:pPr>
            <a:r>
              <a:rPr lang="en-US" dirty="0"/>
              <a:t>Purpose of CNA Rules</a:t>
            </a:r>
          </a:p>
          <a:p>
            <a:pPr lvl="1">
              <a:spcAft>
                <a:spcPts val="1200"/>
              </a:spcAft>
            </a:pPr>
            <a:r>
              <a:rPr lang="en-US" dirty="0"/>
              <a:t>To maintain consistency and set CNA expectations in the CVE assignment process and administration of the CNA program across all CNAs</a:t>
            </a:r>
          </a:p>
          <a:p>
            <a:pPr>
              <a:spcAft>
                <a:spcPts val="1200"/>
              </a:spcAft>
            </a:pPr>
            <a:r>
              <a:rPr lang="en-US" dirty="0"/>
              <a:t>Goal of the CNA Rules </a:t>
            </a:r>
          </a:p>
          <a:p>
            <a:pPr lvl="1">
              <a:spcAft>
                <a:spcPts val="1200"/>
              </a:spcAft>
            </a:pPr>
            <a:r>
              <a:rPr lang="en-US" dirty="0"/>
              <a:t>To maintain consistency in the CVE assignment process and administration of the CNA program while providing Root CNAs with the maximum flexibility to administer the CNA program within their respective communities </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678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CNA Rules (1 of 2)</a:t>
            </a:r>
          </a:p>
        </p:txBody>
      </p:sp>
      <p:sp>
        <p:nvSpPr>
          <p:cNvPr id="3" name="Content Placeholder 2"/>
          <p:cNvSpPr>
            <a:spLocks noGrp="1"/>
          </p:cNvSpPr>
          <p:nvPr>
            <p:ph idx="1"/>
          </p:nvPr>
        </p:nvSpPr>
        <p:spPr>
          <a:xfrm>
            <a:off x="609600" y="1371600"/>
            <a:ext cx="8229600" cy="4589745"/>
          </a:xfrm>
        </p:spPr>
        <p:txBody>
          <a:bodyPr>
            <a:normAutofit/>
          </a:bodyPr>
          <a:lstStyle/>
          <a:p>
            <a:pPr>
              <a:spcAft>
                <a:spcPts val="1200"/>
              </a:spcAft>
            </a:pPr>
            <a:r>
              <a:rPr lang="en-US" dirty="0"/>
              <a:t>Assignment Rules</a:t>
            </a:r>
          </a:p>
          <a:p>
            <a:pPr lvl="1">
              <a:spcAft>
                <a:spcPts val="1200"/>
              </a:spcAft>
            </a:pPr>
            <a:r>
              <a:rPr lang="en-US" dirty="0"/>
              <a:t>Apply to CNA decisions regarding who should assign a CVE</a:t>
            </a:r>
          </a:p>
          <a:p>
            <a:pPr lvl="1">
              <a:spcAft>
                <a:spcPts val="1200"/>
              </a:spcAft>
            </a:pPr>
            <a:r>
              <a:rPr lang="en-US" dirty="0"/>
              <a:t>Require CNAs to follow established CVE Program and Domain-specific counting rules</a:t>
            </a:r>
          </a:p>
          <a:p>
            <a:pPr>
              <a:spcAft>
                <a:spcPts val="1200"/>
              </a:spcAft>
            </a:pPr>
            <a:r>
              <a:rPr lang="en-US" dirty="0"/>
              <a:t>Administration Rules</a:t>
            </a:r>
          </a:p>
          <a:p>
            <a:pPr lvl="1">
              <a:spcAft>
                <a:spcPts val="1200"/>
              </a:spcAft>
            </a:pPr>
            <a:r>
              <a:rPr lang="en-US" dirty="0"/>
              <a:t>Provide CNA requirements for:</a:t>
            </a:r>
          </a:p>
          <a:p>
            <a:pPr lvl="2">
              <a:spcAft>
                <a:spcPts val="1200"/>
              </a:spcAft>
            </a:pPr>
            <a:r>
              <a:rPr lang="en-US" dirty="0"/>
              <a:t>operating under the CVE Terms of Use</a:t>
            </a:r>
          </a:p>
          <a:p>
            <a:pPr lvl="2">
              <a:spcAft>
                <a:spcPts val="1200"/>
              </a:spcAft>
            </a:pPr>
            <a:r>
              <a:rPr lang="en-US" dirty="0"/>
              <a:t>tracking and reporting metrics</a:t>
            </a:r>
          </a:p>
          <a:p>
            <a:pPr lvl="2">
              <a:spcAft>
                <a:spcPts val="1200"/>
              </a:spcAft>
            </a:pPr>
            <a:r>
              <a:rPr lang="en-US" dirty="0"/>
              <a:t>providing any documentation required to adjudicate disputes</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67570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CNA Rules (2 of 2)</a:t>
            </a:r>
          </a:p>
        </p:txBody>
      </p:sp>
      <p:sp>
        <p:nvSpPr>
          <p:cNvPr id="3" name="Content Placeholder 2"/>
          <p:cNvSpPr>
            <a:spLocks noGrp="1"/>
          </p:cNvSpPr>
          <p:nvPr>
            <p:ph idx="1"/>
          </p:nvPr>
        </p:nvSpPr>
        <p:spPr/>
        <p:txBody>
          <a:bodyPr/>
          <a:lstStyle/>
          <a:p>
            <a:r>
              <a:rPr lang="en-US" dirty="0"/>
              <a:t>Communications Rules</a:t>
            </a:r>
          </a:p>
          <a:p>
            <a:pPr lvl="1"/>
            <a:r>
              <a:rPr lang="en-US" dirty="0"/>
              <a:t>Define CNA requirements for: </a:t>
            </a:r>
          </a:p>
          <a:p>
            <a:pPr lvl="2"/>
            <a:r>
              <a:rPr lang="en-US" dirty="0"/>
              <a:t>providing points of contact</a:t>
            </a:r>
          </a:p>
          <a:p>
            <a:pPr lvl="2"/>
            <a:r>
              <a:rPr lang="en-US" dirty="0"/>
              <a:t>documenting scope and disclosure policies </a:t>
            </a:r>
          </a:p>
          <a:p>
            <a:pPr lvl="2"/>
            <a:r>
              <a:rPr lang="en-US" dirty="0"/>
              <a:t>responsiveness to vulnerability reporters</a:t>
            </a:r>
          </a:p>
          <a:p>
            <a:pPr lvl="2"/>
            <a:r>
              <a:rPr lang="en-US" dirty="0"/>
              <a:t>reporting disclosures and assignments up the governance structure</a:t>
            </a:r>
          </a:p>
          <a:p>
            <a:pPr lvl="2"/>
            <a:r>
              <a:rPr lang="en-US" dirty="0"/>
              <a:t>minimum required information for disclosures</a:t>
            </a:r>
          </a:p>
          <a:p>
            <a:pPr lvl="2"/>
            <a:r>
              <a:rPr lang="en-US" dirty="0"/>
              <a:t>distribution point requirements for general public</a:t>
            </a:r>
          </a:p>
          <a:p>
            <a:pPr lvl="2"/>
            <a:r>
              <a:rPr lang="en-US" dirty="0"/>
              <a:t>formatting for publishing CVEs</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760512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Rules</a:t>
            </a:r>
          </a:p>
        </p:txBody>
      </p:sp>
      <p:sp>
        <p:nvSpPr>
          <p:cNvPr id="3" name="Content Placeholder 2"/>
          <p:cNvSpPr>
            <a:spLocks noGrp="1"/>
          </p:cNvSpPr>
          <p:nvPr>
            <p:ph idx="1"/>
          </p:nvPr>
        </p:nvSpPr>
        <p:spPr/>
        <p:txBody>
          <a:bodyPr/>
          <a:lstStyle/>
          <a:p>
            <a:r>
              <a:rPr lang="en-US" dirty="0"/>
              <a:t>Root and Primary CNAs have additional rules for:</a:t>
            </a:r>
          </a:p>
          <a:p>
            <a:pPr lvl="1"/>
            <a:r>
              <a:rPr lang="en-US" dirty="0"/>
              <a:t>Requesting and providing CVE ID blocks</a:t>
            </a:r>
          </a:p>
          <a:p>
            <a:pPr lvl="1"/>
            <a:r>
              <a:rPr lang="en-US" dirty="0"/>
              <a:t>When to assign CVEs</a:t>
            </a:r>
          </a:p>
          <a:p>
            <a:pPr lvl="1"/>
            <a:r>
              <a:rPr lang="en-US" dirty="0"/>
              <a:t>Escalation and adjudication of issues</a:t>
            </a:r>
          </a:p>
          <a:p>
            <a:pPr lvl="1"/>
            <a:r>
              <a:rPr lang="en-US" dirty="0"/>
              <a:t>Notification requirements</a:t>
            </a:r>
          </a:p>
          <a:p>
            <a:pPr lvl="1"/>
            <a:r>
              <a:rPr lang="en-US" dirty="0"/>
              <a:t>Public listings requirements</a:t>
            </a:r>
          </a:p>
          <a:p>
            <a:pPr lvl="1"/>
            <a:r>
              <a:rPr lang="en-US" dirty="0"/>
              <a:t>Receipt and submission of metrics</a:t>
            </a:r>
          </a:p>
          <a:p>
            <a:pPr lvl="1"/>
            <a:r>
              <a:rPr lang="en-US" dirty="0"/>
              <a:t>Rule enforcement</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2027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a:t>CVE ID Assignment</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277542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High-level CVE Assignment Process Description</a:t>
            </a:r>
          </a:p>
        </p:txBody>
      </p:sp>
      <p:sp>
        <p:nvSpPr>
          <p:cNvPr id="38" name="Slide Number Placeholder 3"/>
          <p:cNvSpPr>
            <a:spLocks noGrp="1"/>
          </p:cNvSpPr>
          <p:nvPr>
            <p:ph type="sldNum" sz="quarter" idx="4"/>
          </p:nvPr>
        </p:nvSpPr>
        <p:spPr/>
        <p:txBody>
          <a:body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16</a:t>
            </a:fld>
            <a:r>
              <a:rPr lang="en-US" dirty="0"/>
              <a:t> </a:t>
            </a:r>
            <a:r>
              <a:rPr lang="en-US" dirty="0">
                <a:solidFill>
                  <a:srgbClr val="C1CD23"/>
                </a:solidFill>
              </a:rPr>
              <a:t>|</a:t>
            </a:r>
          </a:p>
        </p:txBody>
      </p:sp>
      <p:grpSp>
        <p:nvGrpSpPr>
          <p:cNvPr id="44" name="Group 43"/>
          <p:cNvGrpSpPr/>
          <p:nvPr/>
        </p:nvGrpSpPr>
        <p:grpSpPr>
          <a:xfrm>
            <a:off x="707453" y="1325647"/>
            <a:ext cx="1547694" cy="647658"/>
            <a:chOff x="602954" y="8758"/>
            <a:chExt cx="1547694" cy="860361"/>
          </a:xfrm>
          <a:solidFill>
            <a:srgbClr val="203864"/>
          </a:solidFill>
        </p:grpSpPr>
        <p:sp>
          <p:nvSpPr>
            <p:cNvPr id="78" name="Right Arrow Callout 77"/>
            <p:cNvSpPr/>
            <p:nvPr/>
          </p:nvSpPr>
          <p:spPr>
            <a:xfrm rot="5400000">
              <a:off x="946620" y="-334908"/>
              <a:ext cx="860361" cy="1547694"/>
            </a:xfrm>
            <a:prstGeom prst="rightArrowCallout">
              <a:avLst/>
            </a:prstGeom>
            <a:grpFill/>
            <a:ln>
              <a:solidFill>
                <a:srgbClr val="20386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9" name="Right Arrow Callout 4"/>
            <p:cNvSpPr txBox="1"/>
            <p:nvPr/>
          </p:nvSpPr>
          <p:spPr>
            <a:xfrm>
              <a:off x="602954" y="8758"/>
              <a:ext cx="1547694" cy="559037"/>
            </a:xfrm>
            <a:prstGeom prst="rect">
              <a:avLst/>
            </a:prstGeom>
            <a:grpFill/>
            <a:ln>
              <a:solidFill>
                <a:srgbClr val="203864"/>
              </a:solidFill>
            </a:ln>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Discovery</a:t>
              </a:r>
            </a:p>
          </p:txBody>
        </p:sp>
      </p:grpSp>
      <p:sp>
        <p:nvSpPr>
          <p:cNvPr id="76" name="Round Same Side Corner Rectangle 75"/>
          <p:cNvSpPr/>
          <p:nvPr/>
        </p:nvSpPr>
        <p:spPr>
          <a:xfrm rot="5400000">
            <a:off x="5468333" y="-1656288"/>
            <a:ext cx="420978" cy="6537247"/>
          </a:xfrm>
          <a:prstGeom prst="round2SameRect">
            <a:avLst/>
          </a:prstGeom>
          <a:ln>
            <a:solidFill>
              <a:srgbClr val="20386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7" name="Round Same Side Corner Rectangle 6"/>
          <p:cNvSpPr txBox="1"/>
          <p:nvPr/>
        </p:nvSpPr>
        <p:spPr>
          <a:xfrm>
            <a:off x="2410199" y="1346197"/>
            <a:ext cx="6504369" cy="3798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0" lvl="1" algn="l" defTabSz="800100">
              <a:lnSpc>
                <a:spcPct val="90000"/>
              </a:lnSpc>
              <a:spcBef>
                <a:spcPct val="0"/>
              </a:spcBef>
              <a:spcAft>
                <a:spcPct val="15000"/>
              </a:spcAft>
            </a:pPr>
            <a:r>
              <a:rPr lang="en-US" sz="1800" kern="1200" dirty="0"/>
              <a:t>Researcher or vendor discovers a vulnerability</a:t>
            </a:r>
          </a:p>
        </p:txBody>
      </p:sp>
      <p:grpSp>
        <p:nvGrpSpPr>
          <p:cNvPr id="46" name="Group 45"/>
          <p:cNvGrpSpPr/>
          <p:nvPr/>
        </p:nvGrpSpPr>
        <p:grpSpPr>
          <a:xfrm>
            <a:off x="707453" y="2005323"/>
            <a:ext cx="1547694" cy="647658"/>
            <a:chOff x="602954" y="770606"/>
            <a:chExt cx="1547694" cy="860361"/>
          </a:xfrm>
          <a:solidFill>
            <a:srgbClr val="203864"/>
          </a:solidFill>
        </p:grpSpPr>
        <p:sp>
          <p:nvSpPr>
            <p:cNvPr id="74" name="Right Arrow Callout 73"/>
            <p:cNvSpPr/>
            <p:nvPr/>
          </p:nvSpPr>
          <p:spPr>
            <a:xfrm rot="5400000">
              <a:off x="946620" y="426940"/>
              <a:ext cx="860361" cy="1547694"/>
            </a:xfrm>
            <a:prstGeom prst="rightArrowCallout">
              <a:avLst/>
            </a:prstGeom>
            <a:grpFill/>
            <a:ln>
              <a:solidFill>
                <a:srgbClr val="20386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Right Arrow Callout 8"/>
            <p:cNvSpPr txBox="1"/>
            <p:nvPr/>
          </p:nvSpPr>
          <p:spPr>
            <a:xfrm>
              <a:off x="602954" y="770606"/>
              <a:ext cx="1547694" cy="559037"/>
            </a:xfrm>
            <a:prstGeom prst="rect">
              <a:avLst/>
            </a:prstGeom>
            <a:grpFill/>
            <a:ln>
              <a:solidFill>
                <a:srgbClr val="203864"/>
              </a:solidFill>
            </a:ln>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Reservation</a:t>
              </a:r>
            </a:p>
          </p:txBody>
        </p:sp>
      </p:grpSp>
      <p:sp>
        <p:nvSpPr>
          <p:cNvPr id="72" name="Round Same Side Corner Rectangle 71"/>
          <p:cNvSpPr/>
          <p:nvPr/>
        </p:nvSpPr>
        <p:spPr>
          <a:xfrm rot="5400000">
            <a:off x="5376445" y="-1016157"/>
            <a:ext cx="571877" cy="6504371"/>
          </a:xfrm>
          <a:prstGeom prst="round2SameRect">
            <a:avLst/>
          </a:prstGeom>
          <a:ln>
            <a:solidFill>
              <a:srgbClr val="20386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3" name="Round Same Side Corner Rectangle 10"/>
          <p:cNvSpPr txBox="1"/>
          <p:nvPr/>
        </p:nvSpPr>
        <p:spPr>
          <a:xfrm>
            <a:off x="2410199" y="1950092"/>
            <a:ext cx="6504369" cy="6271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0" lvl="1" algn="l" defTabSz="800100">
              <a:lnSpc>
                <a:spcPct val="90000"/>
              </a:lnSpc>
              <a:spcBef>
                <a:spcPct val="0"/>
              </a:spcBef>
              <a:spcAft>
                <a:spcPct val="15000"/>
              </a:spcAft>
            </a:pPr>
            <a:r>
              <a:rPr lang="en-US" sz="1800" kern="1200" dirty="0"/>
              <a:t>Researcher or vendor requests a CVE ID for that vulnerability and a CVE ID is assigned for that vulnerability.</a:t>
            </a:r>
          </a:p>
        </p:txBody>
      </p:sp>
      <p:grpSp>
        <p:nvGrpSpPr>
          <p:cNvPr id="48" name="Group 47"/>
          <p:cNvGrpSpPr/>
          <p:nvPr/>
        </p:nvGrpSpPr>
        <p:grpSpPr>
          <a:xfrm>
            <a:off x="707453" y="3364230"/>
            <a:ext cx="1547694" cy="647658"/>
            <a:chOff x="602954" y="1532455"/>
            <a:chExt cx="1547694" cy="860361"/>
          </a:xfrm>
          <a:solidFill>
            <a:srgbClr val="203864"/>
          </a:solidFill>
        </p:grpSpPr>
        <p:sp>
          <p:nvSpPr>
            <p:cNvPr id="70" name="Right Arrow Callout 69"/>
            <p:cNvSpPr/>
            <p:nvPr/>
          </p:nvSpPr>
          <p:spPr>
            <a:xfrm rot="5400000">
              <a:off x="946620" y="1188789"/>
              <a:ext cx="860361" cy="1547694"/>
            </a:xfrm>
            <a:prstGeom prst="rightArrowCallout">
              <a:avLst/>
            </a:prstGeom>
            <a:grpFill/>
            <a:ln>
              <a:solidFill>
                <a:srgbClr val="20386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Right Arrow Callout 12"/>
            <p:cNvSpPr txBox="1"/>
            <p:nvPr/>
          </p:nvSpPr>
          <p:spPr>
            <a:xfrm>
              <a:off x="602954" y="1532455"/>
              <a:ext cx="1547694" cy="559037"/>
            </a:xfrm>
            <a:prstGeom prst="rect">
              <a:avLst/>
            </a:prstGeom>
            <a:grpFill/>
            <a:ln>
              <a:solidFill>
                <a:srgbClr val="203864"/>
              </a:solidFill>
            </a:ln>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Refinement</a:t>
              </a:r>
            </a:p>
          </p:txBody>
        </p:sp>
      </p:grpSp>
      <p:sp>
        <p:nvSpPr>
          <p:cNvPr id="68" name="Round Same Side Corner Rectangle 67"/>
          <p:cNvSpPr/>
          <p:nvPr/>
        </p:nvSpPr>
        <p:spPr>
          <a:xfrm rot="5400000">
            <a:off x="5468333" y="306096"/>
            <a:ext cx="420978" cy="6537247"/>
          </a:xfrm>
          <a:prstGeom prst="round2SameRect">
            <a:avLst/>
          </a:prstGeom>
          <a:ln>
            <a:solidFill>
              <a:srgbClr val="20386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9" name="Round Same Side Corner Rectangle 14"/>
          <p:cNvSpPr txBox="1"/>
          <p:nvPr/>
        </p:nvSpPr>
        <p:spPr>
          <a:xfrm>
            <a:off x="2410199" y="3384781"/>
            <a:ext cx="6504369" cy="3798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0" lvl="1" algn="l" defTabSz="800100">
              <a:lnSpc>
                <a:spcPct val="90000"/>
              </a:lnSpc>
              <a:spcBef>
                <a:spcPct val="0"/>
              </a:spcBef>
              <a:spcAft>
                <a:spcPct val="15000"/>
              </a:spcAft>
            </a:pPr>
            <a:r>
              <a:rPr lang="en-US" sz="1800" kern="1200" dirty="0"/>
              <a:t>CVE description and references are created</a:t>
            </a:r>
          </a:p>
        </p:txBody>
      </p:sp>
      <p:grpSp>
        <p:nvGrpSpPr>
          <p:cNvPr id="50" name="Group 49"/>
          <p:cNvGrpSpPr/>
          <p:nvPr/>
        </p:nvGrpSpPr>
        <p:grpSpPr>
          <a:xfrm>
            <a:off x="707453" y="4054084"/>
            <a:ext cx="1547694" cy="647658"/>
            <a:chOff x="602954" y="2294304"/>
            <a:chExt cx="1547694" cy="860361"/>
          </a:xfrm>
          <a:solidFill>
            <a:srgbClr val="203864"/>
          </a:solidFill>
        </p:grpSpPr>
        <p:sp>
          <p:nvSpPr>
            <p:cNvPr id="66" name="Right Arrow Callout 65"/>
            <p:cNvSpPr/>
            <p:nvPr/>
          </p:nvSpPr>
          <p:spPr>
            <a:xfrm rot="5400000">
              <a:off x="946620" y="1950638"/>
              <a:ext cx="860361" cy="1547694"/>
            </a:xfrm>
            <a:prstGeom prst="rightArrowCallout">
              <a:avLst/>
            </a:prstGeom>
            <a:grpFill/>
            <a:ln>
              <a:solidFill>
                <a:srgbClr val="20386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Right Arrow Callout 16"/>
            <p:cNvSpPr txBox="1"/>
            <p:nvPr/>
          </p:nvSpPr>
          <p:spPr>
            <a:xfrm>
              <a:off x="602954" y="2294304"/>
              <a:ext cx="1547694" cy="559037"/>
            </a:xfrm>
            <a:prstGeom prst="rect">
              <a:avLst/>
            </a:prstGeom>
            <a:grpFill/>
            <a:ln>
              <a:solidFill>
                <a:srgbClr val="203864"/>
              </a:solidFill>
            </a:ln>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Editing</a:t>
              </a:r>
            </a:p>
          </p:txBody>
        </p:sp>
      </p:grpSp>
      <p:sp>
        <p:nvSpPr>
          <p:cNvPr id="64" name="Round Same Side Corner Rectangle 63"/>
          <p:cNvSpPr/>
          <p:nvPr/>
        </p:nvSpPr>
        <p:spPr>
          <a:xfrm rot="5400000">
            <a:off x="5468333" y="995950"/>
            <a:ext cx="420978" cy="6537247"/>
          </a:xfrm>
          <a:prstGeom prst="round2SameRect">
            <a:avLst/>
          </a:prstGeom>
          <a:ln>
            <a:solidFill>
              <a:srgbClr val="20386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5" name="Round Same Side Corner Rectangle 18"/>
          <p:cNvSpPr txBox="1"/>
          <p:nvPr/>
        </p:nvSpPr>
        <p:spPr>
          <a:xfrm>
            <a:off x="2410199" y="4074635"/>
            <a:ext cx="6504369" cy="3798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0" lvl="1" algn="l" defTabSz="800100">
              <a:lnSpc>
                <a:spcPct val="90000"/>
              </a:lnSpc>
              <a:spcBef>
                <a:spcPct val="0"/>
              </a:spcBef>
              <a:spcAft>
                <a:spcPct val="15000"/>
              </a:spcAft>
            </a:pPr>
            <a:r>
              <a:rPr lang="en-US" sz="1800" kern="1200" dirty="0"/>
              <a:t>CVE content is peer reviewed</a:t>
            </a:r>
          </a:p>
        </p:txBody>
      </p:sp>
      <p:grpSp>
        <p:nvGrpSpPr>
          <p:cNvPr id="52" name="Group 51"/>
          <p:cNvGrpSpPr/>
          <p:nvPr/>
        </p:nvGrpSpPr>
        <p:grpSpPr>
          <a:xfrm>
            <a:off x="707453" y="4731469"/>
            <a:ext cx="1547694" cy="647658"/>
            <a:chOff x="602954" y="3056152"/>
            <a:chExt cx="1547694" cy="860361"/>
          </a:xfrm>
          <a:solidFill>
            <a:srgbClr val="203864"/>
          </a:solidFill>
        </p:grpSpPr>
        <p:sp>
          <p:nvSpPr>
            <p:cNvPr id="62" name="Right Arrow Callout 61"/>
            <p:cNvSpPr/>
            <p:nvPr/>
          </p:nvSpPr>
          <p:spPr>
            <a:xfrm rot="5400000">
              <a:off x="946620" y="2712486"/>
              <a:ext cx="860361" cy="1547694"/>
            </a:xfrm>
            <a:prstGeom prst="rightArrowCallout">
              <a:avLst/>
            </a:prstGeom>
            <a:grpFill/>
            <a:ln>
              <a:solidFill>
                <a:srgbClr val="20386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Right Arrow Callout 20"/>
            <p:cNvSpPr txBox="1"/>
            <p:nvPr/>
          </p:nvSpPr>
          <p:spPr>
            <a:xfrm>
              <a:off x="602954" y="3056152"/>
              <a:ext cx="1547694" cy="559037"/>
            </a:xfrm>
            <a:prstGeom prst="rect">
              <a:avLst/>
            </a:prstGeom>
            <a:grpFill/>
            <a:ln>
              <a:solidFill>
                <a:srgbClr val="203864"/>
              </a:solidFill>
            </a:ln>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CVE Publication</a:t>
              </a:r>
            </a:p>
          </p:txBody>
        </p:sp>
      </p:grpSp>
      <p:sp>
        <p:nvSpPr>
          <p:cNvPr id="60" name="Round Same Side Corner Rectangle 59"/>
          <p:cNvSpPr/>
          <p:nvPr/>
        </p:nvSpPr>
        <p:spPr>
          <a:xfrm rot="5400000">
            <a:off x="5468333" y="1673335"/>
            <a:ext cx="420978" cy="6537247"/>
          </a:xfrm>
          <a:prstGeom prst="round2SameRect">
            <a:avLst/>
          </a:prstGeom>
          <a:ln>
            <a:solidFill>
              <a:srgbClr val="20386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1" name="Round Same Side Corner Rectangle 22"/>
          <p:cNvSpPr txBox="1"/>
          <p:nvPr/>
        </p:nvSpPr>
        <p:spPr>
          <a:xfrm>
            <a:off x="2410199" y="4752020"/>
            <a:ext cx="6504369" cy="3798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0" lvl="1" algn="l" defTabSz="800100">
              <a:lnSpc>
                <a:spcPct val="90000"/>
              </a:lnSpc>
              <a:spcBef>
                <a:spcPct val="0"/>
              </a:spcBef>
              <a:spcAft>
                <a:spcPct val="15000"/>
              </a:spcAft>
            </a:pPr>
            <a:r>
              <a:rPr lang="en-US" sz="1800" kern="1200" dirty="0"/>
              <a:t>CVE content is finalized and published in the CVE list</a:t>
            </a:r>
          </a:p>
        </p:txBody>
      </p:sp>
      <p:grpSp>
        <p:nvGrpSpPr>
          <p:cNvPr id="54" name="Group 53"/>
          <p:cNvGrpSpPr/>
          <p:nvPr/>
        </p:nvGrpSpPr>
        <p:grpSpPr>
          <a:xfrm>
            <a:off x="707453" y="5408706"/>
            <a:ext cx="1547694" cy="420978"/>
            <a:chOff x="602954" y="3818001"/>
            <a:chExt cx="1547694" cy="860361"/>
          </a:xfrm>
          <a:solidFill>
            <a:srgbClr val="203864"/>
          </a:solidFill>
        </p:grpSpPr>
        <p:sp>
          <p:nvSpPr>
            <p:cNvPr id="58" name="Rectangle 57"/>
            <p:cNvSpPr/>
            <p:nvPr/>
          </p:nvSpPr>
          <p:spPr>
            <a:xfrm rot="5400000">
              <a:off x="946620" y="3474335"/>
              <a:ext cx="860361" cy="1547694"/>
            </a:xfrm>
            <a:prstGeom prst="rect">
              <a:avLst/>
            </a:prstGeom>
            <a:grpFill/>
            <a:ln>
              <a:solidFill>
                <a:srgbClr val="20386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TextBox 58"/>
            <p:cNvSpPr txBox="1"/>
            <p:nvPr/>
          </p:nvSpPr>
          <p:spPr>
            <a:xfrm>
              <a:off x="602954" y="3818001"/>
              <a:ext cx="1547694" cy="860361"/>
            </a:xfrm>
            <a:prstGeom prst="rect">
              <a:avLst/>
            </a:prstGeom>
            <a:grpFill/>
            <a:ln>
              <a:solidFill>
                <a:srgbClr val="203864"/>
              </a:solidFill>
            </a:ln>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Maintenance</a:t>
              </a:r>
            </a:p>
          </p:txBody>
        </p:sp>
      </p:grpSp>
      <p:sp>
        <p:nvSpPr>
          <p:cNvPr id="56" name="Round Same Side Corner Rectangle 55"/>
          <p:cNvSpPr/>
          <p:nvPr/>
        </p:nvSpPr>
        <p:spPr>
          <a:xfrm rot="5400000">
            <a:off x="5340204" y="2478700"/>
            <a:ext cx="677236" cy="6537247"/>
          </a:xfrm>
          <a:prstGeom prst="round2SameRect">
            <a:avLst/>
          </a:prstGeom>
          <a:ln>
            <a:solidFill>
              <a:srgbClr val="20386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7" name="Round Same Side Corner Rectangle 26"/>
          <p:cNvSpPr txBox="1"/>
          <p:nvPr/>
        </p:nvSpPr>
        <p:spPr>
          <a:xfrm>
            <a:off x="2410199" y="5429255"/>
            <a:ext cx="6200401" cy="6566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0" lvl="1" algn="l" defTabSz="800100">
              <a:lnSpc>
                <a:spcPct val="90000"/>
              </a:lnSpc>
              <a:spcBef>
                <a:spcPct val="0"/>
              </a:spcBef>
              <a:spcAft>
                <a:spcPct val="15000"/>
              </a:spcAft>
            </a:pPr>
            <a:r>
              <a:rPr lang="en-US" sz="1800" kern="1200" dirty="0"/>
              <a:t>CVE content is corrected if/when errors are noted by community</a:t>
            </a:r>
          </a:p>
        </p:txBody>
      </p:sp>
      <p:grpSp>
        <p:nvGrpSpPr>
          <p:cNvPr id="86" name="Group 85"/>
          <p:cNvGrpSpPr/>
          <p:nvPr/>
        </p:nvGrpSpPr>
        <p:grpSpPr>
          <a:xfrm>
            <a:off x="707453" y="2684851"/>
            <a:ext cx="1547694" cy="647658"/>
            <a:chOff x="602954" y="1532455"/>
            <a:chExt cx="1547694" cy="860361"/>
          </a:xfrm>
          <a:solidFill>
            <a:srgbClr val="203864"/>
          </a:solidFill>
        </p:grpSpPr>
        <p:sp>
          <p:nvSpPr>
            <p:cNvPr id="87" name="Right Arrow Callout 86"/>
            <p:cNvSpPr/>
            <p:nvPr/>
          </p:nvSpPr>
          <p:spPr>
            <a:xfrm rot="5400000">
              <a:off x="946620" y="1188789"/>
              <a:ext cx="860361" cy="1547694"/>
            </a:xfrm>
            <a:prstGeom prst="rightArrowCallout">
              <a:avLst/>
            </a:prstGeom>
            <a:grpFill/>
            <a:ln>
              <a:solidFill>
                <a:srgbClr val="203864"/>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 name="Right Arrow Callout 12"/>
            <p:cNvSpPr txBox="1"/>
            <p:nvPr/>
          </p:nvSpPr>
          <p:spPr>
            <a:xfrm>
              <a:off x="602954" y="1532455"/>
              <a:ext cx="1547694" cy="559037"/>
            </a:xfrm>
            <a:prstGeom prst="rect">
              <a:avLst/>
            </a:prstGeom>
            <a:grpFill/>
            <a:ln>
              <a:solidFill>
                <a:srgbClr val="203864"/>
              </a:solidFill>
            </a:ln>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err="1"/>
                <a:t>Vuln</a:t>
              </a:r>
              <a:r>
                <a:rPr lang="en-US" sz="1600" kern="1200" dirty="0"/>
                <a:t>. Publication</a:t>
              </a:r>
            </a:p>
          </p:txBody>
        </p:sp>
      </p:grpSp>
      <p:sp>
        <p:nvSpPr>
          <p:cNvPr id="90" name="Round Same Side Corner Rectangle 89"/>
          <p:cNvSpPr/>
          <p:nvPr/>
        </p:nvSpPr>
        <p:spPr>
          <a:xfrm rot="5400000">
            <a:off x="5468333" y="-373283"/>
            <a:ext cx="420978" cy="6537247"/>
          </a:xfrm>
          <a:prstGeom prst="round2SameRect">
            <a:avLst/>
          </a:prstGeom>
          <a:ln>
            <a:solidFill>
              <a:srgbClr val="203864"/>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1" name="Round Same Side Corner Rectangle 14"/>
          <p:cNvSpPr txBox="1"/>
          <p:nvPr/>
        </p:nvSpPr>
        <p:spPr>
          <a:xfrm>
            <a:off x="2410199" y="2705402"/>
            <a:ext cx="6504369" cy="3798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1430" rIns="11430" bIns="11430" numCol="1" spcCol="1270" anchor="ctr" anchorCtr="0">
            <a:noAutofit/>
          </a:bodyPr>
          <a:lstStyle/>
          <a:p>
            <a:pPr marL="0" lvl="1" algn="l" defTabSz="800100">
              <a:lnSpc>
                <a:spcPct val="90000"/>
              </a:lnSpc>
              <a:spcBef>
                <a:spcPct val="0"/>
              </a:spcBef>
              <a:spcAft>
                <a:spcPct val="15000"/>
              </a:spcAft>
            </a:pPr>
            <a:r>
              <a:rPr lang="en-US" sz="1800" kern="1200" dirty="0"/>
              <a:t>The vulnerability is made public by the researcher or vendor</a:t>
            </a:r>
          </a:p>
        </p:txBody>
      </p:sp>
    </p:spTree>
    <p:extLst>
      <p:ext uri="{BB962C8B-B14F-4D97-AF65-F5344CB8AC3E}">
        <p14:creationId xmlns:p14="http://schemas.microsoft.com/office/powerpoint/2010/main" val="270596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CVE ID Assignment Process</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17</a:t>
            </a:fld>
            <a:r>
              <a:rPr lang="en-US" dirty="0"/>
              <a:t> </a:t>
            </a:r>
            <a:r>
              <a:rPr lang="en-US" dirty="0">
                <a:solidFill>
                  <a:srgbClr val="C1CD23"/>
                </a:solidFill>
              </a:rPr>
              <a:t>|</a:t>
            </a:r>
          </a:p>
        </p:txBody>
      </p:sp>
      <p:grpSp>
        <p:nvGrpSpPr>
          <p:cNvPr id="3" name="Group 2"/>
          <p:cNvGrpSpPr/>
          <p:nvPr/>
        </p:nvGrpSpPr>
        <p:grpSpPr>
          <a:xfrm>
            <a:off x="519448" y="2059761"/>
            <a:ext cx="8481341" cy="2950980"/>
            <a:chOff x="609600" y="1686274"/>
            <a:chExt cx="8481341" cy="2672997"/>
          </a:xfrm>
        </p:grpSpPr>
        <p:grpSp>
          <p:nvGrpSpPr>
            <p:cNvPr id="11" name="Group 10"/>
            <p:cNvGrpSpPr/>
            <p:nvPr/>
          </p:nvGrpSpPr>
          <p:grpSpPr>
            <a:xfrm>
              <a:off x="609600" y="1686274"/>
              <a:ext cx="1205256" cy="766369"/>
              <a:chOff x="12647" y="0"/>
              <a:chExt cx="1062716" cy="616476"/>
            </a:xfrm>
          </p:grpSpPr>
          <p:sp>
            <p:nvSpPr>
              <p:cNvPr id="39" name="Rounded Rectangle 38"/>
              <p:cNvSpPr/>
              <p:nvPr/>
            </p:nvSpPr>
            <p:spPr>
              <a:xfrm>
                <a:off x="12647" y="0"/>
                <a:ext cx="1062716" cy="616476"/>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0" name="Rounded Rectangle 4"/>
              <p:cNvSpPr txBox="1"/>
              <p:nvPr/>
            </p:nvSpPr>
            <p:spPr>
              <a:xfrm>
                <a:off x="12647" y="0"/>
                <a:ext cx="1062716" cy="4109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78232" rIns="78232" bIns="41910" numCol="1" spcCol="1270" anchor="t" anchorCtr="0">
                <a:noAutofit/>
              </a:bodyPr>
              <a:lstStyle/>
              <a:p>
                <a:pPr marL="171450" lvl="0" indent="-171450" algn="l" defTabSz="488950">
                  <a:lnSpc>
                    <a:spcPct val="90000"/>
                  </a:lnSpc>
                  <a:spcBef>
                    <a:spcPct val="0"/>
                  </a:spcBef>
                  <a:spcAft>
                    <a:spcPct val="35000"/>
                  </a:spcAft>
                  <a:buNone/>
                </a:pPr>
                <a:r>
                  <a:rPr lang="en-US" sz="1200" kern="1200" dirty="0">
                    <a:latin typeface="Calibri" panose="020F0502020204030204" pitchFamily="34" charset="0"/>
                  </a:rPr>
                  <a:t>1. 	CVE ID Block Requested</a:t>
                </a:r>
              </a:p>
            </p:txBody>
          </p:sp>
        </p:grpSp>
        <p:sp>
          <p:nvSpPr>
            <p:cNvPr id="37" name="Rounded Rectangle 36"/>
            <p:cNvSpPr/>
            <p:nvPr/>
          </p:nvSpPr>
          <p:spPr>
            <a:xfrm>
              <a:off x="891946" y="2346989"/>
              <a:ext cx="1371600" cy="1920240"/>
            </a:xfrm>
            <a:prstGeom prst="roundRect">
              <a:avLst>
                <a:gd name="adj" fmla="val 10000"/>
              </a:avLst>
            </a:prstGeom>
            <a:solidFill>
              <a:schemeClr val="bg1">
                <a:alpha val="90000"/>
              </a:schemeClr>
            </a:solidFill>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8" name="Rounded Rectangle 6"/>
            <p:cNvSpPr txBox="1"/>
            <p:nvPr/>
          </p:nvSpPr>
          <p:spPr>
            <a:xfrm>
              <a:off x="961053" y="2369474"/>
              <a:ext cx="1370184" cy="17838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8232" rIns="78232" bIns="78232" numCol="1" spcCol="1270" anchor="t" anchorCtr="0">
              <a:noAutofit/>
            </a:bodyPr>
            <a:lstStyle/>
            <a:p>
              <a:pPr marL="0" lvl="1" algn="l" defTabSz="488950">
                <a:lnSpc>
                  <a:spcPct val="90000"/>
                </a:lnSpc>
                <a:spcBef>
                  <a:spcPct val="0"/>
                </a:spcBef>
                <a:spcAft>
                  <a:spcPct val="15000"/>
                </a:spcAft>
              </a:pPr>
              <a:r>
                <a:rPr lang="en-US" sz="1100" kern="1200" dirty="0">
                  <a:latin typeface="Calibri" panose="020F0502020204030204" pitchFamily="34" charset="0"/>
                </a:rPr>
                <a:t>At the beginning of the year, or when they use up their previous block during the year:</a:t>
              </a:r>
            </a:p>
            <a:p>
              <a:pPr marL="57150" lvl="1" indent="-57150" defTabSz="488950">
                <a:lnSpc>
                  <a:spcPct val="90000"/>
                </a:lnSpc>
                <a:spcBef>
                  <a:spcPct val="0"/>
                </a:spcBef>
                <a:spcAft>
                  <a:spcPct val="15000"/>
                </a:spcAft>
                <a:buFontTx/>
                <a:buChar char="•"/>
              </a:pPr>
              <a:r>
                <a:rPr lang="en-US" sz="1100" dirty="0">
                  <a:latin typeface="Calibri" panose="020F0502020204030204" pitchFamily="34" charset="0"/>
                </a:rPr>
                <a:t>Sub-CNAs request a block of CVE IDs from their Root CNA</a:t>
              </a:r>
            </a:p>
            <a:p>
              <a:pPr marL="57150" lvl="1" indent="-57150" defTabSz="488950">
                <a:lnSpc>
                  <a:spcPct val="90000"/>
                </a:lnSpc>
                <a:spcBef>
                  <a:spcPct val="0"/>
                </a:spcBef>
                <a:spcAft>
                  <a:spcPct val="15000"/>
                </a:spcAft>
                <a:buFontTx/>
                <a:buChar char="•"/>
              </a:pPr>
              <a:r>
                <a:rPr lang="en-US" sz="1100" dirty="0">
                  <a:latin typeface="Calibri" panose="020F0502020204030204" pitchFamily="34" charset="0"/>
                </a:rPr>
                <a:t>Root CNAs request a block of CVE IDs from the Primary CNA</a:t>
              </a:r>
            </a:p>
          </p:txBody>
        </p:sp>
        <p:grpSp>
          <p:nvGrpSpPr>
            <p:cNvPr id="13" name="Group 12"/>
            <p:cNvGrpSpPr/>
            <p:nvPr/>
          </p:nvGrpSpPr>
          <p:grpSpPr>
            <a:xfrm>
              <a:off x="2316449" y="1686274"/>
              <a:ext cx="1205256" cy="766369"/>
              <a:chOff x="1719496" y="0"/>
              <a:chExt cx="1062716" cy="616476"/>
            </a:xfrm>
          </p:grpSpPr>
          <p:sp>
            <p:nvSpPr>
              <p:cNvPr id="35" name="Rounded Rectangle 34"/>
              <p:cNvSpPr/>
              <p:nvPr/>
            </p:nvSpPr>
            <p:spPr>
              <a:xfrm>
                <a:off x="1719496" y="0"/>
                <a:ext cx="1062716" cy="616476"/>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6" name="Rounded Rectangle 8"/>
              <p:cNvSpPr txBox="1"/>
              <p:nvPr/>
            </p:nvSpPr>
            <p:spPr>
              <a:xfrm>
                <a:off x="1719496" y="0"/>
                <a:ext cx="1062716" cy="4109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78232" rIns="78232" bIns="41910" numCol="1" spcCol="1270" anchor="t" anchorCtr="0">
                <a:noAutofit/>
              </a:bodyPr>
              <a:lstStyle/>
              <a:p>
                <a:pPr marL="171450" lvl="0" indent="-171450" algn="l" defTabSz="488950">
                  <a:lnSpc>
                    <a:spcPct val="90000"/>
                  </a:lnSpc>
                  <a:spcBef>
                    <a:spcPct val="0"/>
                  </a:spcBef>
                  <a:spcAft>
                    <a:spcPct val="35000"/>
                  </a:spcAft>
                  <a:buNone/>
                </a:pPr>
                <a:r>
                  <a:rPr lang="en-US" sz="1200" kern="1200" dirty="0">
                    <a:latin typeface="Calibri" panose="020F0502020204030204" pitchFamily="34" charset="0"/>
                  </a:rPr>
                  <a:t>2. CVE IDs Reserved</a:t>
                </a:r>
              </a:p>
            </p:txBody>
          </p:sp>
        </p:grpSp>
        <p:sp>
          <p:nvSpPr>
            <p:cNvPr id="33" name="Rounded Rectangle 32"/>
            <p:cNvSpPr/>
            <p:nvPr/>
          </p:nvSpPr>
          <p:spPr>
            <a:xfrm>
              <a:off x="2598794" y="2346991"/>
              <a:ext cx="1371600" cy="1920240"/>
            </a:xfrm>
            <a:prstGeom prst="roundRect">
              <a:avLst>
                <a:gd name="adj" fmla="val 10000"/>
              </a:avLst>
            </a:prstGeom>
            <a:solidFill>
              <a:schemeClr val="bg1"/>
            </a:solidFill>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4" name="Rounded Rectangle 10"/>
            <p:cNvSpPr txBox="1"/>
            <p:nvPr/>
          </p:nvSpPr>
          <p:spPr>
            <a:xfrm>
              <a:off x="2629921" y="2360882"/>
              <a:ext cx="1340473" cy="17838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Calibri" panose="020F0502020204030204" pitchFamily="34" charset="0"/>
                </a:rPr>
                <a:t>Root CNAs provide a block of CVE IDs to their Sub-CNAs and marks those CVE IDs as reserved</a:t>
              </a:r>
            </a:p>
            <a:p>
              <a:pPr marL="57150" lvl="1" indent="-57150" defTabSz="488950">
                <a:lnSpc>
                  <a:spcPct val="90000"/>
                </a:lnSpc>
                <a:spcBef>
                  <a:spcPct val="0"/>
                </a:spcBef>
                <a:spcAft>
                  <a:spcPct val="15000"/>
                </a:spcAft>
                <a:buFontTx/>
                <a:buChar char="•"/>
              </a:pPr>
              <a:r>
                <a:rPr lang="en-US" sz="1100" dirty="0">
                  <a:latin typeface="Calibri" panose="020F0502020204030204" pitchFamily="34" charset="0"/>
                </a:rPr>
                <a:t>The Primary CNA provides a block of CVE IDs to the Root CNAs and marks those CVE IDs as reserved</a:t>
              </a:r>
            </a:p>
          </p:txBody>
        </p:sp>
        <p:grpSp>
          <p:nvGrpSpPr>
            <p:cNvPr id="15" name="Group 14"/>
            <p:cNvGrpSpPr/>
            <p:nvPr/>
          </p:nvGrpSpPr>
          <p:grpSpPr>
            <a:xfrm>
              <a:off x="4023297" y="1686274"/>
              <a:ext cx="1205256" cy="766369"/>
              <a:chOff x="3426344" y="0"/>
              <a:chExt cx="1062716" cy="616476"/>
            </a:xfrm>
          </p:grpSpPr>
          <p:sp>
            <p:nvSpPr>
              <p:cNvPr id="31" name="Rounded Rectangle 30"/>
              <p:cNvSpPr/>
              <p:nvPr/>
            </p:nvSpPr>
            <p:spPr>
              <a:xfrm>
                <a:off x="3426344" y="0"/>
                <a:ext cx="1062716" cy="616476"/>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2" name="Rounded Rectangle 12"/>
              <p:cNvSpPr txBox="1"/>
              <p:nvPr/>
            </p:nvSpPr>
            <p:spPr>
              <a:xfrm>
                <a:off x="3426344" y="0"/>
                <a:ext cx="1062716" cy="4109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78232" rIns="78232" bIns="41910" numCol="1" spcCol="1270" anchor="t" anchorCtr="0">
                <a:noAutofit/>
              </a:bodyPr>
              <a:lstStyle/>
              <a:p>
                <a:pPr marL="171450" lvl="0" indent="-171450" algn="l" defTabSz="488950">
                  <a:lnSpc>
                    <a:spcPct val="90000"/>
                  </a:lnSpc>
                  <a:spcBef>
                    <a:spcPct val="0"/>
                  </a:spcBef>
                  <a:spcAft>
                    <a:spcPct val="35000"/>
                  </a:spcAft>
                  <a:buNone/>
                </a:pPr>
                <a:r>
                  <a:rPr lang="en-US" sz="1200" kern="1200" dirty="0">
                    <a:latin typeface="Calibri" panose="020F0502020204030204" pitchFamily="34" charset="0"/>
                  </a:rPr>
                  <a:t>3. CVE ID Assigned</a:t>
                </a:r>
              </a:p>
            </p:txBody>
          </p:sp>
        </p:grpSp>
        <p:sp>
          <p:nvSpPr>
            <p:cNvPr id="29" name="Rounded Rectangle 28"/>
            <p:cNvSpPr/>
            <p:nvPr/>
          </p:nvSpPr>
          <p:spPr>
            <a:xfrm>
              <a:off x="4305644" y="2333003"/>
              <a:ext cx="1371600" cy="1920240"/>
            </a:xfrm>
            <a:prstGeom prst="roundRect">
              <a:avLst>
                <a:gd name="adj" fmla="val 10000"/>
              </a:avLst>
            </a:prstGeom>
            <a:solidFill>
              <a:schemeClr val="bg1">
                <a:alpha val="90000"/>
              </a:schemeClr>
            </a:solidFill>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30" name="Rounded Rectangle 14"/>
            <p:cNvSpPr txBox="1"/>
            <p:nvPr/>
          </p:nvSpPr>
          <p:spPr>
            <a:xfrm>
              <a:off x="4336769" y="2346992"/>
              <a:ext cx="1340473" cy="16460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Calibri" panose="020F0502020204030204" pitchFamily="34" charset="0"/>
                </a:rPr>
                <a:t>Sub-CNAs assign CVE IDs out of their block to vulnerabilities identified in their product(s) </a:t>
              </a:r>
            </a:p>
            <a:p>
              <a:pPr marL="57150" lvl="1" indent="-57150" algn="l" defTabSz="488950">
                <a:lnSpc>
                  <a:spcPct val="90000"/>
                </a:lnSpc>
                <a:spcBef>
                  <a:spcPct val="0"/>
                </a:spcBef>
                <a:spcAft>
                  <a:spcPct val="15000"/>
                </a:spcAft>
                <a:buChar char="•"/>
              </a:pPr>
              <a:r>
                <a:rPr lang="en-US" sz="1100" dirty="0">
                  <a:latin typeface="Calibri" panose="020F0502020204030204" pitchFamily="34" charset="0"/>
                </a:rPr>
                <a:t>Root CNAs assign CVE IDs out of their block to vulnerabilities identified in their product(s)</a:t>
              </a:r>
            </a:p>
          </p:txBody>
        </p:sp>
        <p:grpSp>
          <p:nvGrpSpPr>
            <p:cNvPr id="17" name="Group 16"/>
            <p:cNvGrpSpPr/>
            <p:nvPr/>
          </p:nvGrpSpPr>
          <p:grpSpPr>
            <a:xfrm>
              <a:off x="5730145" y="1686274"/>
              <a:ext cx="1205256" cy="766369"/>
              <a:chOff x="5133192" y="0"/>
              <a:chExt cx="1062716" cy="616476"/>
            </a:xfrm>
          </p:grpSpPr>
          <p:sp>
            <p:nvSpPr>
              <p:cNvPr id="27" name="Rounded Rectangle 26"/>
              <p:cNvSpPr/>
              <p:nvPr/>
            </p:nvSpPr>
            <p:spPr>
              <a:xfrm>
                <a:off x="5133192" y="0"/>
                <a:ext cx="1062716" cy="616476"/>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8" name="Rounded Rectangle 16"/>
              <p:cNvSpPr txBox="1"/>
              <p:nvPr/>
            </p:nvSpPr>
            <p:spPr>
              <a:xfrm>
                <a:off x="5133192" y="0"/>
                <a:ext cx="1062716" cy="4109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78232" rIns="78232" bIns="41910" numCol="1" spcCol="1270" anchor="t" anchorCtr="0">
                <a:noAutofit/>
              </a:bodyPr>
              <a:lstStyle/>
              <a:p>
                <a:pPr marL="171450" lvl="0" indent="-171450" algn="l" defTabSz="488950">
                  <a:lnSpc>
                    <a:spcPct val="90000"/>
                  </a:lnSpc>
                  <a:spcBef>
                    <a:spcPct val="0"/>
                  </a:spcBef>
                  <a:spcAft>
                    <a:spcPct val="35000"/>
                  </a:spcAft>
                  <a:buNone/>
                </a:pPr>
                <a:r>
                  <a:rPr lang="en-US" sz="1200" kern="1200" dirty="0">
                    <a:latin typeface="Calibri" panose="020F0502020204030204" pitchFamily="34" charset="0"/>
                  </a:rPr>
                  <a:t>4. Root and Primary CNA Notified</a:t>
                </a:r>
              </a:p>
            </p:txBody>
          </p:sp>
        </p:grpSp>
        <p:sp>
          <p:nvSpPr>
            <p:cNvPr id="25" name="Rounded Rectangle 24"/>
            <p:cNvSpPr/>
            <p:nvPr/>
          </p:nvSpPr>
          <p:spPr>
            <a:xfrm>
              <a:off x="6012492" y="2333003"/>
              <a:ext cx="1371600" cy="1920240"/>
            </a:xfrm>
            <a:prstGeom prst="roundRect">
              <a:avLst>
                <a:gd name="adj" fmla="val 10000"/>
              </a:avLst>
            </a:prstGeom>
            <a:solidFill>
              <a:schemeClr val="bg1">
                <a:alpha val="90000"/>
              </a:schemeClr>
            </a:solidFill>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6" name="Rounded Rectangle 18"/>
            <p:cNvSpPr txBox="1"/>
            <p:nvPr/>
          </p:nvSpPr>
          <p:spPr>
            <a:xfrm>
              <a:off x="6043618" y="2346991"/>
              <a:ext cx="1351444" cy="20122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latin typeface="Calibri" panose="020F0502020204030204" pitchFamily="34" charset="0"/>
                </a:rPr>
                <a:t>Sub-CNAs provide their Root CNA with CVE ID information when vulnerabilities are made public</a:t>
              </a:r>
            </a:p>
            <a:p>
              <a:pPr marL="57150" lvl="1" indent="-57150" defTabSz="488950">
                <a:lnSpc>
                  <a:spcPct val="90000"/>
                </a:lnSpc>
                <a:spcBef>
                  <a:spcPct val="0"/>
                </a:spcBef>
                <a:spcAft>
                  <a:spcPct val="15000"/>
                </a:spcAft>
                <a:buChar char="•"/>
              </a:pPr>
              <a:r>
                <a:rPr lang="en-US" sz="1100" dirty="0">
                  <a:latin typeface="Calibri" panose="020F0502020204030204" pitchFamily="34" charset="0"/>
                </a:rPr>
                <a:t>Root CNAs provide the Primary CNA with CVE ID information when their, or their Sub CNA’s, vulnerabilities are made public</a:t>
              </a:r>
            </a:p>
          </p:txBody>
        </p:sp>
        <p:grpSp>
          <p:nvGrpSpPr>
            <p:cNvPr id="19" name="Group 18"/>
            <p:cNvGrpSpPr/>
            <p:nvPr/>
          </p:nvGrpSpPr>
          <p:grpSpPr>
            <a:xfrm>
              <a:off x="7436994" y="1686274"/>
              <a:ext cx="1205256" cy="766369"/>
              <a:chOff x="6840041" y="0"/>
              <a:chExt cx="1062716" cy="616476"/>
            </a:xfrm>
          </p:grpSpPr>
          <p:sp>
            <p:nvSpPr>
              <p:cNvPr id="23" name="Rounded Rectangle 22"/>
              <p:cNvSpPr/>
              <p:nvPr/>
            </p:nvSpPr>
            <p:spPr>
              <a:xfrm>
                <a:off x="6840041" y="0"/>
                <a:ext cx="1062716" cy="616476"/>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4" name="Rounded Rectangle 20"/>
              <p:cNvSpPr txBox="1"/>
              <p:nvPr/>
            </p:nvSpPr>
            <p:spPr>
              <a:xfrm>
                <a:off x="6840041" y="0"/>
                <a:ext cx="1062716" cy="4109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78232" rIns="78232" bIns="41910" numCol="1" spcCol="1270" anchor="t" anchorCtr="0">
                <a:noAutofit/>
              </a:bodyPr>
              <a:lstStyle/>
              <a:p>
                <a:pPr marL="171450" lvl="0" indent="-171450" algn="l" defTabSz="488950">
                  <a:lnSpc>
                    <a:spcPct val="90000"/>
                  </a:lnSpc>
                  <a:spcBef>
                    <a:spcPct val="0"/>
                  </a:spcBef>
                  <a:spcAft>
                    <a:spcPct val="35000"/>
                  </a:spcAft>
                  <a:buNone/>
                </a:pPr>
                <a:r>
                  <a:rPr lang="en-US" sz="1200" kern="1200" dirty="0">
                    <a:latin typeface="Calibri" panose="020F0502020204030204" pitchFamily="34" charset="0"/>
                  </a:rPr>
                  <a:t>5. CVE Published </a:t>
                </a:r>
              </a:p>
            </p:txBody>
          </p:sp>
        </p:grpSp>
        <p:sp>
          <p:nvSpPr>
            <p:cNvPr id="21" name="Rounded Rectangle 20"/>
            <p:cNvSpPr/>
            <p:nvPr/>
          </p:nvSpPr>
          <p:spPr>
            <a:xfrm>
              <a:off x="7719341" y="2333003"/>
              <a:ext cx="1371600" cy="1920240"/>
            </a:xfrm>
            <a:prstGeom prst="roundRect">
              <a:avLst>
                <a:gd name="adj" fmla="val 10000"/>
              </a:avLst>
            </a:prstGeom>
            <a:solidFill>
              <a:schemeClr val="bg1">
                <a:alpha val="90000"/>
              </a:schemeClr>
            </a:solidFill>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2" name="Rounded Rectangle 22"/>
            <p:cNvSpPr txBox="1"/>
            <p:nvPr/>
          </p:nvSpPr>
          <p:spPr>
            <a:xfrm>
              <a:off x="7750467" y="2346991"/>
              <a:ext cx="1340474" cy="20122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8232" rIns="78232" bIns="78232" numCol="1" spcCol="1270" anchor="t" anchorCtr="0">
              <a:noAutofit/>
            </a:bodyPr>
            <a:lstStyle/>
            <a:p>
              <a:pPr marL="60325" lvl="1" indent="-58738" algn="l" defTabSz="488950">
                <a:lnSpc>
                  <a:spcPct val="90000"/>
                </a:lnSpc>
                <a:spcBef>
                  <a:spcPct val="0"/>
                </a:spcBef>
                <a:spcAft>
                  <a:spcPct val="15000"/>
                </a:spcAft>
                <a:buChar char="•"/>
                <a:tabLst/>
              </a:pPr>
              <a:r>
                <a:rPr lang="en-US" sz="1100" kern="1200" dirty="0">
                  <a:latin typeface="Calibri" panose="020F0502020204030204" pitchFamily="34" charset="0"/>
                </a:rPr>
                <a:t>The Primary CNA publishes the CVE in the CVE List</a:t>
              </a:r>
            </a:p>
            <a:p>
              <a:pPr marL="60325" lvl="1" indent="-58738" algn="l" defTabSz="488950">
                <a:lnSpc>
                  <a:spcPct val="90000"/>
                </a:lnSpc>
                <a:spcBef>
                  <a:spcPct val="0"/>
                </a:spcBef>
                <a:spcAft>
                  <a:spcPct val="15000"/>
                </a:spcAft>
                <a:buChar char="•"/>
                <a:tabLst/>
              </a:pPr>
              <a:r>
                <a:rPr lang="en-US" sz="1100" dirty="0">
                  <a:latin typeface="Calibri" panose="020F0502020204030204" pitchFamily="34" charset="0"/>
                </a:rPr>
                <a:t>Sub-CNAs notify their Root CNA with any updates to their CVEs</a:t>
              </a:r>
            </a:p>
            <a:p>
              <a:pPr marL="60325" lvl="1" indent="-58738" algn="l" defTabSz="488950">
                <a:lnSpc>
                  <a:spcPct val="90000"/>
                </a:lnSpc>
                <a:spcBef>
                  <a:spcPct val="0"/>
                </a:spcBef>
                <a:spcAft>
                  <a:spcPct val="15000"/>
                </a:spcAft>
                <a:buChar char="•"/>
                <a:tabLst/>
              </a:pPr>
              <a:r>
                <a:rPr lang="en-US" sz="1100" kern="1200" dirty="0">
                  <a:latin typeface="Calibri" panose="020F0502020204030204" pitchFamily="34" charset="0"/>
                </a:rPr>
                <a:t>Root CNAs notify the Primary CNA with any updates to their or their Sub-CNAs’ CVE IDs</a:t>
              </a:r>
            </a:p>
          </p:txBody>
        </p:sp>
      </p:grpSp>
    </p:spTree>
    <p:extLst>
      <p:ext uri="{BB962C8B-B14F-4D97-AF65-F5344CB8AC3E}">
        <p14:creationId xmlns:p14="http://schemas.microsoft.com/office/powerpoint/2010/main" val="131232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Appeals Process</a:t>
            </a:r>
          </a:p>
        </p:txBody>
      </p:sp>
      <p:sp>
        <p:nvSpPr>
          <p:cNvPr id="3" name="Content Placeholder 2"/>
          <p:cNvSpPr>
            <a:spLocks noGrp="1"/>
          </p:cNvSpPr>
          <p:nvPr>
            <p:ph idx="1"/>
          </p:nvPr>
        </p:nvSpPr>
        <p:spPr/>
        <p:txBody>
          <a:bodyPr/>
          <a:lstStyle/>
          <a:p>
            <a:r>
              <a:rPr lang="en-US" dirty="0"/>
              <a:t>An Appeals Process has been established for situations where CVE assignment decisions are disputed, or where there is a disagreement between Root CNAs or between a Root CNA and one of their Sub-CNAs</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3385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609600" y="1333500"/>
            <a:ext cx="8229600" cy="4589745"/>
          </a:xfrm>
        </p:spPr>
        <p:txBody>
          <a:bodyPr>
            <a:noAutofit/>
          </a:bodyPr>
          <a:lstStyle/>
          <a:p>
            <a:r>
              <a:rPr lang="en-US" sz="1600" dirty="0"/>
              <a:t>CVE Numbering Authority (CNA) Program</a:t>
            </a:r>
          </a:p>
          <a:p>
            <a:pPr lvl="1"/>
            <a:r>
              <a:rPr lang="en-US" sz="1600" dirty="0"/>
              <a:t>Role of the CNA</a:t>
            </a:r>
          </a:p>
          <a:p>
            <a:pPr lvl="1"/>
            <a:r>
              <a:rPr lang="en-US" sz="1600" dirty="0"/>
              <a:t>Benefits of Being a CNA</a:t>
            </a:r>
          </a:p>
          <a:p>
            <a:pPr lvl="1"/>
            <a:r>
              <a:rPr lang="en-US" sz="1600" dirty="0"/>
              <a:t>CNA Qualifications</a:t>
            </a:r>
          </a:p>
          <a:p>
            <a:pPr lvl="0"/>
            <a:r>
              <a:rPr lang="en-US" sz="1600" dirty="0"/>
              <a:t>CNA Governance Structures</a:t>
            </a:r>
          </a:p>
          <a:p>
            <a:pPr lvl="1"/>
            <a:r>
              <a:rPr lang="en-US" sz="1600" dirty="0"/>
              <a:t>Administrative Structure</a:t>
            </a:r>
          </a:p>
          <a:p>
            <a:pPr lvl="1"/>
            <a:r>
              <a:rPr lang="en-US" sz="1600" dirty="0"/>
              <a:t>Operational Structure</a:t>
            </a:r>
          </a:p>
          <a:p>
            <a:r>
              <a:rPr lang="en-US" sz="1600" dirty="0"/>
              <a:t>CNA Rules</a:t>
            </a:r>
          </a:p>
          <a:p>
            <a:pPr lvl="1"/>
            <a:r>
              <a:rPr lang="en-US" sz="1600" dirty="0"/>
              <a:t>Purpose and Goal of CNA Rules</a:t>
            </a:r>
          </a:p>
          <a:p>
            <a:pPr lvl="1"/>
            <a:r>
              <a:rPr lang="en-US" sz="1600" dirty="0"/>
              <a:t>Summary of CNA Rules</a:t>
            </a:r>
          </a:p>
          <a:p>
            <a:pPr lvl="1"/>
            <a:r>
              <a:rPr lang="en-US" sz="1600" dirty="0"/>
              <a:t>Additional Rules</a:t>
            </a:r>
          </a:p>
          <a:p>
            <a:r>
              <a:rPr lang="en-US" sz="1600" dirty="0"/>
              <a:t>CVE Assignment and Appeals Processes</a:t>
            </a:r>
          </a:p>
          <a:p>
            <a:pPr lvl="1"/>
            <a:r>
              <a:rPr lang="en-US" sz="1600" dirty="0"/>
              <a:t>CVE ID Assignment Process</a:t>
            </a:r>
          </a:p>
          <a:p>
            <a:r>
              <a:rPr lang="en-US" sz="1600" dirty="0"/>
              <a:t>CNA On-Boarding Process</a:t>
            </a:r>
          </a:p>
          <a:p>
            <a:r>
              <a:rPr lang="en-US" sz="1600" dirty="0"/>
              <a:t>Additional Resources</a:t>
            </a:r>
          </a:p>
          <a:p>
            <a:pPr lvl="1"/>
            <a:endParaRPr lang="en-US" sz="1600"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344725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endParaRPr lang="en-US"/>
          </a:p>
        </p:txBody>
      </p:sp>
      <p:sp>
        <p:nvSpPr>
          <p:cNvPr id="3" name="Title 2"/>
          <p:cNvSpPr>
            <a:spLocks noGrp="1"/>
          </p:cNvSpPr>
          <p:nvPr>
            <p:ph type="ctrTitle" sz="quarter"/>
          </p:nvPr>
        </p:nvSpPr>
        <p:spPr/>
        <p:txBody>
          <a:bodyPr/>
          <a:lstStyle/>
          <a:p>
            <a:r>
              <a:rPr lang="en-US" dirty="0"/>
              <a:t>CNA On-Boarding Process</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34582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Candidate Process </a:t>
            </a:r>
          </a:p>
        </p:txBody>
      </p:sp>
      <p:sp>
        <p:nvSpPr>
          <p:cNvPr id="3" name="Content Placeholder 2"/>
          <p:cNvSpPr>
            <a:spLocks noGrp="1"/>
          </p:cNvSpPr>
          <p:nvPr>
            <p:ph idx="1"/>
          </p:nvPr>
        </p:nvSpPr>
        <p:spPr/>
        <p:txBody>
          <a:bodyPr>
            <a:normAutofit/>
          </a:bodyPr>
          <a:lstStyle/>
          <a:p>
            <a:pPr>
              <a:spcAft>
                <a:spcPts val="1200"/>
              </a:spcAft>
            </a:pPr>
            <a:r>
              <a:rPr lang="en-US" dirty="0"/>
              <a:t>The CVE Program adds qualified organizations (i.e., candidates) as CNAs through the on-boarding process.</a:t>
            </a:r>
          </a:p>
          <a:p>
            <a:pPr>
              <a:spcAft>
                <a:spcPts val="1200"/>
              </a:spcAft>
            </a:pPr>
            <a:r>
              <a:rPr lang="en-US" dirty="0"/>
              <a:t>The on-boarding process is designed to set expectations for CNAs regarding the oversight and administration of CVE assignment for products within their scope.</a:t>
            </a:r>
          </a:p>
          <a:p>
            <a:pPr>
              <a:spcAft>
                <a:spcPts val="1200"/>
              </a:spcAft>
            </a:pPr>
            <a:r>
              <a:rPr lang="en-US" dirty="0"/>
              <a:t>The goals of the CNA candidate process:</a:t>
            </a:r>
          </a:p>
          <a:p>
            <a:pPr lvl="1">
              <a:spcAft>
                <a:spcPts val="1200"/>
              </a:spcAft>
            </a:pPr>
            <a:r>
              <a:rPr lang="en-US" dirty="0"/>
              <a:t>The candidate understands its roles and responsibilities.</a:t>
            </a:r>
          </a:p>
          <a:p>
            <a:pPr lvl="1">
              <a:spcAft>
                <a:spcPts val="1200"/>
              </a:spcAft>
            </a:pPr>
            <a:r>
              <a:rPr lang="en-US" dirty="0"/>
              <a:t>Individual members of the new CNA's team are able to perform CVE assignment and counting processes.</a:t>
            </a:r>
          </a:p>
          <a:p>
            <a:pPr lvl="1">
              <a:spcAft>
                <a:spcPts val="1200"/>
              </a:spcAft>
            </a:pPr>
            <a:r>
              <a:rPr lang="en-US" dirty="0"/>
              <a:t>Clear communication channels exist between CNAs and the rest of the CVE Program.</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24756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On-Boarding Process (1 of 4)</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dirty="0"/>
              <a:t>A candidate may be identified by a Root CNA, the Primary CNA, a member of the CVE Board, or they may approach the Root CNA, the Primary CNA, or a member of the CVE Board to request a CNA appointment.</a:t>
            </a:r>
          </a:p>
          <a:p>
            <a:pPr marL="457200" indent="-457200">
              <a:buFont typeface="+mj-lt"/>
              <a:buAutoNum type="arabicPeriod"/>
            </a:pPr>
            <a:r>
              <a:rPr lang="en-US" dirty="0"/>
              <a:t>A candidate CNA will be vetted by the appropriate Root or Primary CNA </a:t>
            </a:r>
          </a:p>
          <a:p>
            <a:pPr marL="457200" lvl="0" indent="-457200">
              <a:buFont typeface="+mj-lt"/>
              <a:buAutoNum type="arabicPeriod"/>
            </a:pPr>
            <a:r>
              <a:rPr lang="en-US" dirty="0"/>
              <a:t>CNA Vetting Process</a:t>
            </a:r>
          </a:p>
          <a:p>
            <a:pPr lvl="1"/>
            <a:r>
              <a:rPr lang="en-US" sz="1600" dirty="0"/>
              <a:t>The vetting CNA engages the candidate and shares information about becoming a CNA	</a:t>
            </a:r>
          </a:p>
          <a:p>
            <a:pPr lvl="1"/>
            <a:r>
              <a:rPr lang="en-US" sz="1600" dirty="0"/>
              <a:t>The candidate assigns a primary and secondary POC for initial coordination with the vetting CNA</a:t>
            </a:r>
          </a:p>
          <a:p>
            <a:endParaRPr lang="en-US" sz="1100"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72917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On-Boarding Process (2 of 4)</a:t>
            </a:r>
          </a:p>
        </p:txBody>
      </p:sp>
      <p:sp>
        <p:nvSpPr>
          <p:cNvPr id="3" name="Content Placeholder 2"/>
          <p:cNvSpPr>
            <a:spLocks noGrp="1"/>
          </p:cNvSpPr>
          <p:nvPr>
            <p:ph idx="1"/>
          </p:nvPr>
        </p:nvSpPr>
        <p:spPr/>
        <p:txBody>
          <a:bodyPr>
            <a:normAutofit/>
          </a:bodyPr>
          <a:lstStyle/>
          <a:p>
            <a:pPr marL="457200" lvl="0" indent="-457200">
              <a:buFont typeface="+mj-lt"/>
              <a:buAutoNum type="arabicPeriod" startAt="4"/>
            </a:pPr>
            <a:r>
              <a:rPr lang="en-US" dirty="0"/>
              <a:t>CVE Analyst Training</a:t>
            </a:r>
          </a:p>
          <a:p>
            <a:pPr lvl="1"/>
            <a:r>
              <a:rPr lang="en-US" sz="1700" dirty="0"/>
              <a:t>Anyone acting in a CVE analyst capacity at the candidate's organization will be given training by their vetting CNA, which will include:</a:t>
            </a:r>
          </a:p>
          <a:p>
            <a:pPr lvl="2"/>
            <a:r>
              <a:rPr lang="en-US" sz="1600" dirty="0"/>
              <a:t>Examples and exercises to work through with instruction and feedback</a:t>
            </a:r>
          </a:p>
          <a:p>
            <a:pPr lvl="2"/>
            <a:r>
              <a:rPr lang="en-US" sz="1600" dirty="0"/>
              <a:t>Counting rules to review and follow</a:t>
            </a:r>
          </a:p>
          <a:p>
            <a:pPr lvl="2"/>
            <a:r>
              <a:rPr lang="en-US" sz="1600" dirty="0"/>
              <a:t>Initial block of CVE IDs for use with training allocated by the vetting CNA. </a:t>
            </a:r>
          </a:p>
          <a:p>
            <a:pPr lvl="1"/>
            <a:r>
              <a:rPr lang="en-US" sz="1800" dirty="0"/>
              <a:t>The Primary CNA will provide guidance and templates to assist with the creation of examples and exercises.</a:t>
            </a:r>
          </a:p>
          <a:p>
            <a:pPr lvl="1"/>
            <a:endParaRPr lang="en-US" sz="1800" dirty="0"/>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71721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On-Boarding Process (3 of 4)</a:t>
            </a:r>
          </a:p>
        </p:txBody>
      </p:sp>
      <p:sp>
        <p:nvSpPr>
          <p:cNvPr id="3" name="Content Placeholder 2"/>
          <p:cNvSpPr>
            <a:spLocks noGrp="1"/>
          </p:cNvSpPr>
          <p:nvPr>
            <p:ph idx="1"/>
          </p:nvPr>
        </p:nvSpPr>
        <p:spPr/>
        <p:txBody>
          <a:bodyPr>
            <a:normAutofit/>
          </a:bodyPr>
          <a:lstStyle/>
          <a:p>
            <a:pPr marL="457200" lvl="0" indent="-457200">
              <a:spcAft>
                <a:spcPts val="1200"/>
              </a:spcAft>
              <a:buFont typeface="+mj-lt"/>
              <a:buAutoNum type="arabicPeriod" startAt="5"/>
            </a:pPr>
            <a:r>
              <a:rPr lang="en-US" dirty="0"/>
              <a:t>Candidate CNA Required Documentation</a:t>
            </a:r>
          </a:p>
          <a:p>
            <a:pPr marL="463550" lvl="2">
              <a:spcAft>
                <a:spcPts val="1200"/>
              </a:spcAft>
              <a:buSzPct val="120000"/>
            </a:pPr>
            <a:r>
              <a:rPr lang="en-US" dirty="0"/>
              <a:t>Documentation of how CVE processes will be integrated into their operations. </a:t>
            </a:r>
          </a:p>
          <a:p>
            <a:pPr marL="463550" lvl="2">
              <a:spcAft>
                <a:spcPts val="1200"/>
              </a:spcAft>
              <a:buSzPct val="120000"/>
            </a:pPr>
            <a:r>
              <a:rPr lang="en-US" dirty="0"/>
              <a:t>Documentation on how they will process new requests for CVE IDs, internally and externally. If the candidate will process external CVE assignment requests, processes to submit requests will be documented for public release.</a:t>
            </a:r>
          </a:p>
          <a:p>
            <a:pPr marL="0" indent="-280988">
              <a:spcAft>
                <a:spcPts val="1200"/>
              </a:spcAft>
            </a:pPr>
            <a:r>
              <a:rPr lang="en-US" dirty="0"/>
              <a:t>All documentation will be shared with the vetting CNA and may also be shared publicly by the candidate.</a:t>
            </a:r>
          </a:p>
          <a:p>
            <a:pPr marL="0" indent="-284163">
              <a:spcAft>
                <a:spcPts val="1200"/>
              </a:spcAft>
            </a:pPr>
            <a:r>
              <a:rPr lang="en-US" b="1" dirty="0"/>
              <a:t>The vetting CNA will review the candidate’s documentation and work with the candidate to address any issues in their processes that may conflict with the established CNA rules.</a:t>
            </a:r>
          </a:p>
          <a:p>
            <a:pPr marL="231775" lvl="1" indent="-231775">
              <a:buSzPct val="120000"/>
              <a:buFont typeface="Wingdings" pitchFamily="2" charset="2"/>
              <a:buChar char="§"/>
            </a:pPr>
            <a:endParaRPr lang="en-US" b="1" dirty="0"/>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5470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On-Boarding Process (4 of 4)</a:t>
            </a:r>
          </a:p>
        </p:txBody>
      </p:sp>
      <p:sp>
        <p:nvSpPr>
          <p:cNvPr id="3" name="Content Placeholder 2"/>
          <p:cNvSpPr>
            <a:spLocks noGrp="1"/>
          </p:cNvSpPr>
          <p:nvPr>
            <p:ph idx="1"/>
          </p:nvPr>
        </p:nvSpPr>
        <p:spPr/>
        <p:txBody>
          <a:bodyPr>
            <a:normAutofit fontScale="92500" lnSpcReduction="10000"/>
          </a:bodyPr>
          <a:lstStyle/>
          <a:p>
            <a:pPr marL="457200" lvl="0" indent="-457200">
              <a:spcAft>
                <a:spcPts val="1200"/>
              </a:spcAft>
              <a:buFont typeface="+mj-lt"/>
              <a:buAutoNum type="arabicPeriod" startAt="6"/>
            </a:pPr>
            <a:r>
              <a:rPr lang="en-US" dirty="0"/>
              <a:t>Final Steps</a:t>
            </a:r>
          </a:p>
          <a:p>
            <a:pPr lvl="1">
              <a:spcAft>
                <a:spcPts val="1200"/>
              </a:spcAft>
            </a:pPr>
            <a:r>
              <a:rPr lang="en-US" dirty="0"/>
              <a:t>The vetting CNA allocates the candidate a block of CVE IDs to assign. </a:t>
            </a:r>
          </a:p>
          <a:p>
            <a:pPr lvl="1">
              <a:spcAft>
                <a:spcPts val="1200"/>
              </a:spcAft>
            </a:pPr>
            <a:r>
              <a:rPr lang="en-US" dirty="0"/>
              <a:t>The candidate's POCs are added to the appropriate communications channels.</a:t>
            </a:r>
          </a:p>
          <a:p>
            <a:pPr lvl="0">
              <a:spcAft>
                <a:spcPts val="1200"/>
              </a:spcAft>
            </a:pPr>
            <a:r>
              <a:rPr lang="en-US" dirty="0"/>
              <a:t>After successfully completing the on-boarding process the candidate enters operational mode and is now considered a CNA. </a:t>
            </a:r>
          </a:p>
          <a:p>
            <a:pPr lvl="0">
              <a:spcAft>
                <a:spcPts val="1200"/>
              </a:spcAft>
            </a:pPr>
            <a:r>
              <a:rPr lang="en-US" dirty="0"/>
              <a:t>If the CNA was added by a Root CNA, the Root CNA notifies the Primary CNA.</a:t>
            </a:r>
          </a:p>
          <a:p>
            <a:pPr lvl="0">
              <a:spcAft>
                <a:spcPts val="1200"/>
              </a:spcAft>
            </a:pPr>
            <a:r>
              <a:rPr lang="en-US" dirty="0"/>
              <a:t>The Primary CNA updates public documentation to include the new CNA and makes public announcements introducing the new CNA. </a:t>
            </a:r>
          </a:p>
          <a:p>
            <a:pPr>
              <a:spcAft>
                <a:spcPts val="1200"/>
              </a:spcAft>
            </a:pPr>
            <a:r>
              <a:rPr lang="en-US" dirty="0"/>
              <a:t> Any changes in a CNA's program, including staff changes or process changes, must be documented and shared with the CVE Program through a CNA’s Root CNA or the Primary CNA.</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31911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Additional Resources</a:t>
            </a:r>
          </a:p>
        </p:txBody>
      </p:sp>
    </p:spTree>
    <p:extLst>
      <p:ext uri="{BB962C8B-B14F-4D97-AF65-F5344CB8AC3E}">
        <p14:creationId xmlns:p14="http://schemas.microsoft.com/office/powerpoint/2010/main" val="3339735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Resources</a:t>
            </a:r>
          </a:p>
        </p:txBody>
      </p:sp>
      <p:sp>
        <p:nvSpPr>
          <p:cNvPr id="3" name="Content Placeholder 2"/>
          <p:cNvSpPr>
            <a:spLocks noGrp="1"/>
          </p:cNvSpPr>
          <p:nvPr>
            <p:ph idx="1"/>
          </p:nvPr>
        </p:nvSpPr>
        <p:spPr/>
        <p:txBody>
          <a:bodyPr/>
          <a:lstStyle/>
          <a:p>
            <a:r>
              <a:rPr lang="en-US" dirty="0"/>
              <a:t>CVE.MITRE.org Website</a:t>
            </a:r>
          </a:p>
          <a:p>
            <a:r>
              <a:rPr lang="en-US" dirty="0"/>
              <a:t>Counting Rules document</a:t>
            </a:r>
          </a:p>
          <a:p>
            <a:r>
              <a:rPr lang="en-US" dirty="0"/>
              <a:t>Training document</a:t>
            </a:r>
          </a:p>
          <a:p>
            <a:r>
              <a:rPr lang="en-US" dirty="0"/>
              <a:t>Blog link</a:t>
            </a:r>
          </a:p>
          <a:p>
            <a:r>
              <a:rPr lang="en-US" dirty="0"/>
              <a:t>Mailing lists</a:t>
            </a:r>
          </a:p>
          <a:p>
            <a:r>
              <a:rPr lang="en-US" dirty="0"/>
              <a:t>Handshake</a:t>
            </a:r>
          </a:p>
          <a:p>
            <a:r>
              <a:rPr lang="en-US" dirty="0"/>
              <a:t>GitHub</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45941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Participate in the CNA Program</a:t>
            </a:r>
          </a:p>
        </p:txBody>
      </p:sp>
      <p:sp>
        <p:nvSpPr>
          <p:cNvPr id="3" name="Content Placeholder 2"/>
          <p:cNvSpPr>
            <a:spLocks noGrp="1"/>
          </p:cNvSpPr>
          <p:nvPr>
            <p:ph idx="1"/>
          </p:nvPr>
        </p:nvSpPr>
        <p:spPr/>
        <p:txBody>
          <a:bodyPr/>
          <a:lstStyle/>
          <a:p>
            <a:pPr marL="0" indent="0">
              <a:buNone/>
            </a:pPr>
            <a:r>
              <a:rPr lang="en-US" dirty="0"/>
              <a:t>To participate, contact any one of the following:</a:t>
            </a:r>
          </a:p>
          <a:p>
            <a:pPr marL="0" indent="0">
              <a:buNone/>
            </a:pPr>
            <a:endParaRPr lang="en-US" dirty="0"/>
          </a:p>
          <a:p>
            <a:pPr marL="457200" indent="-457200">
              <a:buFont typeface="+mj-lt"/>
              <a:buAutoNum type="arabicPeriod"/>
            </a:pPr>
            <a:r>
              <a:rPr lang="en-US" dirty="0"/>
              <a:t>The Primary CNA, MITRE, at:</a:t>
            </a:r>
          </a:p>
          <a:p>
            <a:pPr lvl="1"/>
            <a:r>
              <a:rPr lang="en-US" dirty="0"/>
              <a:t>Web: </a:t>
            </a:r>
            <a:r>
              <a:rPr lang="en-US" dirty="0">
                <a:hlinkClick r:id="rId3"/>
              </a:rPr>
              <a:t>http://cve.mitre.org/</a:t>
            </a:r>
            <a:r>
              <a:rPr lang="en-US" dirty="0"/>
              <a:t> </a:t>
            </a:r>
          </a:p>
          <a:p>
            <a:pPr lvl="1"/>
            <a:r>
              <a:rPr lang="en-US" dirty="0"/>
              <a:t>Email: </a:t>
            </a:r>
            <a:r>
              <a:rPr lang="en-US" dirty="0">
                <a:hlinkClick r:id="rId4"/>
              </a:rPr>
              <a:t>cve@mitre.org</a:t>
            </a:r>
            <a:endParaRPr lang="en-US" dirty="0"/>
          </a:p>
          <a:p>
            <a:pPr lvl="1"/>
            <a:endParaRPr lang="en-US" dirty="0"/>
          </a:p>
          <a:p>
            <a:pPr marL="457200" indent="-457200">
              <a:buFont typeface="+mj-lt"/>
              <a:buAutoNum type="arabicPeriod"/>
            </a:pPr>
            <a:r>
              <a:rPr lang="en-US" dirty="0"/>
              <a:t>Members of the </a:t>
            </a:r>
            <a:r>
              <a:rPr lang="en-US" dirty="0">
                <a:hlinkClick r:id="rId5"/>
              </a:rPr>
              <a:t>CVE Board</a:t>
            </a:r>
            <a:endParaRPr lang="en-US" dirty="0"/>
          </a:p>
          <a:p>
            <a:pPr marL="457200" indent="-457200">
              <a:buFont typeface="+mj-lt"/>
              <a:buAutoNum type="arabicPeriod"/>
            </a:pPr>
            <a:endParaRPr lang="en-US" dirty="0"/>
          </a:p>
          <a:p>
            <a:pPr marL="457200" indent="-457200">
              <a:buFont typeface="+mj-lt"/>
              <a:buAutoNum type="arabicPeriod"/>
            </a:pPr>
            <a:r>
              <a:rPr lang="en-US" dirty="0"/>
              <a:t>An </a:t>
            </a:r>
            <a:r>
              <a:rPr lang="en-US" dirty="0">
                <a:hlinkClick r:id="rId6"/>
              </a:rPr>
              <a:t>existing CNA </a:t>
            </a:r>
            <a:r>
              <a:rPr lang="en-US" dirty="0"/>
              <a:t>when considering becoming its Sub-CNA</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18469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83116" y="2568938"/>
            <a:ext cx="6227283" cy="1088661"/>
          </a:xfrm>
        </p:spPr>
        <p:txBody>
          <a:bodyPr>
            <a:normAutofit/>
          </a:bodyPr>
          <a:lstStyle/>
          <a:p>
            <a:r>
              <a:rPr lang="en-US" dirty="0"/>
              <a:t>Contact CVE at </a:t>
            </a:r>
            <a:r>
              <a:rPr lang="en-US" dirty="0">
                <a:hlinkClick r:id="rId3"/>
              </a:rPr>
              <a:t>cve@mitre.org</a:t>
            </a:r>
            <a:endParaRPr lang="en-US" dirty="0"/>
          </a:p>
          <a:p>
            <a:r>
              <a:rPr lang="en-US" dirty="0"/>
              <a:t>Or through </a:t>
            </a:r>
            <a:r>
              <a:rPr lang="en-US" dirty="0">
                <a:hlinkClick r:id="rId4"/>
              </a:rPr>
              <a:t>http://cve.mitre.org</a:t>
            </a:r>
            <a:r>
              <a:rPr lang="en-US" dirty="0"/>
              <a:t> </a:t>
            </a:r>
          </a:p>
        </p:txBody>
      </p:sp>
      <p:sp>
        <p:nvSpPr>
          <p:cNvPr id="3" name="Title 2"/>
          <p:cNvSpPr>
            <a:spLocks noGrp="1"/>
          </p:cNvSpPr>
          <p:nvPr>
            <p:ph type="ctrTitle" sz="quarter"/>
          </p:nvPr>
        </p:nvSpPr>
        <p:spPr/>
        <p:txBody>
          <a:bodyPr/>
          <a:lstStyle/>
          <a:p>
            <a:r>
              <a:rPr lang="en-US" dirty="0"/>
              <a:t>Questions</a:t>
            </a:r>
          </a:p>
        </p:txBody>
      </p:sp>
    </p:spTree>
    <p:extLst>
      <p:ext uri="{BB962C8B-B14F-4D97-AF65-F5344CB8AC3E}">
        <p14:creationId xmlns:p14="http://schemas.microsoft.com/office/powerpoint/2010/main" val="178465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pPr lvl="0"/>
            <a:r>
              <a:rPr lang="en-US" dirty="0"/>
              <a:t>CVE Numbering Authority (CNA) Program</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2</a:t>
            </a:fld>
            <a:r>
              <a:rPr lang="en-US" dirty="0"/>
              <a:t> </a:t>
            </a:r>
            <a:r>
              <a:rPr lang="en-US" dirty="0">
                <a:solidFill>
                  <a:srgbClr val="C1CD23"/>
                </a:solidFill>
              </a:rPr>
              <a:t>|</a:t>
            </a:r>
          </a:p>
        </p:txBody>
      </p:sp>
    </p:spTree>
    <p:extLst>
      <p:ext uri="{BB962C8B-B14F-4D97-AF65-F5344CB8AC3E}">
        <p14:creationId xmlns:p14="http://schemas.microsoft.com/office/powerpoint/2010/main" val="4007622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Backup Slides</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51216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Rules</a:t>
            </a:r>
          </a:p>
        </p:txBody>
      </p:sp>
      <p:sp>
        <p:nvSpPr>
          <p:cNvPr id="3" name="Content Placeholder 2"/>
          <p:cNvSpPr>
            <a:spLocks noGrp="1"/>
          </p:cNvSpPr>
          <p:nvPr>
            <p:ph idx="1"/>
          </p:nvPr>
        </p:nvSpPr>
        <p:spPr/>
        <p:txBody>
          <a:bodyPr>
            <a:normAutofit/>
          </a:bodyPr>
          <a:lstStyle/>
          <a:p>
            <a:pPr lvl="0">
              <a:spcAft>
                <a:spcPts val="1200"/>
              </a:spcAft>
            </a:pPr>
            <a:r>
              <a:rPr lang="en-US" dirty="0"/>
              <a:t>The following rules apply to all CNAs for the assignment of CVEs to vulnerabilities:</a:t>
            </a:r>
          </a:p>
          <a:p>
            <a:pPr lvl="1">
              <a:spcAft>
                <a:spcPts val="1200"/>
              </a:spcAft>
            </a:pPr>
            <a:r>
              <a:rPr lang="en-US" dirty="0"/>
              <a:t>Assign CVE IDs to security vulnerabilities within scope of authority for vulnerabilities that are or will be made public.</a:t>
            </a:r>
          </a:p>
          <a:p>
            <a:pPr lvl="1">
              <a:spcAft>
                <a:spcPts val="1200"/>
              </a:spcAft>
            </a:pPr>
            <a:r>
              <a:rPr lang="en-US" dirty="0"/>
              <a:t>Only assign CVE IDs to security vulnerabilities when no lower level CNA exists which already covers a more constrained scope. – this may require coordination</a:t>
            </a:r>
          </a:p>
          <a:p>
            <a:pPr lvl="1">
              <a:spcAft>
                <a:spcPts val="1200"/>
              </a:spcAft>
            </a:pPr>
            <a:r>
              <a:rPr lang="en-US" dirty="0"/>
              <a:t>Follow CVE counting rules established by the CVE Program as implemented by the Primary CAN and augmented by Root CNAs and Sub-CNAs if applicable.</a:t>
            </a:r>
          </a:p>
          <a:p>
            <a:pPr lvl="1">
              <a:spcAft>
                <a:spcPts val="1200"/>
              </a:spcAft>
            </a:pPr>
            <a:r>
              <a:rPr lang="en-US" dirty="0"/>
              <a:t>Disputes related to scope should be addressed by the next higher-level CNA first.</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929235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(1 of 2)</a:t>
            </a:r>
          </a:p>
        </p:txBody>
      </p:sp>
      <p:sp>
        <p:nvSpPr>
          <p:cNvPr id="3" name="Content Placeholder 2"/>
          <p:cNvSpPr>
            <a:spLocks noGrp="1"/>
          </p:cNvSpPr>
          <p:nvPr>
            <p:ph idx="1"/>
          </p:nvPr>
        </p:nvSpPr>
        <p:spPr>
          <a:xfrm>
            <a:off x="609600" y="1371600"/>
            <a:ext cx="8229600" cy="4589745"/>
          </a:xfrm>
        </p:spPr>
        <p:txBody>
          <a:bodyPr>
            <a:noAutofit/>
          </a:bodyPr>
          <a:lstStyle/>
          <a:p>
            <a:pPr lvl="0">
              <a:spcAft>
                <a:spcPts val="1200"/>
              </a:spcAft>
            </a:pPr>
            <a:r>
              <a:rPr lang="en-US" sz="1600" dirty="0"/>
              <a:t>The following rules apply to all CNAs for the communication requirements of the CVE Program:</a:t>
            </a:r>
          </a:p>
          <a:p>
            <a:pPr lvl="1">
              <a:spcAft>
                <a:spcPts val="1200"/>
              </a:spcAft>
            </a:pPr>
            <a:r>
              <a:rPr lang="en-US" sz="1400" dirty="0"/>
              <a:t>Provide points of contact (POCs) (e.g., email addresses, URLs, etc.) to all levels above their own.</a:t>
            </a:r>
          </a:p>
          <a:p>
            <a:pPr lvl="1">
              <a:spcAft>
                <a:spcPts val="1200"/>
              </a:spcAft>
            </a:pPr>
            <a:r>
              <a:rPr lang="en-US" sz="1400" dirty="0"/>
              <a:t>Publish a disclosure (embargo) policy and a description of its scope. </a:t>
            </a:r>
          </a:p>
          <a:p>
            <a:pPr lvl="1">
              <a:spcAft>
                <a:spcPts val="1200"/>
              </a:spcAft>
            </a:pPr>
            <a:r>
              <a:rPr lang="en-US" sz="1400" dirty="0"/>
              <a:t>If a CNA accepts requests from parties outside the CNA, provide a means (e.g., hyperlink, e-mail) for the public to contact them regarding vulnerabilities. CNAs can also provide guidelines for how to communicate with them, such as language restrictions (“English-only”, “Japanese or English”, etc.). Provide the list publicly and to all levels above their own.</a:t>
            </a:r>
          </a:p>
          <a:p>
            <a:pPr lvl="1">
              <a:spcAft>
                <a:spcPts val="1200"/>
              </a:spcAft>
            </a:pPr>
            <a:r>
              <a:rPr lang="en-US" sz="1400" dirty="0"/>
              <a:t>Be responsive to inquiries from all CNAs.</a:t>
            </a:r>
          </a:p>
          <a:p>
            <a:pPr lvl="1">
              <a:spcAft>
                <a:spcPts val="1200"/>
              </a:spcAft>
            </a:pPr>
            <a:r>
              <a:rPr lang="en-US" sz="1400" dirty="0"/>
              <a:t>When a vulnerability is reported to the CNA and a CVE ID is assigned to that vulnerability, provide the CVE ID to the reporter. This rule does not override any embargo rules established by the CNA.</a:t>
            </a:r>
          </a:p>
          <a:p>
            <a:pPr lvl="1">
              <a:spcAft>
                <a:spcPts val="1200"/>
              </a:spcAft>
            </a:pPr>
            <a:r>
              <a:rPr lang="en-US" sz="1400" dirty="0"/>
              <a:t>Notify the next higher level CNA when CVEs are assigned and the associated vulnerability is made public. (The publication of the vulnerability can be made in any language, but the CVE ID entry must include English only. References to information related to the CVE ID in non-English languages would be included in the reference list for the CVE ID entry.)</a:t>
            </a:r>
          </a:p>
          <a:p>
            <a:endParaRPr lang="en-US" sz="1600"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03296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(2 of 2)</a:t>
            </a:r>
          </a:p>
        </p:txBody>
      </p:sp>
      <p:sp>
        <p:nvSpPr>
          <p:cNvPr id="3" name="Content Placeholder 2"/>
          <p:cNvSpPr>
            <a:spLocks noGrp="1"/>
          </p:cNvSpPr>
          <p:nvPr>
            <p:ph idx="1"/>
          </p:nvPr>
        </p:nvSpPr>
        <p:spPr/>
        <p:txBody>
          <a:bodyPr>
            <a:normAutofit fontScale="92500" lnSpcReduction="10000"/>
          </a:bodyPr>
          <a:lstStyle/>
          <a:p>
            <a:pPr lvl="0">
              <a:spcAft>
                <a:spcPts val="1200"/>
              </a:spcAft>
            </a:pPr>
            <a:r>
              <a:rPr lang="en-US" dirty="0"/>
              <a:t>Provide CVE information to the next higher level CNA when a CVE ID is assigned and the associated vulnerability made public. </a:t>
            </a:r>
          </a:p>
          <a:p>
            <a:pPr lvl="1">
              <a:spcAft>
                <a:spcPts val="1200"/>
              </a:spcAft>
            </a:pPr>
            <a:r>
              <a:rPr lang="en-US" dirty="0"/>
              <a:t>For new CVE IDs, this information includes, at a minimum, the CVE ID used, product, affected or fixed version, the problem type, references, and a description on a per-ID basis. </a:t>
            </a:r>
          </a:p>
          <a:p>
            <a:pPr lvl="1">
              <a:spcAft>
                <a:spcPts val="1200"/>
              </a:spcAft>
            </a:pPr>
            <a:r>
              <a:rPr lang="en-US" dirty="0"/>
              <a:t>When a CVE ID is updated, the CVE ID and data change must be included.</a:t>
            </a:r>
          </a:p>
          <a:p>
            <a:pPr lvl="0">
              <a:spcAft>
                <a:spcPts val="1200"/>
              </a:spcAft>
            </a:pPr>
            <a:r>
              <a:rPr lang="en-US" dirty="0"/>
              <a:t>Have an established distribution point for in-scope vulnerability disclosures that is freely available to the general public without restrictions (e.g. open web sites, websites with registration and free accounts without restrictions, etc.)</a:t>
            </a:r>
          </a:p>
          <a:p>
            <a:pPr lvl="0">
              <a:spcAft>
                <a:spcPts val="1200"/>
              </a:spcAft>
            </a:pPr>
            <a:r>
              <a:rPr lang="en-US" dirty="0"/>
              <a:t>Publish required CVE information in a standard format and presentation</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94858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Rules</a:t>
            </a:r>
          </a:p>
        </p:txBody>
      </p:sp>
      <p:sp>
        <p:nvSpPr>
          <p:cNvPr id="3" name="Content Placeholder 2"/>
          <p:cNvSpPr>
            <a:spLocks noGrp="1"/>
          </p:cNvSpPr>
          <p:nvPr>
            <p:ph idx="1"/>
          </p:nvPr>
        </p:nvSpPr>
        <p:spPr/>
        <p:txBody>
          <a:bodyPr>
            <a:normAutofit/>
          </a:bodyPr>
          <a:lstStyle/>
          <a:p>
            <a:r>
              <a:rPr lang="en-US" dirty="0"/>
              <a:t>The following rules apply to all CNAs for the administration of the CVE Program:</a:t>
            </a:r>
          </a:p>
          <a:p>
            <a:pPr lvl="1"/>
            <a:r>
              <a:rPr lang="en-US" dirty="0"/>
              <a:t>Operate under the CVE Terms of Use</a:t>
            </a:r>
          </a:p>
          <a:p>
            <a:pPr lvl="1"/>
            <a:r>
              <a:rPr lang="en-US" dirty="0"/>
              <a:t>Track and provide metrics related to responsiveness to higher level CNAs. </a:t>
            </a:r>
          </a:p>
          <a:p>
            <a:pPr lvl="2"/>
            <a:r>
              <a:rPr lang="en-US" dirty="0"/>
              <a:t>Responsiveness metrics are established to ensure that CNAs are responsive to various types of requests from their various communities in time frames that are appropriate for those communities.</a:t>
            </a:r>
          </a:p>
          <a:p>
            <a:pPr lvl="2"/>
            <a:r>
              <a:rPr lang="en-US" dirty="0"/>
              <a:t>Metrics are provided quarterly to the next higher level CNA. </a:t>
            </a:r>
          </a:p>
          <a:p>
            <a:pPr lvl="2"/>
            <a:r>
              <a:rPr lang="en-US" dirty="0"/>
              <a:t>Responsiveness metrics may vary by CNA as determined by the unique circumstances of the particular CNA community. </a:t>
            </a:r>
          </a:p>
          <a:p>
            <a:pPr lvl="1"/>
            <a:r>
              <a:rPr lang="en-US" dirty="0"/>
              <a:t>Provide any documentation required to adjudicate disputes to the higher level CNA.</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24025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Root CNA Rules</a:t>
            </a:r>
          </a:p>
        </p:txBody>
      </p:sp>
      <p:sp>
        <p:nvSpPr>
          <p:cNvPr id="3" name="Content Placeholder 2"/>
          <p:cNvSpPr>
            <a:spLocks noGrp="1"/>
          </p:cNvSpPr>
          <p:nvPr>
            <p:ph idx="1"/>
          </p:nvPr>
        </p:nvSpPr>
        <p:spPr>
          <a:xfrm>
            <a:off x="447675" y="1276350"/>
            <a:ext cx="8229600" cy="4646895"/>
          </a:xfrm>
        </p:spPr>
        <p:txBody>
          <a:bodyPr>
            <a:noAutofit/>
          </a:bodyPr>
          <a:lstStyle/>
          <a:p>
            <a:r>
              <a:rPr lang="en-US" sz="1200" b="1" dirty="0"/>
              <a:t>In addition to the Rules for All CNAs, Root CNAs must perform the following functions:</a:t>
            </a:r>
          </a:p>
          <a:p>
            <a:pPr lvl="1"/>
            <a:r>
              <a:rPr lang="en-US" sz="1100" b="1" u="sng" dirty="0"/>
              <a:t>Assignment Rules</a:t>
            </a:r>
            <a:endParaRPr lang="en-US" sz="1100" b="1" dirty="0"/>
          </a:p>
          <a:p>
            <a:pPr lvl="2"/>
            <a:r>
              <a:rPr lang="en-US" sz="1000" dirty="0"/>
              <a:t>Request CVE ID blocks from the Primary CNA.</a:t>
            </a:r>
          </a:p>
          <a:p>
            <a:pPr lvl="2"/>
            <a:r>
              <a:rPr lang="en-US" sz="1000" dirty="0"/>
              <a:t>Provide CVE ID blocks to Sub-CNAs from their CVE ID block.</a:t>
            </a:r>
          </a:p>
          <a:p>
            <a:pPr lvl="2"/>
            <a:r>
              <a:rPr lang="en-US" sz="1000" dirty="0"/>
              <a:t>Assign CVE IDs as a CNA when necessary within its scope per the CVE counting rules when none of their Sub-CNAs cover that scope</a:t>
            </a:r>
          </a:p>
          <a:p>
            <a:pPr lvl="2"/>
            <a:r>
              <a:rPr lang="en-US" sz="1000" dirty="0"/>
              <a:t>Address CVE assignment issues from its Sub-CNAs that require escalation.</a:t>
            </a:r>
          </a:p>
          <a:p>
            <a:pPr lvl="1"/>
            <a:r>
              <a:rPr lang="en-US" sz="1100" b="1" u="sng" dirty="0"/>
              <a:t>Communications Rules</a:t>
            </a:r>
          </a:p>
          <a:p>
            <a:pPr lvl="2"/>
            <a:r>
              <a:rPr lang="en-US" sz="1000" dirty="0"/>
              <a:t>Notify the Primary CNA whenever Sub-CNAs are established or removed.</a:t>
            </a:r>
          </a:p>
          <a:p>
            <a:pPr lvl="2"/>
            <a:r>
              <a:rPr lang="en-US" sz="1000" dirty="0"/>
              <a:t>Provide a public list of POCs and web links for each Sub-CNA in the Root CNA's domain. Provide this information to the Primary CNA.</a:t>
            </a:r>
          </a:p>
          <a:p>
            <a:pPr lvl="2"/>
            <a:r>
              <a:rPr lang="en-US" sz="1000" dirty="0"/>
              <a:t>Maintain a private list of individual POCs within each Sub-CNA for use by CNAs only. Provide this information to the Primary CNA.</a:t>
            </a:r>
          </a:p>
          <a:p>
            <a:pPr lvl="2"/>
            <a:r>
              <a:rPr lang="en-US" sz="1000" dirty="0"/>
              <a:t>Maintain a public listing of the established counting rules followed by the Root CNA and Sub-CNAs in its domain.</a:t>
            </a:r>
            <a:endParaRPr lang="en-US" sz="1050" dirty="0"/>
          </a:p>
          <a:p>
            <a:pPr lvl="1"/>
            <a:r>
              <a:rPr lang="en-US" sz="1100" b="1" u="sng" dirty="0"/>
              <a:t>Administration Rules</a:t>
            </a:r>
            <a:endParaRPr lang="en-US" sz="1100" b="1" dirty="0"/>
          </a:p>
          <a:p>
            <a:pPr lvl="2"/>
            <a:r>
              <a:rPr lang="en-US" sz="1000" dirty="0"/>
              <a:t>Accept metrics reports from Sub-CNAs. The format and instructions for sending metrics are determined by the Root CNA.</a:t>
            </a:r>
          </a:p>
          <a:p>
            <a:pPr lvl="2"/>
            <a:r>
              <a:rPr lang="en-US" sz="1000" dirty="0"/>
              <a:t>Submit metrics from Sub-CNAs quarterly, within two weeks of the quarter, to the Primary CNA. Quarters are based on the calendar year.</a:t>
            </a:r>
          </a:p>
          <a:p>
            <a:pPr lvl="2"/>
            <a:r>
              <a:rPr lang="en-US" sz="1000" dirty="0"/>
              <a:t>Act as an escalation and adjudication point for issue resolution for Sub-CNAs in its domain. </a:t>
            </a:r>
          </a:p>
          <a:p>
            <a:pPr lvl="2"/>
            <a:r>
              <a:rPr lang="en-US" sz="1000" dirty="0"/>
              <a:t>When appropriate, apply sanctions upon any Sub-CNAs within its domain and notify the Primary CNA. The application of sanctions should occur as a last resort.</a:t>
            </a:r>
          </a:p>
          <a:p>
            <a:pPr lvl="2"/>
            <a:r>
              <a:rPr lang="en-US" sz="1000" dirty="0"/>
              <a:t>Facilitate the enforcement of any administrative actions taken by the Primary CNA against a Sub-CNA.</a:t>
            </a:r>
          </a:p>
          <a:p>
            <a:pPr lvl="2"/>
            <a:r>
              <a:rPr lang="en-US" sz="1000" dirty="0"/>
              <a:t>Follow the CNA Candidate Process described in Section 4 when adding new Sub-CNAs.</a:t>
            </a:r>
          </a:p>
          <a:p>
            <a:endParaRPr lang="en-US" sz="1200"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63415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Primary CNA Rules</a:t>
            </a:r>
          </a:p>
        </p:txBody>
      </p:sp>
      <p:sp>
        <p:nvSpPr>
          <p:cNvPr id="3" name="Content Placeholder 2"/>
          <p:cNvSpPr>
            <a:spLocks noGrp="1"/>
          </p:cNvSpPr>
          <p:nvPr>
            <p:ph idx="1"/>
          </p:nvPr>
        </p:nvSpPr>
        <p:spPr>
          <a:xfrm>
            <a:off x="609600" y="1333500"/>
            <a:ext cx="8229600" cy="4589745"/>
          </a:xfrm>
        </p:spPr>
        <p:txBody>
          <a:bodyPr>
            <a:noAutofit/>
          </a:bodyPr>
          <a:lstStyle/>
          <a:p>
            <a:r>
              <a:rPr lang="en-US" sz="1200" dirty="0"/>
              <a:t>In addition to the Rules for All CNAs, the Primary CNA must perform the following functions:</a:t>
            </a:r>
          </a:p>
          <a:p>
            <a:r>
              <a:rPr lang="en-US" sz="1100" b="1" u="sng" dirty="0"/>
              <a:t>Assignment Rules</a:t>
            </a:r>
            <a:endParaRPr lang="en-US" sz="1100" b="1" dirty="0"/>
          </a:p>
          <a:p>
            <a:pPr lvl="1"/>
            <a:r>
              <a:rPr lang="en-US" sz="1050" dirty="0"/>
              <a:t>Provide CVE ID blocks to Root CNAs.</a:t>
            </a:r>
          </a:p>
          <a:p>
            <a:pPr lvl="1"/>
            <a:r>
              <a:rPr lang="en-US" sz="1050" dirty="0"/>
              <a:t>Maintain the CVE List, and provide that information to the public.</a:t>
            </a:r>
          </a:p>
          <a:p>
            <a:pPr lvl="1"/>
            <a:r>
              <a:rPr lang="en-US" sz="1050" dirty="0"/>
              <a:t>Assign CVE IDs as a CNA when necessary, per the CVE counting rules, when no Root CNAs cover that scope. </a:t>
            </a:r>
          </a:p>
          <a:p>
            <a:pPr lvl="1"/>
            <a:r>
              <a:rPr lang="en-US" sz="1050" dirty="0"/>
              <a:t>Act as the CNA of last resort for assignment issues that require escalation.</a:t>
            </a:r>
            <a:endParaRPr lang="en-US" sz="1200" dirty="0"/>
          </a:p>
          <a:p>
            <a:r>
              <a:rPr lang="en-US" sz="1100" b="1" u="sng" dirty="0"/>
              <a:t>Communications Rules</a:t>
            </a:r>
            <a:endParaRPr lang="en-US" sz="1100" b="1" dirty="0"/>
          </a:p>
          <a:p>
            <a:pPr lvl="1"/>
            <a:r>
              <a:rPr lang="en-US" sz="1050" dirty="0"/>
              <a:t>Provide a listing of all Root CNAs and Sub-CNAs including public points of contact and web links. Obtain this information from Root CNAs.</a:t>
            </a:r>
          </a:p>
          <a:p>
            <a:pPr lvl="1"/>
            <a:r>
              <a:rPr lang="en-US" sz="1050" dirty="0"/>
              <a:t>Maintain a private list of individual POCs for each Root and Sub-CNA for use by CNAs only. </a:t>
            </a:r>
          </a:p>
          <a:p>
            <a:pPr lvl="1"/>
            <a:r>
              <a:rPr lang="en-US" sz="1050" dirty="0"/>
              <a:t>Provide coordination of communication channels between Root CNAs.</a:t>
            </a:r>
          </a:p>
          <a:p>
            <a:pPr lvl="1"/>
            <a:r>
              <a:rPr lang="en-US" sz="1050" dirty="0"/>
              <a:t>Respond to inquiries by Root CNAs and Sub-CNAs in a timely manner; establish responsiveness metrics for such responsiveness.</a:t>
            </a:r>
          </a:p>
          <a:p>
            <a:pPr lvl="1"/>
            <a:r>
              <a:rPr lang="en-US" sz="1050" dirty="0"/>
              <a:t>Maintain a public listing of the established counting rules for the CVE Program.</a:t>
            </a:r>
          </a:p>
          <a:p>
            <a:r>
              <a:rPr lang="en-US" sz="1100" b="1" u="sng" dirty="0"/>
              <a:t>Administration Rules</a:t>
            </a:r>
            <a:endParaRPr lang="en-US" sz="1100" b="1" dirty="0"/>
          </a:p>
          <a:p>
            <a:pPr lvl="1"/>
            <a:r>
              <a:rPr lang="en-US" sz="1050" dirty="0"/>
              <a:t>Serve as a member, and the Board Moderator, of the CVE Board.</a:t>
            </a:r>
          </a:p>
          <a:p>
            <a:pPr lvl="1"/>
            <a:r>
              <a:rPr lang="en-US" sz="1050" dirty="0"/>
              <a:t>Accept metrics reports from Root CNAs quarterly, within one month of the calendar quarter.</a:t>
            </a:r>
          </a:p>
          <a:p>
            <a:pPr lvl="1"/>
            <a:r>
              <a:rPr lang="en-US" sz="1050" dirty="0"/>
              <a:t>Act as the final arbiter for appeals regarding CNA assignment decisions and CNA program issues.</a:t>
            </a:r>
          </a:p>
          <a:p>
            <a:pPr lvl="1"/>
            <a:r>
              <a:rPr lang="en-US" sz="1050" dirty="0"/>
              <a:t>Act as an escalation point for issue resolution should this process fail at the Root CNA level.</a:t>
            </a:r>
          </a:p>
          <a:p>
            <a:pPr lvl="1"/>
            <a:r>
              <a:rPr lang="en-US" sz="1050" dirty="0"/>
              <a:t>When appropriate, apply sanctions upon any CNA. </a:t>
            </a:r>
          </a:p>
          <a:p>
            <a:pPr lvl="1"/>
            <a:r>
              <a:rPr lang="en-US" sz="1050" dirty="0"/>
              <a:t>Follow the CNA Candidate Process described in Section 4 when adding new Root CNAs.</a:t>
            </a:r>
          </a:p>
          <a:p>
            <a:endParaRPr lang="en-US" sz="1200"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04243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Appeals Process</a:t>
            </a:r>
          </a:p>
        </p:txBody>
      </p:sp>
      <p:sp>
        <p:nvSpPr>
          <p:cNvPr id="3" name="Content Placeholder 2"/>
          <p:cNvSpPr>
            <a:spLocks noGrp="1"/>
          </p:cNvSpPr>
          <p:nvPr>
            <p:ph idx="1"/>
          </p:nvPr>
        </p:nvSpPr>
        <p:spPr/>
        <p:txBody>
          <a:bodyPr>
            <a:normAutofit fontScale="85000" lnSpcReduction="10000"/>
          </a:bodyPr>
          <a:lstStyle/>
          <a:p>
            <a:pPr>
              <a:spcAft>
                <a:spcPts val="1200"/>
              </a:spcAft>
            </a:pPr>
            <a:r>
              <a:rPr lang="en-US" dirty="0"/>
              <a:t>For situations where CVE assignment decisions are disputed, or where there is a disagreement between Root CNAs or between a Root CNA and one of their Sub-CNAs, the following process should be followed to resolve the issues:</a:t>
            </a:r>
          </a:p>
          <a:p>
            <a:pPr lvl="1">
              <a:spcAft>
                <a:spcPts val="1200"/>
              </a:spcAft>
            </a:pPr>
            <a:r>
              <a:rPr lang="en-US" dirty="0"/>
              <a:t>The party seeking to appeal a decision made by a Root CNA, or resolve a disagreement between Root CNAs, contacts the Primary CNA at </a:t>
            </a:r>
            <a:r>
              <a:rPr lang="en-US" u="sng" dirty="0">
                <a:hlinkClick r:id="rId2"/>
              </a:rPr>
              <a:t>cve@mitre.org</a:t>
            </a:r>
            <a:r>
              <a:rPr lang="en-US" dirty="0"/>
              <a:t> and asks for arbitration of the appeal.</a:t>
            </a:r>
          </a:p>
          <a:p>
            <a:pPr lvl="1">
              <a:spcAft>
                <a:spcPts val="1200"/>
              </a:spcAft>
            </a:pPr>
            <a:r>
              <a:rPr lang="en-US" dirty="0"/>
              <a:t>The Primary CNA sets expectations for when a timely resolution may be available. Appeals of time-sensitive issues are prioritized, as determined by the Primary CNA.</a:t>
            </a:r>
          </a:p>
          <a:p>
            <a:pPr lvl="1">
              <a:spcAft>
                <a:spcPts val="1200"/>
              </a:spcAft>
            </a:pPr>
            <a:r>
              <a:rPr lang="en-US" dirty="0"/>
              <a:t>The Primary CNA contacts the appropriate entities to collect information relevant to the issue. The CNAs involved in the dispute provide documentation per the rules established in this document. The Primary CNA may also engage the CVE Board for their consideration of the issue.</a:t>
            </a:r>
          </a:p>
          <a:p>
            <a:pPr lvl="1">
              <a:spcAft>
                <a:spcPts val="1200"/>
              </a:spcAft>
            </a:pPr>
            <a:r>
              <a:rPr lang="en-US" dirty="0"/>
              <a:t>The Primary CNA communicates its decision to all relevant parties once the disagreement or appeal has been fully considered. This result is final.</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0392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lnSpcReduction="10000"/>
          </a:bodyPr>
          <a:lstStyle/>
          <a:p>
            <a:r>
              <a:rPr lang="en-US" dirty="0"/>
              <a:t>What are CVE Numbering Authorities (CNAs)?</a:t>
            </a:r>
          </a:p>
          <a:p>
            <a:pPr lvl="1"/>
            <a:r>
              <a:rPr lang="en-US" dirty="0"/>
              <a:t>CNAs are organizations that are authorized to assign CVE IDs to vulnerabilities affecting products within their distinct, agreed upon scope, for inclusion in first-time public announcements of new vulnerabilities.</a:t>
            </a:r>
          </a:p>
          <a:p>
            <a:r>
              <a:rPr lang="en-US" dirty="0"/>
              <a:t>Why do we need CNAs?</a:t>
            </a:r>
          </a:p>
          <a:p>
            <a:pPr lvl="1"/>
            <a:r>
              <a:rPr lang="en-US" dirty="0"/>
              <a:t>CNAs help to address the CVE Program's primary challenge to satisfy the demand for timely, accurate CVE assignments, while rapidly expanding the scope of coverage to address the increasing number of vulnerabilities and evolving state of vulnerability management. </a:t>
            </a:r>
          </a:p>
          <a:p>
            <a:r>
              <a:rPr lang="en-US" dirty="0"/>
              <a:t>What value do CNAs provide?</a:t>
            </a:r>
          </a:p>
          <a:p>
            <a:pPr lvl="1"/>
            <a:r>
              <a:rPr lang="en-US" dirty="0"/>
              <a:t>CNAs allow CVEs to be produced both more quickly, and in a more decentralized manner.</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72537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2368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lnSpcReduction="10000"/>
          </a:bodyPr>
          <a:lstStyle/>
          <a:p>
            <a:pPr lvl="0">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established CNA rules</a:t>
            </a:r>
          </a:p>
          <a:p>
            <a:pPr lvl="0">
              <a:spcAft>
                <a:spcPts val="1200"/>
              </a:spcAft>
            </a:pPr>
            <a:r>
              <a:rPr lang="en-US" dirty="0"/>
              <a:t>The CNA must follow coordinated disclosure practices as determined by the community which they serve in order to reduce the likelihood that duplicate or inaccurate information will be introduced into CVE.</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3255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endParaRPr lang="en-US"/>
          </a:p>
        </p:txBody>
      </p:sp>
      <p:sp>
        <p:nvSpPr>
          <p:cNvPr id="3" name="Title 2"/>
          <p:cNvSpPr>
            <a:spLocks noGrp="1"/>
          </p:cNvSpPr>
          <p:nvPr>
            <p:ph type="ctrTitle" sz="quarter"/>
          </p:nvPr>
        </p:nvSpPr>
        <p:spPr/>
        <p:txBody>
          <a:bodyPr/>
          <a:lstStyle/>
          <a:p>
            <a:r>
              <a:rPr lang="en-US" dirty="0"/>
              <a:t>CNA Governance Structures</a:t>
            </a:r>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2573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Structure</a:t>
            </a:r>
          </a:p>
        </p:txBody>
      </p:sp>
      <p:sp>
        <p:nvSpPr>
          <p:cNvPr id="3" name="Content Placeholder 2"/>
          <p:cNvSpPr>
            <a:spLocks noGrp="1"/>
          </p:cNvSpPr>
          <p:nvPr>
            <p:ph idx="1"/>
          </p:nvPr>
        </p:nvSpPr>
        <p:spPr/>
        <p:txBody>
          <a:bodyPr>
            <a:normAutofit fontScale="85000" lnSpcReduction="20000"/>
          </a:bodyPr>
          <a:lstStyle/>
          <a:p>
            <a:pPr>
              <a:spcAft>
                <a:spcPts val="1200"/>
              </a:spcAft>
            </a:pPr>
            <a:r>
              <a:rPr lang="en-US" dirty="0"/>
              <a:t>In order to address the increasing demand for CVEs, the CVE Program is working towards a federated administrative structure</a:t>
            </a:r>
          </a:p>
          <a:p>
            <a:pPr>
              <a:spcAft>
                <a:spcPts val="1200"/>
              </a:spcAft>
            </a:pPr>
            <a:r>
              <a:rPr lang="en-US" dirty="0"/>
              <a:t>In the federated structure:</a:t>
            </a:r>
          </a:p>
          <a:p>
            <a:pPr lvl="1">
              <a:spcAft>
                <a:spcPts val="1200"/>
              </a:spcAft>
            </a:pPr>
            <a:r>
              <a:rPr lang="en-US" dirty="0"/>
              <a:t>CNAs are categorized as Primary, Root, and Sub-CNA</a:t>
            </a:r>
          </a:p>
          <a:p>
            <a:pPr lvl="1">
              <a:spcAft>
                <a:spcPts val="1200"/>
              </a:spcAft>
            </a:pPr>
            <a:r>
              <a:rPr lang="en-US" dirty="0"/>
              <a:t>The Primary CNA operates the CVE Program, manages Root CNAs and Sub-CNAs, trains and admits new Root CNAs and Sub-CNAs, and is the assigner of last resort for requesters that are unable to have CVEs assigned at the Sub- or Root CNA levels.</a:t>
            </a:r>
          </a:p>
          <a:p>
            <a:pPr lvl="1">
              <a:spcAft>
                <a:spcPts val="1200"/>
              </a:spcAft>
            </a:pPr>
            <a:r>
              <a:rPr lang="en-US" dirty="0"/>
              <a:t>Root CNAs manage a group of Sub-CNAs within a given domain or community, train and admit new Sub-CNAs, and are the assigners of last resort (i.e., no Sub-CNA exists for the scope) within that domain or community.</a:t>
            </a:r>
          </a:p>
          <a:p>
            <a:pPr lvl="1">
              <a:spcAft>
                <a:spcPts val="1200"/>
              </a:spcAft>
            </a:pPr>
            <a:r>
              <a:rPr lang="en-US" dirty="0"/>
              <a:t>Sub-CNAs only assign CVEs for vulnerabilities in their own products or their domain of responsibility</a:t>
            </a:r>
          </a:p>
          <a:p>
            <a:pPr>
              <a:spcAft>
                <a:spcPts val="1200"/>
              </a:spcAft>
            </a:pPr>
            <a:r>
              <a:rPr lang="en-US" dirty="0"/>
              <a:t>Any disputes or appeals are addressed at the next higher level in the administrative structure.</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792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Structure</a:t>
            </a:r>
          </a:p>
        </p:txBody>
      </p:sp>
      <p:sp>
        <p:nvSpPr>
          <p:cNvPr id="3" name="Content Placeholder 2"/>
          <p:cNvSpPr>
            <a:spLocks noGrp="1"/>
          </p:cNvSpPr>
          <p:nvPr>
            <p:ph idx="1"/>
          </p:nvPr>
        </p:nvSpPr>
        <p:spPr/>
        <p:txBody>
          <a:bodyPr>
            <a:normAutofit fontScale="92500" lnSpcReduction="10000"/>
          </a:bodyPr>
          <a:lstStyle/>
          <a:p>
            <a:pPr>
              <a:spcAft>
                <a:spcPts val="1200"/>
              </a:spcAft>
            </a:pPr>
            <a:r>
              <a:rPr lang="en-US" altLang="en-US" dirty="0">
                <a:latin typeface="Helvetica LT Std"/>
              </a:rPr>
              <a:t>The federated structure allows for flexibility and adaptability for an operational structure within each CVE domain</a:t>
            </a:r>
          </a:p>
          <a:p>
            <a:pPr lvl="1">
              <a:spcAft>
                <a:spcPts val="1200"/>
              </a:spcAft>
            </a:pPr>
            <a:r>
              <a:rPr lang="en-US" altLang="en-US" dirty="0">
                <a:latin typeface="Helvetica LT Std"/>
              </a:rPr>
              <a:t>Customization or augmentation of the basic CVE administrative structure may be required by specific domains because of different regulatory, legal, and practical considerations within a domain</a:t>
            </a:r>
          </a:p>
          <a:p>
            <a:pPr lvl="1">
              <a:spcAft>
                <a:spcPts val="1200"/>
              </a:spcAft>
            </a:pPr>
            <a:r>
              <a:rPr lang="en-US" altLang="en-US" dirty="0">
                <a:latin typeface="Helvetica LT Std"/>
              </a:rPr>
              <a:t>Vulnerability management practices and governance functions within a CVE domain are established by that domain’s community and followed by all Root and Sub-CNAs for coordinated disclosure</a:t>
            </a:r>
          </a:p>
          <a:p>
            <a:pPr lvl="1">
              <a:spcAft>
                <a:spcPts val="1200"/>
              </a:spcAft>
            </a:pPr>
            <a:r>
              <a:rPr lang="en-US" dirty="0"/>
              <a:t>Coordination centers need to have a formal coordination role </a:t>
            </a:r>
          </a:p>
          <a:p>
            <a:pPr lvl="1">
              <a:spcAft>
                <a:spcPts val="1200"/>
              </a:spcAft>
            </a:pPr>
            <a:r>
              <a:rPr lang="en-US" dirty="0"/>
              <a:t>Researchers must follow the scoping rules to ensure communication with CNAs covering products they are researching</a:t>
            </a:r>
            <a:endParaRPr lang="en-US" altLang="en-US" dirty="0">
              <a:latin typeface="Helvetica LT Std"/>
            </a:endParaRPr>
          </a:p>
          <a:p>
            <a:pPr>
              <a:spcAft>
                <a:spcPts val="1200"/>
              </a:spcAft>
            </a:pPr>
            <a:r>
              <a:rPr lang="en-US" altLang="en-US" dirty="0">
                <a:latin typeface="Helvetica LT Std"/>
              </a:rPr>
              <a:t>The Root CNA is responsible for enforcing any domain-specific requirements</a:t>
            </a:r>
          </a:p>
          <a:p>
            <a:endParaRPr lang="en-US" dirty="0"/>
          </a:p>
        </p:txBody>
      </p:sp>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20001200"/>
      </p:ext>
    </p:extLst>
  </p:cSld>
  <p:clrMapOvr>
    <a:masterClrMapping/>
  </p:clrMapOvr>
</p:sld>
</file>

<file path=ppt/theme/theme1.xml><?xml version="1.0" encoding="utf-8"?>
<a:theme xmlns:a="http://schemas.openxmlformats.org/drawingml/2006/main" name="HS SEDI Template v7">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CVE_101_0.2.pptx" id="{CE50287C-72C5-4A78-9F70-A4F707695021}" vid="{CE553564-9983-4857-A174-96911BF9C5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672FC96AA6A3E34CB3016BEF1A0FC705" ma:contentTypeVersion="1" ma:contentTypeDescription="Materials and documents that contain MITRE authored content and other content directly attributable to MITRE and its work" ma:contentTypeScope="" ma:versionID="5312473431e918823c9d10db5606fc0c">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e207f629e9ef5d09050449f693559770"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ACB788-98F9-48EA-B49A-C47746B917C6}">
  <ds:schemaRefs>
    <ds:schemaRef ds:uri="http://schemas.microsoft.com/office/2006/metadata/customXsn"/>
  </ds:schemaRefs>
</ds:datastoreItem>
</file>

<file path=customXml/itemProps2.xml><?xml version="1.0" encoding="utf-8"?>
<ds:datastoreItem xmlns:ds="http://schemas.openxmlformats.org/officeDocument/2006/customXml" ds:itemID="{8AD96AC7-108F-42BD-8114-33A8F6EB7780}">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FB1507C7-6C22-4D15-8233-C34E2A750B0C}">
  <ds:schemaRefs>
    <ds:schemaRef ds:uri="http://schemas.microsoft.com/sharepoint/v3/contenttype/forms"/>
  </ds:schemaRefs>
</ds:datastoreItem>
</file>

<file path=customXml/itemProps4.xml><?xml version="1.0" encoding="utf-8"?>
<ds:datastoreItem xmlns:ds="http://schemas.openxmlformats.org/officeDocument/2006/customXml" ds:itemID="{D86E4B44-B7F3-4191-B0F5-8833130508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8048</TotalTime>
  <Words>3337</Words>
  <Application>Microsoft Office PowerPoint</Application>
  <PresentationFormat>On-screen Show (4:3)</PresentationFormat>
  <Paragraphs>316</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Helvetica LT Std</vt:lpstr>
      <vt:lpstr>Times New Roman</vt:lpstr>
      <vt:lpstr>Verdana</vt:lpstr>
      <vt:lpstr>Wingdings</vt:lpstr>
      <vt:lpstr>HS SEDI Template v7</vt:lpstr>
      <vt:lpstr>CVE Numbering Authorities (CNA) Overview</vt:lpstr>
      <vt:lpstr>Contents</vt:lpstr>
      <vt:lpstr>CVE Numbering Authority (CNA) Program</vt:lpstr>
      <vt:lpstr>Role of the CNA</vt:lpstr>
      <vt:lpstr>Benefits of Being a CNA</vt:lpstr>
      <vt:lpstr>CNA Qualifications</vt:lpstr>
      <vt:lpstr>CNA Governance Structures</vt:lpstr>
      <vt:lpstr>Administrative Structure</vt:lpstr>
      <vt:lpstr>Operational Structure</vt:lpstr>
      <vt:lpstr>The CVE Board</vt:lpstr>
      <vt:lpstr>CNA Rules</vt:lpstr>
      <vt:lpstr>Purpose and Goal of CNA Rules</vt:lpstr>
      <vt:lpstr>Summary of CNA Rules (1 of 2)</vt:lpstr>
      <vt:lpstr>Summary of CNA Rules (2 of 2)</vt:lpstr>
      <vt:lpstr>Additional Rules</vt:lpstr>
      <vt:lpstr>CVE ID Assignment</vt:lpstr>
      <vt:lpstr>High-level CVE Assignment Process Description</vt:lpstr>
      <vt:lpstr>CNA CVE ID Assignment Process</vt:lpstr>
      <vt:lpstr>Appeals Process</vt:lpstr>
      <vt:lpstr>CNA On-Boarding Process</vt:lpstr>
      <vt:lpstr>CNA Candidate Process </vt:lpstr>
      <vt:lpstr>CNA On-Boarding Process (1 of 4)</vt:lpstr>
      <vt:lpstr>CNA On-Boarding Process (2 of 4)</vt:lpstr>
      <vt:lpstr>CNA On-Boarding Process (3 of 4)</vt:lpstr>
      <vt:lpstr>CNA On-Boarding Process (4 of 4)</vt:lpstr>
      <vt:lpstr>Additional Resources</vt:lpstr>
      <vt:lpstr>Community Resources</vt:lpstr>
      <vt:lpstr>To Participate in the CNA Program</vt:lpstr>
      <vt:lpstr>Questions</vt:lpstr>
      <vt:lpstr>Backup Slides</vt:lpstr>
      <vt:lpstr>Assignment Rules</vt:lpstr>
      <vt:lpstr>Communication Rules (1 of 2)</vt:lpstr>
      <vt:lpstr>Communication Rules (2 of 2)</vt:lpstr>
      <vt:lpstr>Administration Rules</vt:lpstr>
      <vt:lpstr>Additional Root CNA Rules</vt:lpstr>
      <vt:lpstr>Additional Primary CNA Rules</vt:lpstr>
      <vt:lpstr>CVE ID Appeals Process</vt:lpstr>
    </vt:vector>
  </TitlesOfParts>
  <Company>The MITRE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Vulnerabilities and Exposures (CVE) Overview</dc:title>
  <dc:creator>Chris Coffin</dc:creator>
  <cp:keywords/>
  <dc:description>For internal MITRE use</dc:description>
  <cp:lastModifiedBy>Miller, Lynne E.</cp:lastModifiedBy>
  <cp:revision>214</cp:revision>
  <dcterms:created xsi:type="dcterms:W3CDTF">2014-11-05T14:20:47Z</dcterms:created>
  <dcterms:modified xsi:type="dcterms:W3CDTF">2017-03-21T14:23:19Z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0x010100823A99C636F7423283FB0D200866C61300672FC96AA6A3E34CB3016BEF1A0FC705</vt:lpwstr>
  </property>
  <property fmtid="{D5CDD505-2E9C-101B-9397-08002B2CF9AE}" pid="3" name="TaxKeyword">
    <vt:lpwstr/>
  </property>
</Properties>
</file>