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52"/>
  </p:notesMasterIdLst>
  <p:handoutMasterIdLst>
    <p:handoutMasterId r:id="rId53"/>
  </p:handoutMasterIdLst>
  <p:sldIdLst>
    <p:sldId id="256" r:id="rId5"/>
    <p:sldId id="260" r:id="rId6"/>
    <p:sldId id="281" r:id="rId7"/>
    <p:sldId id="282" r:id="rId8"/>
    <p:sldId id="283" r:id="rId9"/>
    <p:sldId id="314" r:id="rId10"/>
    <p:sldId id="299" r:id="rId11"/>
    <p:sldId id="261" r:id="rId12"/>
    <p:sldId id="269" r:id="rId13"/>
    <p:sldId id="271" r:id="rId14"/>
    <p:sldId id="262" r:id="rId15"/>
    <p:sldId id="270" r:id="rId16"/>
    <p:sldId id="272" r:id="rId17"/>
    <p:sldId id="275" r:id="rId18"/>
    <p:sldId id="273" r:id="rId19"/>
    <p:sldId id="315" r:id="rId20"/>
    <p:sldId id="264" r:id="rId21"/>
    <p:sldId id="31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317" r:id="rId32"/>
    <p:sldId id="301" r:id="rId33"/>
    <p:sldId id="302" r:id="rId34"/>
    <p:sldId id="284" r:id="rId35"/>
    <p:sldId id="285" r:id="rId36"/>
    <p:sldId id="286" r:id="rId37"/>
    <p:sldId id="287" r:id="rId38"/>
    <p:sldId id="265" r:id="rId39"/>
    <p:sldId id="268" r:id="rId40"/>
    <p:sldId id="318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47E25-8FAD-432E-93A7-01098F2611CB}" v="8" dt="2019-05-22T01:33:16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3" autoAdjust="0"/>
    <p:restoredTop sz="94663" autoAdjust="0"/>
  </p:normalViewPr>
  <p:slideViewPr>
    <p:cSldViewPr snapToGrid="0">
      <p:cViewPr varScale="1">
        <p:scale>
          <a:sx n="74" d="100"/>
          <a:sy n="74" d="100"/>
        </p:scale>
        <p:origin x="64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24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C638E1-417D-42D6-BE35-6B0C68E0C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3883" y="6327030"/>
            <a:ext cx="765534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181D-716A-4D91-A867-E15F7B0D9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1451" y="6327030"/>
            <a:ext cx="77377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6E3400-6335-4224-A22B-E2EBEAD33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30445" y="6327030"/>
            <a:ext cx="767878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AF125-20EA-456C-BE4C-67ED3015B7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45193" y="6327030"/>
            <a:ext cx="766403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3558-F699-4E78-9BF6-8194A12D1F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9941" y="6327030"/>
            <a:ext cx="76492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45711-76E2-4AFD-BB3B-3DCAB0B0B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EA17A43F-8195-477C-878E-E21183EB11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3071" y="6327030"/>
            <a:ext cx="768615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9DC2-D4E0-4003-BCD2-293586479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6694A54E-A2FD-4930-87E3-F1AE89EA0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7315" y="6327030"/>
            <a:ext cx="764191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6631-AC9A-4136-AD4E-1031F234C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E3ABD851-716C-4BCD-AE29-6EB30713EB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5697" y="6327030"/>
            <a:ext cx="76935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data/downloads/index.html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veform.mitre.org/" TargetMode="External"/><Relationship Id="rId3" Type="http://schemas.openxmlformats.org/officeDocument/2006/relationships/hyperlink" Target="https://github.com/CVEProject/automation-working-group/blob/master/tools/cmdlinejsonvalidator.py" TargetMode="External"/><Relationship Id="rId7" Type="http://schemas.openxmlformats.org/officeDocument/2006/relationships/hyperlink" Target="https://vulnogram.github.io/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cve/list_rules_and_guidance/cve_assignment_information_format.html#format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Submission Process</a:t>
            </a:r>
            <a:br>
              <a:rPr lang="en-US" dirty="0"/>
            </a:br>
            <a:r>
              <a:rPr lang="en-US" sz="2800" dirty="0"/>
              <a:t>for Submissions to CVE Program Root CNA Only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CVE 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</p:spTree>
    <p:extLst>
      <p:ext uri="{BB962C8B-B14F-4D97-AF65-F5344CB8AC3E}">
        <p14:creationId xmlns:p14="http://schemas.microsoft.com/office/powerpoint/2010/main" val="102041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</a:t>
            </a:r>
          </a:p>
          <a:p>
            <a:pPr marL="346075" indent="-342900"/>
            <a:r>
              <a:rPr lang="en-US" dirty="0"/>
              <a:t>Use double-quotes if fields contain commas or quote characters</a:t>
            </a:r>
          </a:p>
          <a:p>
            <a:pPr marL="346075" indent="-342900"/>
            <a:r>
              <a:rPr lang="en-US" dirty="0"/>
              <a:t>Do not use embedded line-breaks</a:t>
            </a:r>
          </a:p>
          <a:p>
            <a:pPr marL="346075" indent="-342900"/>
            <a:r>
              <a:rPr lang="en-US" dirty="0"/>
              <a:t>Write any double-quote characters in a field as two double-quote characters</a:t>
            </a:r>
          </a:p>
          <a:p>
            <a:pPr marL="346075" indent="-342900"/>
            <a:r>
              <a:rPr lang="en-US" dirty="0"/>
              <a:t>On CVE ID per line</a:t>
            </a:r>
          </a:p>
        </p:txBody>
      </p:sp>
    </p:spTree>
    <p:extLst>
      <p:ext uri="{BB962C8B-B14F-4D97-AF65-F5344CB8AC3E}">
        <p14:creationId xmlns:p14="http://schemas.microsoft.com/office/powerpoint/2010/main" val="93422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Multiple CVE Entries</a:t>
            </a:r>
          </a:p>
          <a:p>
            <a:pPr lvl="1"/>
            <a:r>
              <a:rPr lang="en-US" sz="2500" dirty="0"/>
              <a:t>Multiple lines, one per entry</a:t>
            </a:r>
          </a:p>
          <a:p>
            <a:endParaRPr lang="en-US" sz="2500" dirty="0"/>
          </a:p>
          <a:p>
            <a:r>
              <a:rPr lang="en-US" sz="2500" dirty="0"/>
              <a:t>Multiple Products/Versions</a:t>
            </a:r>
          </a:p>
          <a:p>
            <a:pPr lvl="1"/>
            <a:r>
              <a:rPr lang="en-US" sz="2500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sz="2500" dirty="0"/>
              <a:t>Multiple References</a:t>
            </a:r>
          </a:p>
          <a:p>
            <a:pPr lvl="1"/>
            <a:r>
              <a:rPr lang="en-US" sz="2500" dirty="0"/>
              <a:t>Separate references by a space; e.g.,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6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4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/>
              <a:t>https://github.com/CVEProject/automation-working-group/blob/master/cve_json_schema/DRAFT-JSON-file-format-v4.md</a:t>
            </a:r>
          </a:p>
        </p:txBody>
      </p:sp>
    </p:spTree>
    <p:extLst>
      <p:ext uri="{BB962C8B-B14F-4D97-AF65-F5344CB8AC3E}">
        <p14:creationId xmlns:p14="http://schemas.microsoft.com/office/powerpoint/2010/main" val="245707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2700" b="0" dirty="0"/>
              <a:t>Note that whitespace, including line breaks, can be included to 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169403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EB79-1B6E-4997-8884-0068C91A675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Channels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94193F-F791-4550-A120-2A8EB993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8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88194"/>
            <a:ext cx="8229600" cy="3898182"/>
          </a:xfrm>
        </p:spPr>
        <p:txBody>
          <a:bodyPr>
            <a:normAutofit/>
          </a:bodyPr>
          <a:lstStyle/>
          <a:p>
            <a:r>
              <a:rPr lang="en-US" sz="2200" dirty="0"/>
              <a:t>Web Form</a:t>
            </a:r>
          </a:p>
          <a:p>
            <a:pPr lvl="1"/>
            <a:r>
              <a:rPr lang="en-US" sz="2200" dirty="0"/>
              <a:t>Supports all three file types</a:t>
            </a:r>
          </a:p>
          <a:p>
            <a:pPr lvl="1"/>
            <a:r>
              <a:rPr lang="en-US" sz="2200" dirty="0"/>
              <a:t>Suited to new submissions only</a:t>
            </a:r>
          </a:p>
          <a:p>
            <a:pPr lvl="1"/>
            <a:r>
              <a:rPr lang="en-US" sz="2200" dirty="0"/>
              <a:t>Has limits on form field sizes!</a:t>
            </a:r>
          </a:p>
          <a:p>
            <a:r>
              <a:rPr lang="en-US" sz="2200" dirty="0"/>
              <a:t>GitHub</a:t>
            </a:r>
          </a:p>
          <a:p>
            <a:pPr lvl="1"/>
            <a:r>
              <a:rPr lang="en-US" sz="2200" dirty="0"/>
              <a:t>Supports CVE JSON only!</a:t>
            </a:r>
          </a:p>
          <a:p>
            <a:pPr lvl="1"/>
            <a:r>
              <a:rPr lang="en-US" sz="2200" dirty="0"/>
              <a:t>Avoid files with MS-DOS style line endings (CR/LF)</a:t>
            </a:r>
          </a:p>
          <a:p>
            <a:pPr lvl="1"/>
            <a:r>
              <a:rPr lang="en-US" sz="2200" dirty="0"/>
              <a:t>Suited to both new and updated submissions</a:t>
            </a:r>
          </a:p>
        </p:txBody>
      </p:sp>
    </p:spTree>
    <p:extLst>
      <p:ext uri="{BB962C8B-B14F-4D97-AF65-F5344CB8AC3E}">
        <p14:creationId xmlns:p14="http://schemas.microsoft.com/office/powerpoint/2010/main" val="401850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CB5F-BA00-4A7C-AE18-628977B6F8C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D4DF49-F8D3-4464-AB04-F7E4197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2259483" y="1447800"/>
            <a:ext cx="8055672" cy="42730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CVE Entry is already generated.</a:t>
            </a:r>
          </a:p>
          <a:p>
            <a:r>
              <a:rPr lang="en-US" dirty="0"/>
              <a:t>These processes are specific to the CVE Program Root CNA (currently MITRE).  Other Root CNAs may have other processes that CNAs need to follow.</a:t>
            </a:r>
          </a:p>
        </p:txBody>
      </p:sp>
    </p:spTree>
    <p:extLst>
      <p:ext uri="{BB962C8B-B14F-4D97-AF65-F5344CB8AC3E}">
        <p14:creationId xmlns:p14="http://schemas.microsoft.com/office/powerpoint/2010/main" val="1669519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972799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2133600" y="2055447"/>
            <a:ext cx="8245370" cy="2860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4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2133601" y="2188308"/>
            <a:ext cx="8490413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2321925" y="2104230"/>
            <a:ext cx="7909170" cy="3705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2400079" y="1518075"/>
            <a:ext cx="78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319004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1074399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2133601" y="1899138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4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74638"/>
            <a:ext cx="1114742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 Ticket Will Be Created and Email Acknowledgement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2719823" y="1552337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7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2219570" y="2868246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9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More Characters, Use Email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2893961" y="1662723"/>
            <a:ext cx="6697785" cy="35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7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2418813" y="1398513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1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10D4-9681-4C67-98DA-D2E40D7C4F2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GitHub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ED4F1-9111-4821-8C03-E4446074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E.g., child CNAs of Program Root CNA’s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e.g.,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GitHub (preferred)</a:t>
            </a:r>
          </a:p>
          <a:p>
            <a:pPr lvl="1"/>
            <a:r>
              <a:rPr lang="en-US" dirty="0"/>
              <a:t>Web Form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1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61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61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https://github.com/$YOUR_FORK/cvelist/pull/new/master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 sure that GitHub reports that the branches can be merged</a:t>
            </a:r>
          </a:p>
          <a:p>
            <a:pPr lvl="2"/>
            <a:r>
              <a:rPr lang="en-US" dirty="0"/>
              <a:t>Resolve any conflicts before you merge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28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Program Root CNA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</a:t>
            </a:r>
          </a:p>
          <a:p>
            <a:r>
              <a:rPr lang="en-US" dirty="0"/>
              <a:t>Submissions should be made subject to the CVE Submissions License Terms of Use</a:t>
            </a:r>
          </a:p>
          <a:p>
            <a:r>
              <a:rPr lang="en-US" dirty="0"/>
              <a:t>It is strongly recommended that submissions use signed commits. Please note that some hierarchies may require all submissions to be signed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61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10883899" cy="868362"/>
          </a:xfrm>
        </p:spPr>
        <p:txBody>
          <a:bodyPr>
            <a:normAutofit/>
          </a:bodyPr>
          <a:lstStyle/>
          <a:p>
            <a:r>
              <a:rPr lang="en-US" dirty="0"/>
              <a:t>What Happens on Program Root CNA’s End of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1410929"/>
            <a:ext cx="9467850" cy="438979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Review</a:t>
            </a:r>
          </a:p>
          <a:p>
            <a:pPr lvl="1"/>
            <a:r>
              <a:rPr lang="en-US" sz="2400" dirty="0"/>
              <a:t>Is the assignment data for IDs assigned to the CNA?</a:t>
            </a:r>
          </a:p>
          <a:p>
            <a:pPr lvl="1"/>
            <a:r>
              <a:rPr lang="en-US" sz="2400" dirty="0"/>
              <a:t>Do the IDs exist in the CVE List as “RESERVED”?</a:t>
            </a:r>
          </a:p>
          <a:p>
            <a:pPr lvl="1"/>
            <a:r>
              <a:rPr lang="en-US" sz="2400" dirty="0"/>
              <a:t>Do the references exist and are they public?</a:t>
            </a:r>
          </a:p>
          <a:p>
            <a:pPr lvl="1"/>
            <a:r>
              <a:rPr lang="en-US" sz="2400" dirty="0"/>
              <a:t>Does the assignment data agree with the associated references?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Submission Processing</a:t>
            </a:r>
          </a:p>
          <a:p>
            <a:pPr lvl="1"/>
            <a:r>
              <a:rPr lang="en-US" sz="2400" dirty="0"/>
              <a:t>Resolve with CNA any issues uncovered during review</a:t>
            </a:r>
          </a:p>
          <a:p>
            <a:pPr lvl="1"/>
            <a:r>
              <a:rPr lang="en-US" sz="2400" dirty="0"/>
              <a:t>Incorporate assignment data into the </a:t>
            </a:r>
            <a:r>
              <a:rPr lang="en-US" sz="2400" dirty="0" err="1"/>
              <a:t>cvelist</a:t>
            </a:r>
            <a:r>
              <a:rPr lang="en-US" sz="2400" dirty="0"/>
              <a:t> git repo</a:t>
            </a:r>
          </a:p>
          <a:p>
            <a:pPr lvl="1"/>
            <a:r>
              <a:rPr lang="en-US" sz="2400" dirty="0"/>
              <a:t>Populate associated entries in the master CVE List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Other processing</a:t>
            </a:r>
          </a:p>
          <a:p>
            <a:pPr lvl="1"/>
            <a:r>
              <a:rPr lang="en-US" sz="2400" dirty="0"/>
              <a:t>Announce “new” CVE Entries</a:t>
            </a:r>
          </a:p>
          <a:p>
            <a:pPr lvl="1"/>
            <a:r>
              <a:rPr lang="en-US" sz="2400" dirty="0"/>
              <a:t>Publish master CVE List on cve.mitre.org</a:t>
            </a:r>
          </a:p>
          <a:p>
            <a:pPr lvl="2"/>
            <a:r>
              <a:rPr lang="en-US" sz="2400" dirty="0">
                <a:hlinkClick r:id="rId2"/>
              </a:rPr>
              <a:t>https://cve.mitre.org/data/downloads/index.html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16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https://vulnogram.github.io/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Form (</a:t>
            </a:r>
            <a:r>
              <a:rPr lang="en-US" dirty="0">
                <a:hlinkClick r:id="rId8"/>
              </a:rPr>
              <a:t>https://cveform.mitre.org/</a:t>
            </a:r>
            <a:r>
              <a:rPr lang="en-US" dirty="0"/>
              <a:t>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28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5E48-2FEA-40A1-A1E0-A324C8427DA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AAE86-52A1-447D-BA56-F0C2C174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52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9"/>
          <a:stretch/>
        </p:blipFill>
        <p:spPr>
          <a:xfrm>
            <a:off x="2133601" y="1545998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21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4" r="56936" b="45689"/>
          <a:stretch/>
        </p:blipFill>
        <p:spPr>
          <a:xfrm>
            <a:off x="2666510" y="1546833"/>
            <a:ext cx="6858980" cy="42875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7D1ECC-7567-466B-BF7B-F395B2515B3C}"/>
              </a:ext>
            </a:extLst>
          </p:cNvPr>
          <p:cNvGrpSpPr/>
          <p:nvPr/>
        </p:nvGrpSpPr>
        <p:grpSpPr>
          <a:xfrm>
            <a:off x="3981356" y="2376392"/>
            <a:ext cx="5260157" cy="660999"/>
            <a:chOff x="2073897" y="2413262"/>
            <a:chExt cx="5260157" cy="660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E03F8A-E142-46A9-B8A6-24288AEC9723}"/>
                </a:ext>
              </a:extLst>
            </p:cNvPr>
            <p:cNvSpPr/>
            <p:nvPr/>
          </p:nvSpPr>
          <p:spPr>
            <a:xfrm>
              <a:off x="2073897" y="2413262"/>
              <a:ext cx="1828800" cy="452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48F46-4BAA-48CD-8D02-7B88C1955537}"/>
                </a:ext>
              </a:extLst>
            </p:cNvPr>
            <p:cNvSpPr txBox="1"/>
            <p:nvPr/>
          </p:nvSpPr>
          <p:spPr>
            <a:xfrm>
              <a:off x="4977353" y="2489486"/>
              <a:ext cx="2356701" cy="58477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FF0000"/>
                  </a:solidFill>
                  <a:ea typeface="Verdana" pitchFamily="34" charset="0"/>
                  <a:cs typeface="Verdana" pitchFamily="34" charset="0"/>
                </a:rPr>
                <a:t>Input the ID you want to update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FF523-2E62-4C4E-B203-E8A2FE38FDDC}"/>
                </a:ext>
              </a:extLst>
            </p:cNvPr>
            <p:cNvCxnSpPr/>
            <p:nvPr/>
          </p:nvCxnSpPr>
          <p:spPr>
            <a:xfrm flipH="1">
              <a:off x="3902697" y="2639505"/>
              <a:ext cx="10558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13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Send the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CVE Program Root CNA</a:t>
            </a:r>
          </a:p>
        </p:txBody>
      </p:sp>
    </p:spTree>
    <p:extLst>
      <p:ext uri="{BB962C8B-B14F-4D97-AF65-F5344CB8AC3E}">
        <p14:creationId xmlns:p14="http://schemas.microsoft.com/office/powerpoint/2010/main" val="1915533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74638"/>
            <a:ext cx="10182224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Information Is Imported from the Official CVE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88"/>
          <a:stretch/>
        </p:blipFill>
        <p:spPr>
          <a:xfrm>
            <a:off x="2133600" y="1423448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90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1" y="243453"/>
            <a:ext cx="9328727" cy="868362"/>
          </a:xfrm>
        </p:spPr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7" t="31512" r="34338" b="16316"/>
          <a:stretch/>
        </p:blipFill>
        <p:spPr>
          <a:xfrm>
            <a:off x="2133600" y="1545996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2315852" y="2026764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5025004" y="1688209"/>
            <a:ext cx="1460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3779228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4638"/>
            <a:ext cx="9045678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2" t="15080" r="2593" b="7484"/>
          <a:stretch/>
        </p:blipFill>
        <p:spPr>
          <a:xfrm>
            <a:off x="2133600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6256233" y="1509230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7594863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7467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3787219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2773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802089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74638"/>
            <a:ext cx="9493828" cy="868362"/>
          </a:xfrm>
        </p:spPr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3" t="30074" r="53972" b="31927"/>
          <a:stretch/>
        </p:blipFill>
        <p:spPr>
          <a:xfrm>
            <a:off x="2674836" y="1670901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34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74638"/>
            <a:ext cx="9503353" cy="868362"/>
          </a:xfrm>
        </p:spPr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CBEBF-68A9-4E0C-AF40-8D3BCBB8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407" y="2497357"/>
            <a:ext cx="7918252" cy="25026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7F6824-4B78-4AF1-8FFB-4508FAE84BF3}"/>
              </a:ext>
            </a:extLst>
          </p:cNvPr>
          <p:cNvSpPr/>
          <p:nvPr/>
        </p:nvSpPr>
        <p:spPr>
          <a:xfrm>
            <a:off x="4117960" y="2907667"/>
            <a:ext cx="285428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35EB64-31FF-4294-B506-A9E78C2A2B5F}"/>
              </a:ext>
            </a:extLst>
          </p:cNvPr>
          <p:cNvSpPr/>
          <p:nvPr/>
        </p:nvSpPr>
        <p:spPr>
          <a:xfrm>
            <a:off x="2351259" y="2891455"/>
            <a:ext cx="670801" cy="172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8C11F-9523-49F2-86FE-B7E15EBC3E43}"/>
              </a:ext>
            </a:extLst>
          </p:cNvPr>
          <p:cNvSpPr/>
          <p:nvPr/>
        </p:nvSpPr>
        <p:spPr>
          <a:xfrm>
            <a:off x="7503186" y="2907667"/>
            <a:ext cx="421614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41B16-2368-4F95-A41D-9CE47138A5E6}"/>
              </a:ext>
            </a:extLst>
          </p:cNvPr>
          <p:cNvSpPr txBox="1"/>
          <p:nvPr/>
        </p:nvSpPr>
        <p:spPr>
          <a:xfrm>
            <a:off x="4955356" y="185388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5BD59-37BE-47F5-BE51-F6F81D846F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22060" y="2192434"/>
            <a:ext cx="2503619" cy="79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BDF27-2DA9-42F9-B537-735CAA7924A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4260674" y="2192435"/>
            <a:ext cx="1265004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0971-68B6-4495-BF9B-2C26559DADC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525679" y="2192435"/>
            <a:ext cx="2188315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4392E4-0819-406B-AA3F-9C793867DAFD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 and name aren’t required by the standard.  However,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requires the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and if you use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, you have to a name.</a:t>
            </a:r>
          </a:p>
        </p:txBody>
      </p:sp>
    </p:spTree>
    <p:extLst>
      <p:ext uri="{BB962C8B-B14F-4D97-AF65-F5344CB8AC3E}">
        <p14:creationId xmlns:p14="http://schemas.microsoft.com/office/powerpoint/2010/main" val="945061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74638"/>
            <a:ext cx="11185525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46302" r="911" b="1937"/>
          <a:stretch/>
        </p:blipFill>
        <p:spPr>
          <a:xfrm>
            <a:off x="2133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5BF4-B7AD-499F-A4DB-86ED9754D5C1}"/>
              </a:ext>
            </a:extLst>
          </p:cNvPr>
          <p:cNvSpPr/>
          <p:nvPr/>
        </p:nvSpPr>
        <p:spPr>
          <a:xfrm>
            <a:off x="2292892" y="4117140"/>
            <a:ext cx="4386768" cy="785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B62E-41BA-447B-8CF6-E1FD956C0E75}"/>
              </a:ext>
            </a:extLst>
          </p:cNvPr>
          <p:cNvSpPr txBox="1"/>
          <p:nvPr/>
        </p:nvSpPr>
        <p:spPr>
          <a:xfrm>
            <a:off x="7182990" y="3604860"/>
            <a:ext cx="246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Must be moved to the top box for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to generate proper 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9400-3702-419B-9900-E7C913F0D2CC}"/>
              </a:ext>
            </a:extLst>
          </p:cNvPr>
          <p:cNvCxnSpPr>
            <a:stCxn id="7" idx="1"/>
          </p:cNvCxnSpPr>
          <p:nvPr/>
        </p:nvCxnSpPr>
        <p:spPr>
          <a:xfrm flipH="1">
            <a:off x="6679660" y="3835693"/>
            <a:ext cx="503330" cy="658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43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74638"/>
            <a:ext cx="9392573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24940" r="2170" b="38910"/>
          <a:stretch/>
        </p:blipFill>
        <p:spPr>
          <a:xfrm>
            <a:off x="2133600" y="1989055"/>
            <a:ext cx="8036778" cy="2714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4E9A5-0B0D-48A2-A914-CB5F86A4CCF1}"/>
              </a:ext>
            </a:extLst>
          </p:cNvPr>
          <p:cNvSpPr/>
          <p:nvPr/>
        </p:nvSpPr>
        <p:spPr>
          <a:xfrm>
            <a:off x="2283165" y="2947481"/>
            <a:ext cx="7013235" cy="27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E4761-5D6D-40E4-9501-6BFD8972D71F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Product, version, and problem type information must be in the description section.  There are no restrictions on how they are phrased in the description section.</a:t>
            </a:r>
          </a:p>
        </p:txBody>
      </p:sp>
    </p:spTree>
    <p:extLst>
      <p:ext uri="{BB962C8B-B14F-4D97-AF65-F5344CB8AC3E}">
        <p14:creationId xmlns:p14="http://schemas.microsoft.com/office/powerpoint/2010/main" val="1495415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74638"/>
            <a:ext cx="9399024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" t="10561" r="1777" b="2965"/>
          <a:stretch/>
        </p:blipFill>
        <p:spPr>
          <a:xfrm>
            <a:off x="2853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5591665" y="1498861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product/version information as well as the problem type as it will be used to populate the entry in the CVE List</a:t>
            </a:r>
          </a:p>
          <a:p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</a:t>
            </a:r>
          </a:p>
          <a:p>
            <a:pPr lvl="1"/>
            <a:r>
              <a:rPr lang="en-US" dirty="0"/>
              <a:t>Plain text only – no HTML or proprietary document formats</a:t>
            </a:r>
          </a:p>
          <a:p>
            <a:pPr lvl="1"/>
            <a:r>
              <a:rPr lang="en-US" dirty="0"/>
              <a:t>Avoid MS-DOS style line endings (CR/LF)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064-F1D2-4D20-A484-91AFBCB324F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Formats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DF9EE-EC88-4631-AF3F-D96D5C4C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4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</p:spTree>
    <p:extLst>
      <p:ext uri="{BB962C8B-B14F-4D97-AF65-F5344CB8AC3E}">
        <p14:creationId xmlns:p14="http://schemas.microsoft.com/office/powerpoint/2010/main" val="347608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CVE ID per [CVEID] field</a:t>
            </a:r>
          </a:p>
          <a:p>
            <a:r>
              <a:rPr lang="en-US" dirty="0"/>
              <a:t>Field order should be maintained</a:t>
            </a:r>
          </a:p>
          <a:p>
            <a:r>
              <a:rPr lang="en-US" dirty="0"/>
              <a:t>A single field should not span multiple lines</a:t>
            </a:r>
          </a:p>
          <a:p>
            <a:r>
              <a:rPr lang="en-US" dirty="0">
                <a:hlinkClick r:id="rId2"/>
              </a:rPr>
              <a:t>https://cve.mitre.org/cve/list_rules_and_guidance/cve_assignment_information_format.html#format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3914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e.g.,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39208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664</TotalTime>
  <Words>2454</Words>
  <Application>Microsoft Office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Helvetica LT Std</vt:lpstr>
      <vt:lpstr>Tahoma</vt:lpstr>
      <vt:lpstr>Wingdings</vt:lpstr>
      <vt:lpstr>mitre-2018</vt:lpstr>
      <vt:lpstr>CVE Submission Process for Submissions to CVE Program Root CNA Only</vt:lpstr>
      <vt:lpstr>Disclaimers</vt:lpstr>
      <vt:lpstr>Outline</vt:lpstr>
      <vt:lpstr>Where to Send the Information?</vt:lpstr>
      <vt:lpstr>Required Information</vt:lpstr>
      <vt:lpstr>Submission Formats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Submission Channels</vt:lpstr>
      <vt:lpstr>Approved Submission Channels</vt:lpstr>
      <vt:lpstr>Submissions through the Web Form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Acknowledgement Sent</vt:lpstr>
      <vt:lpstr>The Description Field Is Character Limited</vt:lpstr>
      <vt:lpstr>If You Need More Characters, Use Email …</vt:lpstr>
      <vt:lpstr>By Replying to the Acknowledgement Email</vt:lpstr>
      <vt:lpstr>Submissions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Program Root CNA’s End of Process</vt:lpstr>
      <vt:lpstr>Resources</vt:lpstr>
      <vt:lpstr>Backup Slides</vt:lpstr>
      <vt:lpstr>Vulnogram</vt:lpstr>
      <vt:lpstr>Vulnogram – Choose the CVE ID to Edit</vt:lpstr>
      <vt:lpstr>Vulnograms – CVE Information Is Imported from the Official CVE List</vt:lpstr>
      <vt:lpstr>Vulnogram – Fill in Metadata</vt:lpstr>
      <vt:lpstr>Vulnogram – Fill in Product/Version Information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Robert Roberge</cp:lastModifiedBy>
  <cp:revision>9</cp:revision>
  <dcterms:created xsi:type="dcterms:W3CDTF">2019-02-26T16:06:40Z</dcterms:created>
  <dcterms:modified xsi:type="dcterms:W3CDTF">2019-05-22T01:42:35Z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