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44"/>
  </p:notesMasterIdLst>
  <p:sldIdLst>
    <p:sldId id="256" r:id="rId6"/>
    <p:sldId id="282" r:id="rId7"/>
    <p:sldId id="298" r:id="rId8"/>
    <p:sldId id="295" r:id="rId9"/>
    <p:sldId id="296" r:id="rId10"/>
    <p:sldId id="297" r:id="rId11"/>
    <p:sldId id="280" r:id="rId12"/>
    <p:sldId id="257" r:id="rId13"/>
    <p:sldId id="285" r:id="rId14"/>
    <p:sldId id="283" r:id="rId15"/>
    <p:sldId id="265" r:id="rId16"/>
    <p:sldId id="284" r:id="rId17"/>
    <p:sldId id="258" r:id="rId18"/>
    <p:sldId id="267" r:id="rId19"/>
    <p:sldId id="268" r:id="rId20"/>
    <p:sldId id="269" r:id="rId21"/>
    <p:sldId id="270" r:id="rId22"/>
    <p:sldId id="300" r:id="rId23"/>
    <p:sldId id="288" r:id="rId24"/>
    <p:sldId id="289" r:id="rId25"/>
    <p:sldId id="290" r:id="rId26"/>
    <p:sldId id="291" r:id="rId27"/>
    <p:sldId id="292" r:id="rId28"/>
    <p:sldId id="293" r:id="rId29"/>
    <p:sldId id="294" r:id="rId30"/>
    <p:sldId id="271" r:id="rId31"/>
    <p:sldId id="272" r:id="rId32"/>
    <p:sldId id="275" r:id="rId33"/>
    <p:sldId id="273" r:id="rId34"/>
    <p:sldId id="276" r:id="rId35"/>
    <p:sldId id="278" r:id="rId36"/>
    <p:sldId id="266" r:id="rId37"/>
    <p:sldId id="262" r:id="rId38"/>
    <p:sldId id="299" r:id="rId39"/>
    <p:sldId id="260" r:id="rId40"/>
    <p:sldId id="263" r:id="rId41"/>
    <p:sldId id="286" r:id="rId42"/>
    <p:sldId id="28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94660"/>
  </p:normalViewPr>
  <p:slideViewPr>
    <p:cSldViewPr snapToGrid="0">
      <p:cViewPr varScale="1">
        <p:scale>
          <a:sx n="101" d="100"/>
          <a:sy n="101" d="100"/>
        </p:scale>
        <p:origin x="126" y="354"/>
      </p:cViewPr>
      <p:guideLst>
        <p:guide orient="horz"/>
        <p:guide pos="575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s>
</file>

<file path=ppt/ink/ink1.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13:23.945"/>
    </inkml:context>
    <inkml:brush xml:id="br0">
      <inkml:brushProperty name="width" value="0.05292" units="cm"/>
      <inkml:brushProperty name="height" value="0.05292" units="cm"/>
      <inkml:brushProperty name="color" value="#FF0000"/>
    </inkml:brush>
  </inkml:definitions>
  <inkml:trace contextRef="#ctx0" brushRef="#br0">14891 4568 0,'0'-31'78,"-31"0"-31,-62-62-32,-62-32-15,-63-61 16,-93-32 0,31 32-16,32 0 15,-94 30 1,62 32-16,31 0 15,-93-94 1,-31 94-16,-62-32 16,93 63-16,-62 0 15,0 0 1,93 30-16,-31 1 16,31 31-1,-31 0-15,31 0 16,-62 31-1,0 0-15,62 0 16,-124 0 0,61 0-16,1 31 15,0 31 1,94 0-16,92 1 16,63 30-1,61-93-15,32 31 16,-31 0 187,-124 124-187,61-92-1,-61-1-15,-94 0 16,62-62-1,-93 62-15,1-31 16,-126-31 0,63 31-16,0-31 15,93 62 1,-31-62-16,94 0 16,-1 31-1,32-31-15,30 31 16,-30 32-1,61-32-15,-30 0 16,62 31 0,30-31-16,32 0 15,31 0 1,0 0-16,-31 31 16,31-31-16,-31 94 15,31-32 1,0 31-16,0-30 15,0 30 1,0-62-16,0 62 16,0 1-1,0-1-15,62 0 16,32 63 0,30-63-16,31 94 15,1-32 1,30 0-16,1-30 15,-1-1-15,1-62 16,0 32 0,-94-32-16,93-31 15,-61 0 1,-1 32-16,32-32 16,-94 0-1,124 0-15,156 62 16,-124-62-1,155 125-15,-31-125 16,-124 31 0,30 32-16,-61-63 15,-32-31 1,1 31-16,-32-31 16,-62 0-1,31 0-15,-30 0 16,30 0-16,31 32 15,1-32 1,92 31-16,-92 31 16,154 0-1,-30 0-15,-62-30 16,-32-32 0,63-31-16,-94 31 15,32-31 1,-32 0-16,31 0 15,63 0 1,0 0-16,-1 0 16,63 0-1,-31 0-15,124 0 16,124-62 0,-124-63-16,63-30 15,-32 31-15,-187-1 16,32 1-1,-62 0-15,-63 30 16,31 1 0,-30 31-16,-1 0 15,32-62 1,-94 61-16,124-30 16,-61 0-1,-32 31-15,31 0 16,32 0-1,-94-1-15,31 1 16,-31 0 0,1 31-16,-1-31 15,-31 0 1,-31 31 0,31 31-16,0-31 15,-31-1 1,31-30-16,-31 0 15,0 31 1,0 0-16,31-31 16,-31 31 15,31-31-15,0-1-1,-31 32 1,31 0-16,1-31 15,30-31-15,31 31 16,-31 31 0,0-31-16,-31 62 15,0-32 1,32-30-16,30 31 16,-62 0-1,0 31-15,0-31 16,0 0-1,0 0-15,0 31 16,1-31 0,-1 31-16,31-31 31,-31 0-31,-31 0 16,31 0-16,-31-1 15,31 32 1,0 0-16,-31-31 15,0 0 1,0 0-16,31 31 16,0-31-1,-31 0 17,0 0-1</inkml:trace>
  <inkml:trace contextRef="#ctx0" brushRef="#br0" timeOffset="2363.7775">2736 3014 0,'62'0'31,"0"0"-15,31 0-16,125 62 15,124 125 1,217 30-16,250 219 16,92-95-1,218 126-15,125-1 16,155-31-16,-186 31 16,-32-124-1,249 155-15,-186 125 16,-187-94-1,-342-217-15,-187 30 16,-186-154 0,-155-32-16,-94-93 15,0-30 1,-93-1 46,31-31 1</inkml:trace>
  <inkml:trace contextRef="#ctx0" brushRef="#br0" timeOffset="3547.3532">14798 2424 0,'-31'0'15,"-62"0"1,-156 62-1,63 93-15,-125 1 16,-125 30 0,1 32-16,62-1 15,-155 94 1,-1-31-16,-62 31 16,-124 30-1,94-30-15,-95 62 16,95-62-1,185-31-15,1-63 16,31 1 0,124-94-16,-62 0 15,156-31-15,-32-61 16,32 61 0,61-31-16,32-31 15,-63 31 1,63-31-16,0 0 15,31 0 1,0-31 0,62 31-1,-32-31 32,32 32-31,0-1 15,-31-31-31,-31 0 16,0 31-1,0 0 1,-62 0-16,30-31 16,1 31-1,-31-31-15,30 0 16,63 0-1</inkml:trace>
  <inkml:trace contextRef="#ctx0" brushRef="#br0" timeOffset="21095.1943">15233 11374 0,'-62'0'265,"31"0"-265,-31 31 16,-62 0 0,30 0-16,-61-31 15,-1 0 1,63 31-16,-31 0 16,31-31-1,30 0-15,-30 0 16,-31 31-1,31-31-15,-32 32 16,-30-1 0,-32 31-16,1-31 15,30 0-15,-30 62 16,-32-93 0,0 31-16,94-31 15,-62 0 1,-32 0-16,31 0 15,-30 0 1,123 0-16,-30 0 16,0 0-1,93 0 220,-32 31-235,-30 0 15,-31 0 1,-1-31-16,1 0 16,-31 0-16,-94-62 15,94 31 1,-125 0-16,0 0 15,-31-31 1,62 0-16,1 31 16,30 31-1,-62-62-15,0 62 16,32 0 0,61 0-16,125 0 15,0 0 1,0 0-16,-1 0 265,-30 0-265,0 31 16,0-31-16,-94 31 16,32 0-1,-1-31-15,-61 0 16,-125 0 0,-63 0-16,63-31 15,-31-31 1,31-1-16,-1430-30 109,1710 93 79,-62 0-188,-32 0 15,1 0 1,30 0-16,1 0 16,31 0-16,31 0 15,31 0 1,-1 0-16,1 0 15,0 0 1,0 0 0,31 62-1,-62 32 1,31-32 0,0 0-16,-31 31 15,31 0 1,-32 32-16,1-32 15,31 0-15,0 0 16,-31 0 0,31-93-16,0 32 15,31 30 1,-31-31 0,31 0-1,0 0 1,0 0 15,31 62-15,93 32-16,125 92 15,93 63 1,0-1-16,93-30 16,-31-31-1,-217-63-15,61 0 16,-61-30-1,-63-94-15,-62 0 16,32 0-16,-1-31 234,342-93-218,32-1 0,465-123-16,187 155 15,281 62 1,527 0-16,-30 217 16,-343-92-1,0 92-15,-186 63 16,-280-32-1,-341-30-15,30 62 16,-280-156 0,-124 0-16,-373-186 250,125-124-235,-63-32 1,62-62-16,-30 1 16,61-125-1,-31-31-15,1 62 16,-32 0-1,0 155-15,-62-30 16,-31 30 0,0 125-16,0-94 15,31 32 1,1 62-16,-1-31 16,0-1-1,31 32-15,-31 31 16,31-31-1,-62 31-15,-31 93 219,-124 62-219,-187 0 16,-31-62-1,-218-31-15,-280 0 16,-155-93 0,-342-125-16,-62 156 15,467 62 1,185 31-16,94 31 16,187-62-1,93 0-15,124 0 16,125 0-1,61 0-15</inkml:trace>
  <inkml:trace contextRef="#ctx0" brushRef="#br0" timeOffset="21911.854">17627 11001 0,'-93'62'78,"-187"-31"-62,-217 94 0,-280 30-16,-187 94 15,-155-125 1,-280 218-16,-280-32 16,0-30-1,-218 93-15,188 0 16,185 155-1,250-279-15,496-32 16,312-30-16,186-94 16,0-31-1,94-31-15,61 32 16,32-32 0,31 0-16,31 0 15,0 0 1,0-31-1,31 31 1</inkml:trace>
  <inkml:trace contextRef="#ctx0" brushRef="#br0" timeOffset="23126.4348">2331 12120 0,'0'0'0,"63"0"94,61 0-79,156 93 1,124 31-16,124-30 16,156 30-1,373 62-15,94 94 16,-125-156-16,435 63 16,218 30-1,-156-123-15,-279 30 16,-218 62-1,-63-30-15,-372-63 16,-31 62 0,-94-93-16,-31 32 15,-93-1 1,-124-31-16,-1 0 16,-123-31-1,30 63-15,-31-63 16,1 124-1,-1-62-15,31 0 16,-62 1 0,1-32-16,-1-31 15,-31 0-15,-31 0 16,31-31 0,-31 31-16,31-31 31,-31 31 0</inkml:trace>
</inkml:ink>
</file>

<file path=ppt/ink/ink2.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15:07.075"/>
    </inkml:context>
    <inkml:brush xml:id="br0">
      <inkml:brushProperty name="width" value="0.05292" units="cm"/>
      <inkml:brushProperty name="height" value="0.05292" units="cm"/>
      <inkml:brushProperty name="color" value="#FF0000"/>
    </inkml:brush>
  </inkml:definitions>
  <inkml:trace contextRef="#ctx0" brushRef="#br0">15389 4226 0,'31'31'188,"0"-31"-188,-31 31 16,0 1-1,31-1 1,0-31-16,-31 31 15,0 0 1,0 0 0,0 0-1,0 0-15,31 31 16,0 0 0,-31-31-1,32 0 1,-1 1-16,-31-1 31,31 0-15,0 0-16,-31 0 15,31-31 1,-31 31 15,31-31-31,-31 31 16,31-31-1,-31 31 1,0 0 47</inkml:trace>
  <inkml:trace contextRef="#ctx0" brushRef="#br0" timeOffset="907.3295">15016 4288 0,'31'-31'125,"31"31"-109,0 0-1,-31 0 1,32 0-1,-32-31-15,31 31 16,0-31 0,-31 31-16,31-31 15,-31 31 1,0-31-16,1 31 16,-1-31-1,0 31-15,0 0 16,0 0-16,0 0 15,0 0 32</inkml:trace>
  <inkml:trace contextRef="#ctx0" brushRef="#br0" timeOffset="2980.4506">16228 4475 0,'0'-31'203,"0"0"-140,0 0-32,0 0-15,0 0 31,0-1-16,0 1 16,-31 31 109,0 0-125,0 0-31,0 0 16,0 0-1,0 0 1,0 0-16,31 31 16,0 1-1,-31-32 1,-1 31 0,32 31-16,-31-62 15,31 31 1,0 31-16,0 0 15,0-31 17,0 0-17,0 0 1,0 0 15,0 1-31,0-1 16,0 0-1,31 0 1,1-31 0,-1 31-16,0-31 15,0 31-15,-31 0 16,31 0 0,0-31-16,0 0 15,0 0 1,0 31-1,0-31 1,0 0 31,1 0-31,-1 0-16,93-62 15,-31 0 1,1-31-16,-32 62 15,0-1 1,-62 1-16,31 0 16,0 31-1,0-31 1,-31 0 93</inkml:trace>
  <inkml:trace contextRef="#ctx0" brushRef="#br0" timeOffset="4354.4665">16228 4413 0,'0'31'141,"0"0"-110,0 0 16,0 0-31,-31 0-1,0-31 17,31 31-17,-31-31 1,31 31-1,-31-31 1,0 31 78,0-31-79</inkml:trace>
  <inkml:trace contextRef="#ctx0" brushRef="#br0" timeOffset="7221.2382">16943 3791 0,'31'0'110,"1"31"-95,-1-31 1,62 62-1,-62-30 1,31-32 0,-31 31-1,-31 0-15,0 0 16,31-31-16,-31 31 16,31 0-1,-31 0-15,32-31 16,-1 31 15,-31 0-15,31-31-16,-31 31 15,31 0 1,-31 0 0,31-31-1,-31 31-15,31-31 16,-31 32-1,0-1 1,31-31 0,-31-31 171,0-1-171,-31 32-16,0-62 15,31 31 1,-31 31-16,31-62 16,0 31-16,-31 0 15,0 0 1,31 0-16,-31 31 16,31-31-1,0 0-15,0 0 31,0-1 32,0 1-47,0 0 15,0 0 31,0 0-30,31 31-32,0 0 93,0 0-77,0 0 15,0 0 0,0 0 1,0 0-17,0 0 32,0 0-31</inkml:trace>
  <inkml:trace contextRef="#ctx0" brushRef="#br0" timeOffset="9298.9748">17814 3449 0,'0'31'63,"31"-31"-47,0 32-1,0-1 1,-31 31-1,0 0-15,31-31 16,0 31-16,0 31 16,0-30-1,32-1-15,-32 31 16,31 31 0,-31-62-16,0 32 15,-31-63 1,0 0-16,31 0 15,0-31 1,-31 31-16,0 0 31,0 0 1,0-62 61,0 0-77,0 0 15,0 0-31,0 0 16,0-31-1,0-63-15,0 63 16,0-31 0,0-31-16,0-1 15,0 63-15,0 0 16,0 31 0,0 0-16,0 0 31,31 31 31,0 0-62,32 0 16,-32 0 0,0 0-1,0 31 1,0-31-16,0 0 15,0 0-15,0 0 16,0 0 0,-31 31-1,31-31 1,-31 31 0,32-31-1,-1 0 16,-31 31-31,31 0 16,-31 0 0,31-31-1,-31 31 17,0 0-1,0 0 0,0-62 94,0 0-109,31-31 15,0-31-15,31 0-16,-62 62 15,62-32-15,-62 32 16,0 0-1,31 0-15,-31 0 16,32 0 0,-1 31-16,-31-31 31,0 0-31,31 31 16,0-31-1,31 31 1,-31 0-1,0 0-15,31 0 16,1 0 0,-32 31-16,31 0 15,-31 0-15,31 0 16,-31 0 0,0 31-16,31 0 15,-31-30 1,1-1-16,-32 31 15,31 0 1,0 0-16,-31-31 16,31 0-1,-31 0-15,0 0 32,31 32-17,0-32-15,-31 0 16,0 0-1,0 0-15,0 0 32,0 0-17,0 0 17</inkml:trace>
  <inkml:trace contextRef="#ctx0" brushRef="#br0" timeOffset="11340.2121">20705 3170 0,'0'0'0,"-31"0"15,0 0 63,0 0-46,0 0-32,31 31 31,-62 0-16,31-31-15,-32 31 16,32-31 0,31 31-1,-31 0 17,0-31-17,31 31 1,0 0-16,0 0 15,0 31 17,0-30-17,0-1 1,0 0 0,0 0-1,0 0 1,0 0-1,31 0 17,-31 0-17,31-31 1,0 31-16,0-31 16,1 0-1,-1 0-15,0 0 16,0 0-16,0 0 31,0 0-15,0 0 31,-31 31 15,0 0-31,0 0-31,0 0 32,0 1-17,0-1 48,0 0-32,0 0-31,0 0 47,-31 0-16,0 0-15,0-31-1,0 0 32,0 0-16,31-31 63,-31 31-31</inkml:trace>
</inkml:ink>
</file>

<file path=ppt/ink/ink3.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17:07.255"/>
    </inkml:context>
    <inkml:brush xml:id="br0">
      <inkml:brushProperty name="width" value="0.05292" units="cm"/>
      <inkml:brushProperty name="height" value="0.05292" units="cm"/>
      <inkml:brushProperty name="color" value="#FF0000"/>
    </inkml:brush>
  </inkml:definitions>
  <inkml:trace contextRef="#ctx0" brushRef="#br0">4694 4320 0,'0'31'125,"31"0"-125,0 0 15,-31 62 1,63 0-16,-32 32 15,31-1 1,-31-31-16,31 62 16,0 32-1,-31-94-15,31 31 16,-62-30-16,32-32 16,-1 0-1,-31 31-15,31-62 16,0 0-1,-31 0 1,0 1 0,0-95 77,0-30-77,0 31 0,-31-31-16,0 0 15,0-1-15,-1 32 16,1-62 0,0 0-16,31-1 15,0-92 1,0-1-16,0 125 15,0-31 1,0 30-16,0 1 16,0 62-1,31 0-15,-31 0 16,0 0 0,31 31-1,1 0 1,-1 0-1,0 0 1,31 0 0,-31 0-1,62 31 1,-62 0-16,32-31 16,-32 31-1,0-31-15,0 62 16,31 0-1,-31 32-15,0-1 16,-31-31 0,0 62-16,0-62 15,0 1 1,0-1-16,0 0 16,-31 0-1,31-31 1,-62 0-16,0 31 15,-32-31 1,63 1-16,-31-1 16,0 0-1,0-31-15,62 31 16,-31-31 0,-31 0-16,62 31 31,-32-31-31,1 0 31,31 31 0,31 0-15,63-31 0,-63 0-1,31 0-15,-31 0 16,31 31-1,32-31-15,-1 0 16,0 31 0,0 0-16,32 0 15,-32-31 1,0 31-16,-31-31 16,-30 31-1,30-31-15,0 0 16,-31 0-16,0 0 15,0 0 1,0 0-16,0 0 31,0 0-15</inkml:trace>
  <inkml:trace contextRef="#ctx0" brushRef="#br0" timeOffset="1044.907">7741 4351 0,'0'0'0,"0"-31"16,31-1 109,0 1-110,-31 0 1,0-31-16,31 0 15,0-31 1,31 0-16,-62 30 16,0 1-16,0 31 15,0 0 1,-62 0 15,-62 31-31,62 0 16,-63 0-1,32 0-15,0 31 16,31 0 0,31 0-16,-1-31 15,-61 31 1,62 0-16,0 0 16,-31 32-1,0-1-15,31 0 16,31 0-16,0 0 15,-32 0 1,32 1-16,0 61 16,0-62-1,0 31-15,63 0 16,-63-30 0,62-1-1,0-31-15,62 31 16,94-62-16,-94 0 15,125 0 1,-93 0-16,-32-62 16,31-31-1,-30 62-15,-94 31 16,31-32 0,-31 1-16,0 0 15,0 31 16,0-31-15</inkml:trace>
  <inkml:trace contextRef="#ctx0" brushRef="#br0" timeOffset="2416.2342">10042 3201 0,'0'-93'47,"0"186"-47,0-218 16,0 94-1,0 0 48,-32 31-32,-92 31-15,-62 63-16,-32-32 15,-31 0 1,-31 62-1,32-93-15,-1 0 16,31 63-16,32-32 16,93-31-1,-1 31-15,32-31 16,0 0 0,0 31-16,62 0 15,-31 32 1,31 30-16,0-31 15,31 32 1,31-32-16,0 0 16,31-31-1,-30-62-15,30 62 16,0-31 0,31-31-16,1 0 15,-1-31-15,-31-62 16,94-93-1,-63-63-15,1-31 16,30 1 0,-62 61-16,-30-31 15,-63 94 1,31-31-16,0 61 16,-31 63-1,0-31-15,0 0 16,0 62-16,0-63 15,0 32 1,0 31-16,0-31 16,0 31-1,0 0-15,0 0 32,0 0-32,0 0 62,0 62 1,0 31-48,0-31-15,0 62 16,31 31-1,-31 94-15,62-63 16,-31 94 0,-31-94-16,0 1 15,0 61 1,0-92-16,0-1 16,0-62-1,0 0-15,0 0 16,0-31-1,0 1 1,0-1 0</inkml:trace>
  <inkml:trace contextRef="#ctx0" brushRef="#br0" timeOffset="4023.3508">11161 3512 0,'-62'0'109,"-32"62"-93,-30 31-16,-32 0 15,-30 31 1,93-30-16,-32-32 15,32 31 1,62-62-16,0 0 16,0-31-1,0 0-15,31 31 16,0 0 0,0 0-1,0 1-15,31-1 16,0 0-1,62 0-15,32 31 16,61 0 0,-62-31-16,1-31 15,-1 31 1,-62-31-16,-31 31 16,32-31-1,-32 0-15,31 0 31,-31 0-31,31 0 16,0 0 0,32 0-16,-63-31 15,31-31-15,0 31 16,31 0 0,-62 0-16,32 0 15,-1-62 1,31 30-16,-31-61 15,-31 0 1,31-63-16,-30 32 16,-1 31-1,-31-94-15,0 94 16,0 31 0,0-1-16,0 63 15,-31 0 1,-1-31-16,-30 31 15,31 31 1,0-31 0,0 31-16,31-31 15,-31 31 1,0 0 0,0 0-1,-31 0-15,-1 0 16,63 31-1,-31 0-15,-62 0 16,62 31 0,31 0-16,-62 0 15,31-62 1,0 32-16,-1 30 16,1 0-1,0 0-15,0 0 16,31-31-16,-31-31 15,31 31 1,0 0-16,-31 0 16,31 1-1,-31-1 1,31 0 31,-31-31-32,31 31 1</inkml:trace>
</inkml:ink>
</file>

<file path=ppt/ink/ink4.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20:34.980"/>
    </inkml:context>
    <inkml:brush xml:id="br0">
      <inkml:brushProperty name="width" value="0.05292" units="cm"/>
      <inkml:brushProperty name="height" value="0.05292" units="cm"/>
      <inkml:brushProperty name="color" value="#FF0000"/>
    </inkml:brush>
  </inkml:definitions>
  <inkml:trace contextRef="#ctx0" brushRef="#br0">8145 16346 0,'0'62'47,"0"63"-32,0-32 1,31 0-16,-31 0 16,62 32-1,-31-32-15,-31-31 16,32 0-16,-1 0 15,31 1 1,-62 30-16,0-62 16,31 31-1,-31-31-15,31 0 16,-31 0 0,0 31-16,0-31 15,0 32 1,0-1-16,31-62 15,-31 62 1,0-31-16</inkml:trace>
  <inkml:trace contextRef="#ctx0" brushRef="#br0" timeOffset="1084.0554">7679 16564 0,'0'-31'78,"0"0"-62,31 31-16,0 0 16,31 0-1,31-31-15,-30 31 16,61-32-1,-31 32-15,32-31 16,-1 0 0,0 0-16,-62 0 15,63 0 1,-1 0-16,-31 0 16,-30 0-1,-1 0-15,0 31 16,0-31-1,-31 31-15,0 0 16,0 0-16,0 0 16,1 0-1,-1 0 1</inkml:trace>
  <inkml:trace contextRef="#ctx0" brushRef="#br0" timeOffset="2693.7693">9171 17403 0,'62'-62'125,"0"-32"-110,1 1-15,30 0 16,-31 31-1,-62 31-15,62-31 16,-62 31-16,31 31 16,-31-32-1,0 1 17,-62 31 61,31 0-77,0 0 0,0 0-16,-31 31 15,-1 1-15,1-1 16,31 0-1,0 0 1,-31 31 0,62-31-1,-31 0 1,31 0-16,-31 0 16,31 0-1,0 0-15,0 0 16,0 1-1,0-1 1,0 0 0,0 0-1,0 0 1,0 0 0,0 0-16,31-31 31,0 31-16,0-31 1,0 0-16,31 0 31,-31 0-31,0 0 32,32 0-32,-32 0 15,0 0 1,31 0-1,-31 0 1,0 0 0,0 0 15,0 0-15,0 0 46</inkml:trace>
  <inkml:trace contextRef="#ctx0" brushRef="#br0" timeOffset="4271.8969">9886 16968 0,'31'31'78,"-31"62"-62,0-62-16,31 62 16,0-30-1,0 30-15,-31-62 16,0 62 0,0 0-16,0-62 15,0 0 1,0 1-16,0-1 15,32-94 79,-1-30-78,-31 62-1,31-62-15,0 0 16,-31 62 0,31 31-16,-31-31 15,0-1 1,31 32-16,-31-31 16,31 0-1,-31 0-15,31 31 31,-31-31-31,31 31 16,-31-31 0,31 31-1,0 0 17,1 0-17,-1 0 1,-31 31-16,62 31 15,0 0 1,-31 1-16,0-32 16,-31 31-1,0 0-15,0-31 16,0 0 15,31-31 32,0-93-32,63-62-31,-1-1 16,-31 1-1,31 30-15,-31 1 16,-30 31-1,30 31-15,-62 31 16,31 31 0,-31-31-1,31 31 32,0 31-31,0 0-16,0 31 15,0 0 1,31 0-16,-62 0 16,32 1-1,-32-32-15,31 0 16,-31 0 0,0 0 15</inkml:trace>
  <inkml:trace contextRef="#ctx0" brushRef="#br0" timeOffset="6028.1801">12373 16719 0,'0'31'109,"0"0"-93,0 31-1,0 32-15,0-1 16,-31 31 0,31-62-16,-31 32 15,31-1 1,0-31-16,0-31 15,0 31-15,0-31 32,0 0-32,0 32 15,0-32 1,0 0 0,0 0-1,-31-31 48,31-62-1,0-32-46,0 1-1,124-155-15,1-1 16,-1-31-16,-93 125 16,31 31-1,-31 30-15,-31 32 16,31 0 0,-31 31 15,32 31 31,30 0-46,-31 0 0,0 0-1,0 0-15,0 0 16,0 31-1,0 0 1,-31 0 0,0 0-1,31 0 1,-31 0-16,0 63 16,0-1-1,0 0-15,0-62 16,0 31-1,-31-31-15,31 0 16,-31 32 0,0-32-16,-31 0 15,-31 31-15,30-62 16,1 0 0,-31 31-16,31-31 15,31 0 1,-31 0-16,30 0 15,1 0 1,-31 0-16,31 0 31,0 0-31,0 0 32</inkml:trace>
  <inkml:trace contextRef="#ctx0" brushRef="#br0" timeOffset="6722.7065">13866 16004 0,'0'63'78,"0"61"-62,31 0-16,0 94 16,0-94-1,0 31-15,-31 63 16,0-1-1,0-92-15,0-1 16,0-62 0,0 0-16,0-31 15,0 1-15</inkml:trace>
  <inkml:trace contextRef="#ctx0" brushRef="#br0" timeOffset="8899.3676">15420 17620 0,'-31'0'47,"0"0"-31,0 0-1,-31 0-15,-63-31 16,32 31 0,31-31-16,-32 31 15,1-62 1,0 62-16,0-31 15,62 31 1,-32 0-16,1-31 16,0 31-1,31 0 1,-31 0 0,31 0-1,0 62-15,-1 0 16,1 31-1,0-61-15,0 30 16,31 0 0,0 0-16,0 0 15,0 62 1,0-30-16,0-63 16,31 31-1,0 0-15,32 31 16,-1 1-1,0-63-15,31 0 16,-62 0-16,0-31 16,0 31-1,1-31-15,-1 0 16,0 0 0,0 0-16,31 0 31,0 0-31,-31-62 15,0 0 1,32 30-16,-32-30 16,0 0-1,-31 31-15,31 31 16,-31-31 0,0 0-16,0 0 15,0 0 48,0 0-32,0 0 16,0 0-32,0-1-15,0 1 47,0 0-15,31 31 218,0-31-235,31 0-15,-62 0 16,31-31-1,-31 31-15,0 0 32,0 0-1,0 0 16,0 93 156,0-31-187,0 0-16,0 31 15,0-31 1,0 31-1,0-31-15,0 0 16,0 32 0,0-32-1,0 31 1,0-31 0,0 0-1,0 0-15,0 0 47,0 0-16</inkml:trace>
  <inkml:trace contextRef="#ctx0" brushRef="#br0" timeOffset="9426.587">16570 15911 0,'0'31'63,"0"31"-48,0 1 1,0-1-16,0 93 15,0 32 1,0 30-16,-31-62 16,31 187-1,0-155-15,0-1 16,0-30 0,-31-32-16,31-31 15,0-62 1,0 0-16,0 0 15,0 0 1</inkml:trace>
  <inkml:trace contextRef="#ctx0" brushRef="#br0" timeOffset="9968.8349">16166 16719 0,'31'0'109,"94"31"-109,92 31 16,125 63 0,-62-32-16,0-62 15,-63 0 1,1 62-16,-94-93 15,-30 31 1,-32-31-16,-31 0 16,0 0-1,0 0 17</inkml:trace>
  <inkml:trace contextRef="#ctx0" brushRef="#br0" timeOffset="11038.8107">17845 17714 0,'62'0'78,"0"0"-78,32 0 0,61 0 16,63-31 15,-94-32-31,0 32 16,-30-31-16,-1-31 15,-31 0 1,31 62-16,-30-32 16,-63 1-1,31 0-15,-31 31 16,31 31-1,0 0-15,-62 0 47,0 0-47,-63 0 16,1 0 0,0 0-16,0 31 15,-63 62 1,32-30-16,30-1 15,1 0 1,0 31-16,31-62 16,0 31-1,-1-31 1,32 0 0,31 32 15,0-32-31,0 0 15,0 0 1,31 0 0,0-31-16,1 31 15,-1 0 1,31 31-16,-31-62 16,62 31-1,-62-31-15,0 31 16,0-31-1,-31 31 1,63-31 0,-63 32-16,31-32 15,0 0 1,0 0-16,31 0 16,62 0-16,1 0 15,-63 0 1,31 0-16,-31-32 15,1 32 1</inkml:trace>
  <inkml:trace contextRef="#ctx0" brushRef="#br0" timeOffset="11821.4188">20021 17185 0,'0'-31'31,"-31"62"47,-31 31-78,0 32 16,-63-1-1,32 0-15,0 0 16,31-30-16,62-32 16,-62 0-1,62 0-15,-32-31 16,32 31 0,0 0 15,32 0-16,30 0 1,31 31-16,0 0 16,0 1-1,-30-32-15,-1 0 16,-31 0 0,0 0-16,0 0 15,-31 0 16,0 0 1,-31 0-1,-62-31-31,-32 31 16,63-31-1,-31 0-15,0 0 16,62 0-1,0 0-15,-32 0 16,32 0 15</inkml:trace>
  <inkml:trace contextRef="#ctx0" brushRef="#br0" timeOffset="90600.1228">5534 16875 0,'31'0'31,"-125"0"141,-30 0-172,31 0 16,-94 0-1,-30 0-15,92-32 16,-30 32 0,30-31-16,1 0 15,31 31 1,62-31-16,-31 31 15,-32 0 1,63-31 0,0 31-1,-31-31-15,31 31 32,0 0-32,-31 0 31,30 0-16,1 0 1,0 0 0,-31 0-16,0 0 15,0 0 1,31 0 0,0 0-1,-1 0-15,-61 31 16,31 0-1,0 0-15,31 0 16,0-31 0,0 31-16,-32 1 15,32-32 1,0 0 0,0 0-16,0 31 15,0 0 1,0-31 15,-31 0-31,62 31 31,-31-31-15,0 0 0,-1 0 15,1 0 0,125 31 203,30-31-234,-31 0 16,32 0-16,-63 0 16,0 0-1,0 0-15,0 0 16,0 0 0,1 0-16,-1 0 15,0 0 1,0 0-16,0 0 15,1 0 1,30 0-16,-62 0 16,62 0-1,-31 0-15,32 0 16,-32 0 0,31 0-16,0 0 15,-30 0 1,30 0-16,-31 0 15,31 0-15,-31 0 16,32 0 0,-1 0-16,-62 0 15,31 0 1,0 0-16,-31 0 16,32 0-1,-32 0-15,0 0 16,0 0-1,0 0-15,0 0 32,0 0-17,0 0 1,0 0 31,0 0-16,1 0-15,-1 0 31,-62 0 124,-63 0-155,1-62-16,0 31 16,-32 31-16,63-31 15,-124 31 1,30-32-16,32 32 16,-63 0-1,1 0-15,30 0 16,32 0-16,0 0 15,61 0 1,1 0-16,0 0 16,31 0-1,0 0-15,0 0 16,-31 0 0,31 0 15,-1 0 0</inkml:trace>
  <inkml:trace contextRef="#ctx0" brushRef="#br0" timeOffset="92505.0272">2549 17403 0,'31'62'125,"-31"0"-110,62 0 1,0-31-16,-30 32 15,-1-32 1,-31 0-16,31-31 16,-31 31-1,31 0-15,0-31 32,-31 31-32,31-31 31,31 0-16,-31 0 32,0 0-31,-31-31 0,31 31-1,-31-31-15,32 0 16,-1-31-1,-31-1 1,0 32 0,0 0-1,0 0 17,0 0-1,31 31 16,-31 31 0,31 0-47,0-31 15,-31 31-15,0 0 31,0 0 1,0 1-1,31-32-15,-31 31-1,31-31 16,0 0-15,-31 31 0,31-31 77,-31-31-14,0 0-64,0-1 1,0 1-1,0 0 1,31 31-16,-31-31 63,0 0-32,0 0-16,0 0 32,0 0-31,0 0 0</inkml:trace>
  <inkml:trace contextRef="#ctx0" brushRef="#br0" timeOffset="93672.145">3761 17683 0,'-31'0'172,"0"0"-141,0 0-31,0 0 31,0 0 1,0 0-1,31 62 0,0-31-15,0 0-1,0 0 1,0 0-16,0 0 47,31-31-32,-31 31-15,31-31 32,0 0-1,0 0-15,0 0 15,0 0 0,-31-31-15,32 31-1,-1-31 1,-31 0 0,31 0-16,-31 0 31,0 0-31,0 0 31,0 0 32,0-1-63,0 1 15</inkml:trace>
  <inkml:trace contextRef="#ctx0" brushRef="#br0" timeOffset="94863.4154">4135 17620 0,'0'31'110,"0"1"-95,31-32 1,-31 93-16,31-31 16,0 0-1,-31-31-15,31 31 16,-31-31 15,0 0-15,0 1-1,0-64 110,0-30-109,31 31 0,0-31-16,0 0 15,-31 31 1,31 0 0,-31 0-1,0 0 16,0 0 1,31 31-1,0 0-15,1 0 15,-1 0 0</inkml:trace>
  <inkml:trace contextRef="#ctx0" brushRef="#br0" timeOffset="96786.5249">4974 18024 0,'-31'0'63,"0"-31"-1,-31 0-62,31 0 16,-32 31-1,1-31-15,31 31 16,-31 0 0,0 0-16,31 0 15,0 0 17,-1 0-17,1 31 16,31 0-15,-31-31-16,31 62 16,0-31-1,0 1-15,0 30 16,0-31 0,31 31-1,-31-31 1,31-31-16,1 0 15,-1 0 17,0 0-1,0 0-31,0 0 16,0-31-1,31-31 1,-62 31-1,0 0-15,31-32 16,0 32 0,0-31-1,-31 31 1,32-31 0,-32 31-16,0-31 15,0 31 1,0-31-1,0 30 1,0 1 15,0 0-15,0 0 171,0 0-124,0 93 93,0-31-140,0 32-1,0-32 1,31 31-16,0 0 16,-31 0-1,0-31 1,0 0 0,0 0 15,0 0-31,0 0 31,0 1 47</inkml:trace>
  <inkml:trace contextRef="#ctx0" brushRef="#br0" timeOffset="97313.0095">5254 17869 0,'0'62'141,"0"-31"-110,0 0-31,0 0 16,0 0-1,0 1 1,-31-32 15</inkml:trace>
  <inkml:trace contextRef="#ctx0" brushRef="#br0" timeOffset="97864.1297">5316 17403 0</inkml:trace>
  <inkml:trace contextRef="#ctx0" brushRef="#br0" timeOffset="99442.2271">5534 17807 0,'0'31'109,"0"31"-93,0-31-16,0 0 15,0 0 1,0 0 0,0 0-16,0 1 15,0-1 48,31-31 109,0 0-157,0 0 17,0 0-32,0 0 31,0 0 0,31 0-15,-31 0 31,0 0-32,1 0 16</inkml:trace>
  <inkml:trace contextRef="#ctx0" brushRef="#br0" timeOffset="101270.0928">6186 17962 0,'-31'0'157,"0"31"-126,0-31 0,31 31 0,0 0 1,0 1-1,31-32 31,0 0-15,0 0-31,1 0 15,-1 0-15,-31-32 78,0 1-63,0 62 297,0 1-312,0-1 15,0 0-31,0 0 31,0 0-31,0 0 16,0 0-16,0 62 15,0-31 1,0-31-16,-31 32 16,-1-32-1,1-31 16,31 31-15,-31-31 0,31 31-16,-31-31 47,0 0-32,0 0 1,-31 0-1,31 0 1,0 0 31</inkml:trace>
</inkml:ink>
</file>

<file path=ppt/ink/ink5.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25:15.546"/>
    </inkml:context>
    <inkml:brush xml:id="br0">
      <inkml:brushProperty name="width" value="0.05292" units="cm"/>
      <inkml:brushProperty name="height" value="0.05292" units="cm"/>
      <inkml:brushProperty name="color" value="#FF0000"/>
    </inkml:brush>
  </inkml:definitions>
  <inkml:trace contextRef="#ctx0" brushRef="#br0">1616 311 0,'0'0'0,"-124"-62"32,93 62-32,31 31 31,0 0-15,31 62-16,93 93 15,63 94 1,124 62-16,93 62 15,156 155 1,123-30-16,95 61 16,61-93-16,1-31 15,-94 1 1,-187-126-16,312 281 16,-218-187-1,186 62-15,-404-186 16,249 155-1,311 187-15,-342-218 16,-93 31 0,155 187-16,31 155 15,-124-249 1,-63-93-16,-30 31 16,-63-62-1,32-62-15,-157-155 16,-123-94-16,-31-93 15,-156 0 1,0-31-16,-31 62 203,93 63-187,63 123-16,92-30 15,63 93-15,-31-63 16,31 63 0,-62-62-16,-1-63 15,-61 32 1,-32-32-16,-61-62 16,30 32-1,0-32-15,-30-31 16,30 63-1,62 92-15,-61-123 16,-32 123 0,-31-186-16,0 32 15,-31-63 1,1 0-16,-32 0 16</inkml:trace>
  <inkml:trace contextRef="#ctx0" brushRef="#br0" timeOffset="1320.9186">23907 2393 0,'-31'0'94,"-155"155"-94,-218 218 15,-374 280-15,-652 497 16,-31 217 0,-591 311-16,-248 93 15,-63-92 1,93-157-16,-186-92 15,653-405-15,342-217 16,621-404 0,405-186-16,155-125 15,63-31 1,123 32-16,-30-63 16,62 0-1,-31 0-15,30 31 16,32-62-1,-31 31-15,31-31 16,0 0 0,0 0 46</inkml:trace>
</inkml:ink>
</file>

<file path=ppt/ink/ink6.xml><?xml version="1.0" encoding="utf-8"?>
<inkml:ink xmlns:inkml="http://www.w3.org/2003/InkML">
  <inkml:definitions>
    <inkml:context xml:id="ctx0">
      <inkml:inkSource xml:id="inkSrc0">
        <inkml:traceFormat>
          <inkml:channel name="X" type="integer" max="2880" units="cm"/>
          <inkml:channel name="Y" type="integer" max="900" units="cm"/>
          <inkml:channel name="T" type="integer" max="2.14748E9" units="dev"/>
        </inkml:traceFormat>
        <inkml:channelProperties>
          <inkml:channelProperty channel="X" name="resolution" value="93.20388" units="1/cm"/>
          <inkml:channelProperty channel="Y" name="resolution" value="51.72414" units="1/cm"/>
          <inkml:channelProperty channel="T" name="resolution" value="1" units="1/dev"/>
        </inkml:channelProperties>
      </inkml:inkSource>
      <inkml:timestamp xml:id="ts0" timeString="2017-09-07T19:25:10.745"/>
    </inkml:context>
    <inkml:brush xml:id="br0">
      <inkml:brushProperty name="width" value="0.05292" units="cm"/>
      <inkml:brushProperty name="height" value="0.05292" units="cm"/>
      <inkml:brushProperty name="color" value="#FF0000"/>
    </inkml:brush>
  </inkml:definitions>
  <inkml:trace contextRef="#ctx0" brushRef="#br0">2394 1243 0,'248'124'125,"343"187"-110,-94-93 1,63-1-16,-125-30 15,0-1 1,-61-62-16,-32 32 16,0 30-1,-63-30-15,63 61 16,125 32 0,30 93-16,125-32 15,31 125 1,0 0-16,186-31 15,-279 0 1,-125-186-16,31 155 16,-93-62-16,-31-63 15,-124-92 1,-32-32-16,-123-31 16,92 32-1,32-1-15,-1 31 16,-30 32-1,61 61-15,-30 1 16,61 31 0,1-63-16,0-30 15,0-1 1,-63-62-16,-61-93 16,-1 63-1,-62-94-15,-62 31 172,0 62-172,0 62 16,218 125-1,30 62-15,63 124 16,156 125 0,185 216-16,-154-216 15,124-1-15,-156 1 16,0-1-1,94 1-15,-125-94 16,-93-93 0,-31-62-16,-62-94 15,-125-61 1,1-63-16,-63-62 16,-62-31-1,0 1-15</inkml:trace>
  <inkml:trace contextRef="#ctx0" brushRef="#br0" timeOffset="1566.4276">24716 1647 0,'-94'0'78,"-123"249"-78,-405 372 15,-622 374 1,-217 496-16,-311-61 16,-186 124-1,30-342-15,311-63 16,249-341-16,280-155 15,-186 62 1,217 31-16,186-187 16,280-31-1,63 1-15,30-94 16,125-31 0,0-62-16,125 62 15,-1-125 1,-62 125-16,62-155 15,32-1 1,30-61-16,1-32 16,61-93-1,32-30-15,31-1 16,62 0-16,-31-31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68337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http://cve.mitre.org/cve/request_id.html#cna_coverage.html</a:t>
            </a:r>
          </a:p>
        </p:txBody>
      </p:sp>
      <p:sp>
        <p:nvSpPr>
          <p:cNvPr id="4" name="Slide Number Placeholder 3"/>
          <p:cNvSpPr>
            <a:spLocks noGrp="1"/>
          </p:cNvSpPr>
          <p:nvPr>
            <p:ph type="sldNum" sz="quarter" idx="10"/>
          </p:nvPr>
        </p:nvSpPr>
        <p:spPr/>
        <p:txBody>
          <a:bodyPr/>
          <a:lstStyle/>
          <a:p>
            <a:fld id="{D26DA38A-5B6D-4B73-8631-E3ACB22184B3}" type="slidenum">
              <a:rPr lang="en-US" smtClean="0"/>
              <a:t>27</a:t>
            </a:fld>
            <a:endParaRPr lang="en-US"/>
          </a:p>
        </p:txBody>
      </p:sp>
    </p:spTree>
    <p:extLst>
      <p:ext uri="{BB962C8B-B14F-4D97-AF65-F5344CB8AC3E}">
        <p14:creationId xmlns:p14="http://schemas.microsoft.com/office/powerpoint/2010/main" val="2827915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Text Box 34"/>
          <p:cNvSpPr txBox="1">
            <a:spLocks noChangeArrowheads="1"/>
          </p:cNvSpPr>
          <p:nvPr/>
        </p:nvSpPr>
        <p:spPr bwMode="auto">
          <a:xfrm>
            <a:off x="6314380" y="6533104"/>
            <a:ext cx="2550698"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Arial" pitchFamily="34" charset="0"/>
                <a:cs typeface="Arial" pitchFamily="34" charset="0"/>
              </a:rPr>
              <a:t>© 2016</a:t>
            </a:r>
            <a:r>
              <a:rPr lang="en-US" altLang="en-US" sz="800" b="0" baseline="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a:t>
            </a:r>
            <a:r>
              <a:rPr lang="en-US" altLang="en-US" sz="800" b="0">
                <a:solidFill>
                  <a:schemeClr val="tx1">
                    <a:lumMod val="50000"/>
                    <a:lumOff val="50000"/>
                  </a:schemeClr>
                </a:solidFill>
                <a:latin typeface="Arial" pitchFamily="34" charset="0"/>
                <a:cs typeface="Arial" pitchFamily="34" charset="0"/>
              </a:rPr>
              <a:t>rights reserved</a:t>
            </a:r>
            <a:r>
              <a:rPr lang="en-US" altLang="en-US" sz="800" b="0" dirty="0">
                <a:solidFill>
                  <a:schemeClr val="tx1">
                    <a:lumMod val="50000"/>
                    <a:lumOff val="50000"/>
                  </a:schemeClr>
                </a:solidFill>
                <a:latin typeface="Arial" pitchFamily="34" charset="0"/>
                <a:cs typeface="Arial" pitchFamily="34" charset="0"/>
              </a:rPr>
              <a:t>.</a:t>
            </a:r>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300" baseline="0">
                <a:solidFill>
                  <a:schemeClr val="tx2"/>
                </a:solidFill>
                <a:latin typeface="Arial" pitchFamily="34" charset="0"/>
                <a:cs typeface="Arial"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Title here</a:t>
            </a:r>
          </a:p>
        </p:txBody>
      </p:sp>
      <p:sp>
        <p:nvSpPr>
          <p:cNvPr id="10" name="Text Box 27"/>
          <p:cNvSpPr txBox="1">
            <a:spLocks noChangeArrowheads="1"/>
          </p:cNvSpPr>
          <p:nvPr/>
        </p:nvSpPr>
        <p:spPr bwMode="auto">
          <a:xfrm>
            <a:off x="740520" y="6507841"/>
            <a:ext cx="19812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Arial" pitchFamily="34" charset="0"/>
              </a:rPr>
              <a:t>For Internal </a:t>
            </a:r>
            <a:r>
              <a:rPr lang="en-US" sz="800" b="0" dirty="0">
                <a:solidFill>
                  <a:schemeClr val="tx1">
                    <a:lumMod val="50000"/>
                    <a:lumOff val="50000"/>
                  </a:schemeClr>
                </a:solidFill>
                <a:latin typeface="Arial" pitchFamily="34" charset="0"/>
                <a:cs typeface="Arial" pitchFamily="34" charset="0"/>
              </a:rPr>
              <a:t>MITRE</a:t>
            </a:r>
            <a:r>
              <a:rPr lang="en-US" sz="800" b="0" dirty="0">
                <a:solidFill>
                  <a:schemeClr val="tx1">
                    <a:lumMod val="50000"/>
                    <a:lumOff val="50000"/>
                  </a:schemeClr>
                </a:solidFill>
                <a:latin typeface="Arial" pitchFamily="34" charset="0"/>
              </a:rPr>
              <a:t> Use.</a:t>
            </a:r>
          </a:p>
        </p:txBody>
      </p:sp>
      <p:sp>
        <p:nvSpPr>
          <p:cNvPr id="12" name="Rectangle 11"/>
          <p:cNvSpPr/>
          <p:nvPr/>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6" name="Straight Connector 15"/>
          <p:cNvCxnSpPr/>
          <p:nvPr/>
        </p:nvCxnSpPr>
        <p:spPr bwMode="auto">
          <a:xfrm>
            <a:off x="823649"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433" y="6250820"/>
            <a:ext cx="670505" cy="2438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609600" y="1447800"/>
            <a:ext cx="82296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pitchFamily="34" charset="0"/>
            </a:endParaRPr>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pitchFamily="34" charset="0"/>
            </a:endParaRPr>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pitchFamily="34" charset="0"/>
            </a:endParaRPr>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pitchFamily="34" charset="0"/>
            </a:endParaRPr>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pitchFamily="34" charset="0"/>
            </a:endParaRPr>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pitchFamily="34" charset="0"/>
            </a:endParaRPr>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pitchFamily="34" charset="0"/>
            </a:endParaRPr>
          </a:p>
        </p:txBody>
      </p:sp>
      <p:sp>
        <p:nvSpPr>
          <p:cNvPr id="7" name="Text Box 34"/>
          <p:cNvSpPr txBox="1">
            <a:spLocks noChangeArrowheads="1"/>
          </p:cNvSpPr>
          <p:nvPr/>
        </p:nvSpPr>
        <p:spPr bwMode="auto">
          <a:xfrm>
            <a:off x="6283922" y="6541093"/>
            <a:ext cx="2581156"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Arial" pitchFamily="34" charset="0"/>
              </a:rPr>
              <a:t>© 2016</a:t>
            </a:r>
            <a:r>
              <a:rPr lang="en-US" altLang="en-US" sz="800" b="0" baseline="0">
                <a:solidFill>
                  <a:schemeClr val="tx1">
                    <a:lumMod val="50000"/>
                    <a:lumOff val="50000"/>
                  </a:schemeClr>
                </a:solidFill>
                <a:latin typeface="Arial" pitchFamily="34" charset="0"/>
              </a:rPr>
              <a:t> </a:t>
            </a:r>
            <a:r>
              <a:rPr lang="en-US" altLang="en-US" sz="800" b="0">
                <a:solidFill>
                  <a:schemeClr val="tx1">
                    <a:lumMod val="50000"/>
                    <a:lumOff val="50000"/>
                  </a:schemeClr>
                </a:solidFill>
                <a:latin typeface="Arial" pitchFamily="34" charset="0"/>
              </a:rPr>
              <a:t>The </a:t>
            </a:r>
            <a:r>
              <a:rPr lang="en-US" altLang="en-US" sz="800" b="0" dirty="0">
                <a:solidFill>
                  <a:schemeClr val="tx1">
                    <a:lumMod val="50000"/>
                    <a:lumOff val="50000"/>
                  </a:schemeClr>
                </a:solidFill>
                <a:latin typeface="Arial" pitchFamily="34" charset="0"/>
              </a:rPr>
              <a:t>MITRE Corporation. All </a:t>
            </a:r>
            <a:r>
              <a:rPr lang="en-US" altLang="en-US" sz="800" b="0">
                <a:solidFill>
                  <a:schemeClr val="tx1">
                    <a:lumMod val="50000"/>
                    <a:lumOff val="50000"/>
                  </a:schemeClr>
                </a:solidFill>
                <a:latin typeface="Arial" pitchFamily="34" charset="0"/>
              </a:rPr>
              <a:t>rights reserved</a:t>
            </a:r>
            <a:r>
              <a:rPr lang="en-US" altLang="en-US" sz="800" b="0" dirty="0">
                <a:solidFill>
                  <a:schemeClr val="tx1">
                    <a:lumMod val="50000"/>
                    <a:lumOff val="50000"/>
                  </a:schemeClr>
                </a:solidFill>
                <a:latin typeface="Arial" pitchFamily="34" charset="0"/>
              </a:rPr>
              <a:t>.</a:t>
            </a:r>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Arial"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Autofit/>
          </a:bodyPr>
          <a:lstStyle>
            <a:lvl1pPr algn="l">
              <a:lnSpc>
                <a:spcPts val="4400"/>
              </a:lnSpc>
              <a:defRPr sz="4000" b="1">
                <a:solidFill>
                  <a:schemeClr val="tx2"/>
                </a:solidFill>
                <a:latin typeface="Arial" pitchFamily="34" charset="0"/>
                <a:cs typeface="Times New Roman" pitchFamily="18" charset="0"/>
              </a:defRPr>
            </a:lvl1pPr>
          </a:lstStyle>
          <a:p>
            <a:r>
              <a:rPr lang="en-US" dirty="0"/>
              <a:t>Title here</a:t>
            </a:r>
          </a:p>
        </p:txBody>
      </p:sp>
      <p:sp>
        <p:nvSpPr>
          <p:cNvPr id="10" name="Text Box 27"/>
          <p:cNvSpPr txBox="1">
            <a:spLocks noChangeArrowheads="1"/>
          </p:cNvSpPr>
          <p:nvPr/>
        </p:nvSpPr>
        <p:spPr bwMode="auto">
          <a:xfrm>
            <a:off x="740520" y="6541093"/>
            <a:ext cx="19812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Arial" pitchFamily="34" charset="0"/>
              </a:rPr>
              <a:t>For Internal MITRE Use.</a:t>
            </a:r>
          </a:p>
        </p:txBody>
      </p:sp>
      <p:sp>
        <p:nvSpPr>
          <p:cNvPr id="12" name="Rectangle 11"/>
          <p:cNvSpPr/>
          <p:nvPr/>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6" name="Straight Connector 15"/>
          <p:cNvCxnSpPr/>
          <p:nvPr/>
        </p:nvCxnSpPr>
        <p:spPr bwMode="auto">
          <a:xfrm>
            <a:off x="823649"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433" y="6250820"/>
            <a:ext cx="670505" cy="243820"/>
          </a:xfrm>
          <a:prstGeom prst="rect">
            <a:avLst/>
          </a:prstGeom>
        </p:spPr>
      </p:pic>
      <p:sp>
        <p:nvSpPr>
          <p:cNvPr id="13" name="TextBox 12"/>
          <p:cNvSpPr txBox="1"/>
          <p:nvPr/>
        </p:nvSpPr>
        <p:spPr>
          <a:xfrm>
            <a:off x="740520" y="106913"/>
            <a:ext cx="8030418" cy="184666"/>
          </a:xfrm>
          <a:prstGeom prst="rect">
            <a:avLst/>
          </a:prstGeom>
          <a:noFill/>
        </p:spPr>
        <p:txBody>
          <a:bodyPr wrap="square" lIns="91440" tIns="0" rIns="0" bIns="0" rtlCol="0">
            <a:spAutoFit/>
          </a:bodyPr>
          <a:lstStyle/>
          <a:p>
            <a:pPr algn="r">
              <a:spcAft>
                <a:spcPts val="600"/>
              </a:spcAft>
            </a:pPr>
            <a:r>
              <a:rPr lang="en-US" sz="1200" i="0">
                <a:solidFill>
                  <a:schemeClr val="tx2"/>
                </a:solidFill>
                <a:latin typeface="Arial" pitchFamily="34" charset="0"/>
                <a:ea typeface="Verdana" pitchFamily="34" charset="0"/>
                <a:cs typeface="Verdana" pitchFamily="34" charset="0"/>
              </a:rPr>
              <a:t>Center or Organization Name Here</a:t>
            </a: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Optional</a:t>
            </a:r>
            <a:r>
              <a:rPr lang="en-US" sz="1400" baseline="0">
                <a:solidFill>
                  <a:schemeClr val="bg1">
                    <a:lumMod val="50000"/>
                  </a:schemeClr>
                </a:solidFill>
                <a:latin typeface="Arial" pitchFamily="34" charset="0"/>
                <a:ea typeface="Verdana" pitchFamily="34" charset="0"/>
                <a:cs typeface="Verdana" pitchFamily="34" charset="0"/>
              </a:rPr>
              <a:t> </a:t>
            </a:r>
          </a:p>
          <a:p>
            <a:pPr algn="ctr">
              <a:lnSpc>
                <a:spcPts val="1400"/>
              </a:lnSpc>
              <a:spcAft>
                <a:spcPts val="600"/>
              </a:spcAft>
            </a:pPr>
            <a:r>
              <a:rPr lang="en-US" sz="1400">
                <a:solidFill>
                  <a:schemeClr val="bg1">
                    <a:lumMod val="50000"/>
                  </a:schemeClr>
                </a:solidFill>
                <a:latin typeface="Arial" pitchFamily="34" charset="0"/>
                <a:ea typeface="Verdana" pitchFamily="34" charset="0"/>
                <a:cs typeface="Verdana" pitchFamily="34" charset="0"/>
              </a:rPr>
              <a:t>Image</a:t>
            </a:r>
            <a:endParaRPr lang="en-US" sz="1400" dirty="0">
              <a:solidFill>
                <a:schemeClr val="bg1">
                  <a:lumMod val="50000"/>
                </a:schemeClr>
              </a:solidFill>
              <a:latin typeface="Arial" pitchFamily="34" charset="0"/>
              <a:ea typeface="Verdana" pitchFamily="34" charset="0"/>
              <a:cs typeface="Verdana" pitchFamily="34" charset="0"/>
            </a:endParaRPr>
          </a:p>
          <a:p>
            <a:pPr algn="ctr">
              <a:lnSpc>
                <a:spcPts val="1400"/>
              </a:lnSpc>
              <a:spcAft>
                <a:spcPts val="600"/>
              </a:spcAft>
            </a:pPr>
            <a:r>
              <a:rPr lang="en-US" sz="1400" dirty="0">
                <a:solidFill>
                  <a:schemeClr val="bg1">
                    <a:lumMod val="50000"/>
                  </a:schemeClr>
                </a:solidFill>
                <a:latin typeface="Arial" pitchFamily="34" charset="0"/>
                <a:ea typeface="Verdana" pitchFamily="34" charset="0"/>
                <a:cs typeface="Verdana" pitchFamily="34" charset="0"/>
              </a:rPr>
              <a:t>Here</a:t>
            </a:r>
          </a:p>
        </p:txBody>
      </p:sp>
    </p:spTree>
    <p:extLst>
      <p:ext uri="{BB962C8B-B14F-4D97-AF65-F5344CB8AC3E}">
        <p14:creationId xmlns:p14="http://schemas.microsoft.com/office/powerpoint/2010/main" val="131494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5" name="Text Box 34"/>
          <p:cNvSpPr txBox="1">
            <a:spLocks noChangeArrowheads="1"/>
          </p:cNvSpPr>
          <p:nvPr/>
        </p:nvSpPr>
        <p:spPr bwMode="auto">
          <a:xfrm>
            <a:off x="6288502" y="6590252"/>
            <a:ext cx="2550698"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mn-lt"/>
              </a:rPr>
              <a:t>© 2016</a:t>
            </a:r>
            <a:r>
              <a:rPr lang="en-US" altLang="en-US" sz="800" b="0" baseline="0">
                <a:solidFill>
                  <a:schemeClr val="tx1">
                    <a:lumMod val="50000"/>
                    <a:lumOff val="50000"/>
                  </a:schemeClr>
                </a:solidFill>
                <a:latin typeface="+mn-lt"/>
              </a:rPr>
              <a:t> </a:t>
            </a:r>
            <a:r>
              <a:rPr lang="en-US" altLang="en-US" sz="800" b="0" dirty="0">
                <a:solidFill>
                  <a:schemeClr val="tx1">
                    <a:lumMod val="50000"/>
                    <a:lumOff val="50000"/>
                  </a:schemeClr>
                </a:solidFill>
                <a:latin typeface="+mn-lt"/>
              </a:rPr>
              <a:t>The MITRE Corporation. All </a:t>
            </a:r>
            <a:r>
              <a:rPr lang="en-US" altLang="en-US" sz="800" b="0">
                <a:solidFill>
                  <a:schemeClr val="tx1">
                    <a:lumMod val="50000"/>
                    <a:lumOff val="50000"/>
                  </a:schemeClr>
                </a:solidFill>
                <a:latin typeface="+mn-lt"/>
              </a:rPr>
              <a:t>rights reserved</a:t>
            </a:r>
            <a:r>
              <a:rPr lang="en-US" altLang="en-US" sz="800" b="0" dirty="0">
                <a:solidFill>
                  <a:schemeClr val="tx1">
                    <a:lumMod val="50000"/>
                    <a:lumOff val="50000"/>
                  </a:schemeClr>
                </a:solidFill>
                <a:latin typeface="+mn-lt"/>
              </a:rPr>
              <a:t>.</a:t>
            </a:r>
          </a:p>
        </p:txBody>
      </p:sp>
      <p:sp>
        <p:nvSpPr>
          <p:cNvPr id="16" name="Text Box 27"/>
          <p:cNvSpPr txBox="1">
            <a:spLocks noChangeArrowheads="1"/>
          </p:cNvSpPr>
          <p:nvPr/>
        </p:nvSpPr>
        <p:spPr bwMode="auto">
          <a:xfrm>
            <a:off x="740520" y="6564989"/>
            <a:ext cx="1981200" cy="240707"/>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mn-lt"/>
              </a:rPr>
              <a:t>For Internal MITRE Use.</a:t>
            </a:r>
          </a:p>
        </p:txBody>
      </p:sp>
      <p:sp>
        <p:nvSpPr>
          <p:cNvPr id="17" name="Rectangle 16"/>
          <p:cNvSpPr/>
          <p:nvPr/>
        </p:nvSpPr>
        <p:spPr bwMode="auto">
          <a:xfrm>
            <a:off x="0" y="0"/>
            <a:ext cx="407324" cy="3124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2" name="Straight Connector 11"/>
          <p:cNvCxnSpPr/>
          <p:nvPr/>
        </p:nvCxnSpPr>
        <p:spPr bwMode="auto">
          <a:xfrm>
            <a:off x="823649"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649" y="6250820"/>
            <a:ext cx="670505" cy="243820"/>
          </a:xfrm>
          <a:prstGeom prst="rect">
            <a:avLst/>
          </a:prstGeom>
        </p:spPr>
      </p:pic>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Arial"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Autofit/>
          </a:bodyPr>
          <a:lstStyle>
            <a:lvl1pPr algn="l">
              <a:lnSpc>
                <a:spcPts val="4400"/>
              </a:lnSpc>
              <a:defRPr sz="4000" b="1">
                <a:solidFill>
                  <a:schemeClr val="tx2"/>
                </a:solidFill>
                <a:latin typeface="Arial" pitchFamily="34" charset="0"/>
                <a:cs typeface="Times New Roman" pitchFamily="18" charset="0"/>
              </a:defRPr>
            </a:lvl1pPr>
          </a:lstStyle>
          <a:p>
            <a:r>
              <a:rPr lang="en-US"/>
              <a:t>Section Title</a:t>
            </a:r>
            <a:endParaRPr lang="en-US" dirty="0"/>
          </a:p>
        </p:txBody>
      </p:sp>
      <p:sp>
        <p:nvSpPr>
          <p:cNvPr id="20" name="TextBox 19"/>
          <p:cNvSpPr txBox="1"/>
          <p:nvPr/>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spTree>
    <p:extLst>
      <p:ext uri="{BB962C8B-B14F-4D97-AF65-F5344CB8AC3E}">
        <p14:creationId xmlns:p14="http://schemas.microsoft.com/office/powerpoint/2010/main" val="99563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98596"/>
            <a:ext cx="40386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447800"/>
            <a:ext cx="8229600" cy="46783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5947" y="6540145"/>
            <a:ext cx="670505" cy="243820"/>
          </a:xfrm>
          <a:prstGeom prst="rect">
            <a:avLst/>
          </a:prstGeom>
        </p:spPr>
      </p:pic>
      <p:sp>
        <p:nvSpPr>
          <p:cNvPr id="13" name="TextBox 12"/>
          <p:cNvSpPr txBox="1"/>
          <p:nvPr/>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sp>
        <p:nvSpPr>
          <p:cNvPr id="4" name="Rectangle 3"/>
          <p:cNvSpPr/>
          <p:nvPr/>
        </p:nvSpPr>
        <p:spPr>
          <a:xfrm>
            <a:off x="627132" y="6609685"/>
            <a:ext cx="4572000" cy="123111"/>
          </a:xfrm>
          <a:prstGeom prst="rect">
            <a:avLst/>
          </a:prstGeom>
        </p:spPr>
        <p:txBody>
          <a:bodyPr lIns="0" tIns="0" rIns="0" bIns="0">
            <a:spAutoFit/>
          </a:bodyPr>
          <a:lstStyle/>
          <a:p>
            <a:r>
              <a:rPr lang="en-US" altLang="en-US" sz="800">
                <a:solidFill>
                  <a:schemeClr val="tx1">
                    <a:lumMod val="50000"/>
                    <a:lumOff val="50000"/>
                  </a:schemeClr>
                </a:solidFill>
              </a:rPr>
              <a:t>© 2016 The </a:t>
            </a:r>
            <a:r>
              <a:rPr lang="en-US" altLang="en-US" sz="800" dirty="0">
                <a:solidFill>
                  <a:schemeClr val="tx1">
                    <a:lumMod val="50000"/>
                    <a:lumOff val="50000"/>
                  </a:schemeClr>
                </a:solidFill>
              </a:rPr>
              <a:t>MITRE Corporation. All rights reserved. For Internal MITRE Use.</a:t>
            </a:r>
            <a:endParaRPr lang="en-US" sz="8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52" r:id="rId5"/>
    <p:sldLayoutId id="2147483655" r:id="rId6"/>
  </p:sldLayoutIdLst>
  <p:hf hdr="0" dt="0"/>
  <p:txStyles>
    <p:titleStyle>
      <a:lvl1pPr algn="l" defTabSz="914400"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cc751383.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cve@mitr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ve@mitre.org" TargetMode="External"/><Relationship Id="rId2" Type="http://schemas.openxmlformats.org/officeDocument/2006/relationships/hyperlink" Target="https://cveform.mitre.org/" TargetMode="Externa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CVE Team</a:t>
            </a:r>
          </a:p>
        </p:txBody>
      </p:sp>
      <p:sp>
        <p:nvSpPr>
          <p:cNvPr id="3" name="Title 2"/>
          <p:cNvSpPr>
            <a:spLocks noGrp="1"/>
          </p:cNvSpPr>
          <p:nvPr>
            <p:ph type="ctrTitle" sz="quarter"/>
          </p:nvPr>
        </p:nvSpPr>
        <p:spPr/>
        <p:txBody>
          <a:bodyPr/>
          <a:lstStyle/>
          <a:p>
            <a:r>
              <a:rPr lang="en-US" dirty="0"/>
              <a:t>Becoming a CNA</a:t>
            </a:r>
          </a:p>
        </p:txBody>
      </p:sp>
    </p:spTree>
    <p:extLst>
      <p:ext uri="{BB962C8B-B14F-4D97-AF65-F5344CB8AC3E}">
        <p14:creationId xmlns:p14="http://schemas.microsoft.com/office/powerpoint/2010/main" val="273139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r>
              <a:rPr lang="en-US" dirty="0"/>
              <a:t>How your organization is setup can influence the way you setup your CNA program</a:t>
            </a:r>
          </a:p>
          <a:p>
            <a:r>
              <a:rPr lang="en-US" dirty="0"/>
              <a:t>For most organizations, having a single group to manage their CNA program work well.</a:t>
            </a:r>
          </a:p>
          <a:p>
            <a:r>
              <a:rPr lang="en-US" dirty="0"/>
              <a:t>However, that is not always the case.  For example:</a:t>
            </a:r>
          </a:p>
          <a:p>
            <a:pPr lvl="1"/>
            <a:r>
              <a:rPr lang="en-US" dirty="0"/>
              <a:t>While both are parts of Google, the Android and Chrome PSIRTs work independently and act as their own CNAs.</a:t>
            </a:r>
          </a:p>
          <a:p>
            <a:pPr lvl="1"/>
            <a:r>
              <a:rPr lang="en-US" dirty="0"/>
              <a:t>Cisco and Cisco </a:t>
            </a:r>
            <a:r>
              <a:rPr lang="en-US" dirty="0" err="1"/>
              <a:t>Talos</a:t>
            </a:r>
            <a:r>
              <a:rPr lang="en-US" dirty="0"/>
              <a:t> chose to be separate CNAs because they have vastly different scopes (Cisco products vs. the vulnerabilities they found during their research)</a:t>
            </a:r>
          </a:p>
          <a:p>
            <a:pPr lvl="1"/>
            <a:r>
              <a:rPr lang="en-US" dirty="0"/>
              <a:t>The Dell EMC CNA covers Dell and EMC products, as well as the products of many of their subsidiary companies.  However, they do not cover VMware, which has its own CNA program</a:t>
            </a:r>
          </a:p>
        </p:txBody>
      </p:sp>
    </p:spTree>
    <p:extLst>
      <p:ext uri="{BB962C8B-B14F-4D97-AF65-F5344CB8AC3E}">
        <p14:creationId xmlns:p14="http://schemas.microsoft.com/office/powerpoint/2010/main" val="196901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p:txBody>
          <a:bodyPr>
            <a:normAutofit/>
          </a:bodyPr>
          <a:lstStyle/>
          <a:p>
            <a:r>
              <a:rPr lang="en-US" dirty="0"/>
              <a:t>Single group handles all vulnerabilities</a:t>
            </a:r>
          </a:p>
          <a:p>
            <a:pPr lvl="1"/>
            <a:r>
              <a:rPr lang="en-US" dirty="0"/>
              <a:t>Create a single CNA</a:t>
            </a:r>
          </a:p>
          <a:p>
            <a:r>
              <a:rPr lang="en-US" dirty="0"/>
              <a:t>A single group handle the coordination with multiple internal groups</a:t>
            </a:r>
          </a:p>
          <a:p>
            <a:pPr lvl="1"/>
            <a:r>
              <a:rPr lang="en-US" dirty="0"/>
              <a:t>Usually results in a single CNA</a:t>
            </a:r>
          </a:p>
          <a:p>
            <a:pPr lvl="1"/>
            <a:r>
              <a:rPr lang="en-US" dirty="0"/>
              <a:t>That CNA sometimes chooses to create unofficial sub-CNAs that it can give blocks of IDs to</a:t>
            </a:r>
          </a:p>
          <a:p>
            <a:pPr lvl="1"/>
            <a:r>
              <a:rPr lang="en-US" dirty="0"/>
              <a:t>There is no issue with a CNA creating internal unofficial sub-CNAs so long as the results meet the needs of the CVE Program</a:t>
            </a:r>
          </a:p>
          <a:p>
            <a:r>
              <a:rPr lang="en-US" dirty="0"/>
              <a:t>Multiple groups handle their own vulnerabilities</a:t>
            </a:r>
          </a:p>
          <a:p>
            <a:pPr lvl="1"/>
            <a:r>
              <a:rPr lang="en-US" dirty="0"/>
              <a:t>Create a CNA for each independent group</a:t>
            </a:r>
          </a:p>
        </p:txBody>
      </p:sp>
    </p:spTree>
    <p:extLst>
      <p:ext uri="{BB962C8B-B14F-4D97-AF65-F5344CB8AC3E}">
        <p14:creationId xmlns:p14="http://schemas.microsoft.com/office/powerpoint/2010/main" val="7862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2" name="Title 1"/>
          <p:cNvSpPr>
            <a:spLocks noGrp="1"/>
          </p:cNvSpPr>
          <p:nvPr>
            <p:ph type="ctrTitle" sz="quarter"/>
          </p:nvPr>
        </p:nvSpPr>
        <p:spPr/>
        <p:txBody>
          <a:bodyPr/>
          <a:lstStyle/>
          <a:p>
            <a:r>
              <a:rPr lang="en-US" dirty="0"/>
              <a:t>Scope</a:t>
            </a:r>
          </a:p>
        </p:txBody>
      </p:sp>
    </p:spTree>
    <p:extLst>
      <p:ext uri="{BB962C8B-B14F-4D97-AF65-F5344CB8AC3E}">
        <p14:creationId xmlns:p14="http://schemas.microsoft.com/office/powerpoint/2010/main" val="182509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r>
              <a:rPr lang="en-US" dirty="0"/>
              <a:t>A CNA’s scope defines which vulnerabilities it is responsible for assigning CVE IDs to.</a:t>
            </a:r>
          </a:p>
          <a:p>
            <a:r>
              <a:rPr lang="en-US" dirty="0"/>
              <a:t>The scope statement sets expectations, which should</a:t>
            </a:r>
          </a:p>
          <a:p>
            <a:pPr lvl="1"/>
            <a:r>
              <a:rPr lang="en-US" dirty="0"/>
              <a:t>Prevent CNAs with overlapping scopes (e.g. their Root CNA) from assigning duplicate IDs.</a:t>
            </a:r>
          </a:p>
          <a:p>
            <a:pPr lvl="1"/>
            <a:r>
              <a:rPr lang="en-US" dirty="0"/>
              <a:t>Save reporters time and frustration by stopping them from reporting issues you don’t care about.</a:t>
            </a:r>
          </a:p>
          <a:p>
            <a:pPr lvl="1"/>
            <a:r>
              <a:rPr lang="en-US" dirty="0"/>
              <a:t>Save the CNA time by reducing the number of unwanted reports.</a:t>
            </a:r>
          </a:p>
          <a:p>
            <a:pPr lvl="1"/>
            <a:r>
              <a:rPr lang="en-US" dirty="0"/>
              <a:t>Save the Root CNA time by reducing the number of complaints by unhappy reporters.</a:t>
            </a:r>
          </a:p>
          <a:p>
            <a:endParaRPr lang="en-US" dirty="0"/>
          </a:p>
        </p:txBody>
      </p:sp>
    </p:spTree>
    <p:extLst>
      <p:ext uri="{BB962C8B-B14F-4D97-AF65-F5344CB8AC3E}">
        <p14:creationId xmlns:p14="http://schemas.microsoft.com/office/powerpoint/2010/main" val="318517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 of CNA</a:t>
            </a:r>
          </a:p>
        </p:txBody>
      </p:sp>
      <p:sp>
        <p:nvSpPr>
          <p:cNvPr id="3" name="Content Placeholder 2"/>
          <p:cNvSpPr>
            <a:spLocks noGrp="1"/>
          </p:cNvSpPr>
          <p:nvPr>
            <p:ph idx="1"/>
          </p:nvPr>
        </p:nvSpPr>
        <p:spPr/>
        <p:txBody>
          <a:bodyPr>
            <a:normAutofit/>
          </a:bodyPr>
          <a:lstStyle/>
          <a:p>
            <a:r>
              <a:rPr lang="en-US" dirty="0"/>
              <a:t>Vendor – Cover your products</a:t>
            </a:r>
          </a:p>
          <a:p>
            <a:pPr lvl="1"/>
            <a:r>
              <a:rPr lang="en-US" dirty="0"/>
              <a:t>E.g. Microsoft, OpenSSL, Debian</a:t>
            </a:r>
          </a:p>
          <a:p>
            <a:r>
              <a:rPr lang="en-US" dirty="0"/>
              <a:t>Coordinator – Cover the vulnerabilities you coordinate</a:t>
            </a:r>
          </a:p>
          <a:p>
            <a:pPr lvl="1"/>
            <a:r>
              <a:rPr lang="en-US" dirty="0"/>
              <a:t>E.g. CERT/CC, JPCERT/CC, Hacker One</a:t>
            </a:r>
          </a:p>
          <a:p>
            <a:r>
              <a:rPr lang="en-US" dirty="0"/>
              <a:t>Research Organization – Cover the vulnerabilities you find</a:t>
            </a:r>
          </a:p>
          <a:p>
            <a:pPr lvl="1"/>
            <a:r>
              <a:rPr lang="en-US" dirty="0"/>
              <a:t>E.g. Rapid 7, </a:t>
            </a:r>
            <a:r>
              <a:rPr lang="en-US" dirty="0" err="1"/>
              <a:t>IOActive</a:t>
            </a:r>
            <a:endParaRPr lang="en-US" dirty="0"/>
          </a:p>
          <a:p>
            <a:r>
              <a:rPr lang="en-US" dirty="0"/>
              <a:t>Mixed</a:t>
            </a:r>
          </a:p>
          <a:p>
            <a:pPr lvl="1"/>
            <a:r>
              <a:rPr lang="en-US" dirty="0"/>
              <a:t>E.g. </a:t>
            </a:r>
            <a:r>
              <a:rPr lang="en-US" dirty="0" err="1"/>
              <a:t>Flexera</a:t>
            </a:r>
            <a:r>
              <a:rPr lang="en-US" dirty="0"/>
              <a:t> (vendor and research), Drupal (vendor and coordinator)</a:t>
            </a:r>
          </a:p>
          <a:p>
            <a:r>
              <a:rPr lang="en-US" dirty="0"/>
              <a:t>Other – Some CNAs don’t fall into the normal categories</a:t>
            </a:r>
          </a:p>
          <a:p>
            <a:pPr lvl="1"/>
            <a:r>
              <a:rPr lang="en-US" dirty="0"/>
              <a:t>E.g. MITRE, DWF</a:t>
            </a:r>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405760" y="1141200"/>
              <a:ext cx="2048400" cy="649080"/>
            </p14:xfrm>
          </p:contentPart>
        </mc:Choice>
        <mc:Fallback xmlns="">
          <p:pic>
            <p:nvPicPr>
              <p:cNvPr id="4" name="Ink 3"/>
              <p:cNvPicPr/>
              <p:nvPr/>
            </p:nvPicPr>
            <p:blipFill>
              <a:blip r:embed="rId3"/>
              <a:stretch>
                <a:fillRect/>
              </a:stretch>
            </p:blipFill>
            <p:spPr>
              <a:xfrm>
                <a:off x="5396400" y="1131840"/>
                <a:ext cx="2067120" cy="667800"/>
              </a:xfrm>
              <a:prstGeom prst="rect">
                <a:avLst/>
              </a:prstGeom>
            </p:spPr>
          </p:pic>
        </mc:Fallback>
      </mc:AlternateContent>
    </p:spTree>
    <p:extLst>
      <p:ext uri="{BB962C8B-B14F-4D97-AF65-F5344CB8AC3E}">
        <p14:creationId xmlns:p14="http://schemas.microsoft.com/office/powerpoint/2010/main" val="129279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p:txBody>
          <a:bodyPr/>
          <a:lstStyle/>
          <a:p>
            <a:r>
              <a:rPr lang="en-US" dirty="0"/>
              <a:t>Are there some scenarios where you don’t publish advisories</a:t>
            </a:r>
          </a:p>
          <a:p>
            <a:r>
              <a:rPr lang="en-US" dirty="0"/>
              <a:t>Do all of your advisories meet CVE’s requirements for being public</a:t>
            </a:r>
          </a:p>
          <a:p>
            <a:pPr lvl="1"/>
            <a:r>
              <a:rPr lang="en-US" dirty="0"/>
              <a:t>Has to have a URL</a:t>
            </a:r>
          </a:p>
          <a:p>
            <a:pPr lvl="1"/>
            <a:r>
              <a:rPr lang="en-US" dirty="0"/>
              <a:t>The Terms must allow us to link to the URL</a:t>
            </a:r>
          </a:p>
          <a:p>
            <a:pPr lvl="1"/>
            <a:r>
              <a:rPr lang="en-US" dirty="0"/>
              <a:t>The document linked to by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pPr lvl="1"/>
            <a:r>
              <a:rPr lang="en-US" dirty="0"/>
              <a:t>No payment required to access</a:t>
            </a:r>
          </a:p>
          <a:p>
            <a:endParaRPr lang="en-US" dirty="0"/>
          </a:p>
        </p:txBody>
      </p:sp>
    </p:spTree>
    <p:extLst>
      <p:ext uri="{BB962C8B-B14F-4D97-AF65-F5344CB8AC3E}">
        <p14:creationId xmlns:p14="http://schemas.microsoft.com/office/powerpoint/2010/main" val="170445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p:txBody>
          <a:bodyPr/>
          <a:lstStyle/>
          <a:p>
            <a:r>
              <a:rPr lang="en-US" dirty="0"/>
              <a:t>Do you plan to cover all of the products you produce?</a:t>
            </a:r>
          </a:p>
          <a:p>
            <a:r>
              <a:rPr lang="en-US" dirty="0"/>
              <a:t>Things to consider when defining your product scope:</a:t>
            </a:r>
          </a:p>
          <a:p>
            <a:pPr lvl="1"/>
            <a:r>
              <a:rPr lang="en-US" dirty="0"/>
              <a:t>Products from subsidiary companies</a:t>
            </a:r>
          </a:p>
          <a:p>
            <a:pPr lvl="1"/>
            <a:r>
              <a:rPr lang="en-US" dirty="0"/>
              <a:t>Products from newly acquired companies</a:t>
            </a:r>
          </a:p>
          <a:p>
            <a:pPr lvl="1"/>
            <a:r>
              <a:rPr lang="en-US" dirty="0"/>
              <a:t>Discontinued products</a:t>
            </a:r>
          </a:p>
          <a:p>
            <a:pPr lvl="1"/>
            <a:r>
              <a:rPr lang="en-US" dirty="0"/>
              <a:t>Versions that have reached their end of support</a:t>
            </a:r>
          </a:p>
          <a:p>
            <a:pPr lvl="1"/>
            <a:r>
              <a:rPr lang="en-US" dirty="0"/>
              <a:t>Experimental products or development branches</a:t>
            </a:r>
          </a:p>
          <a:p>
            <a:pPr lvl="1"/>
            <a:r>
              <a:rPr lang="en-US" dirty="0"/>
              <a:t>Freebie products</a:t>
            </a:r>
          </a:p>
          <a:p>
            <a:endParaRPr lang="en-US" dirty="0"/>
          </a:p>
        </p:txBody>
      </p:sp>
    </p:spTree>
    <p:extLst>
      <p:ext uri="{BB962C8B-B14F-4D97-AF65-F5344CB8AC3E}">
        <p14:creationId xmlns:p14="http://schemas.microsoft.com/office/powerpoint/2010/main" val="292575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r>
              <a:rPr lang="en-US" dirty="0"/>
              <a:t>Explain the criteria you use to determine if an issue is a vulnerability.</a:t>
            </a:r>
          </a:p>
          <a:p>
            <a:pPr lvl="1"/>
            <a:r>
              <a:rPr lang="en-US" dirty="0"/>
              <a:t>EX: </a:t>
            </a:r>
            <a:r>
              <a:rPr lang="en-US" dirty="0">
                <a:hlinkClick r:id="rId2"/>
              </a:rPr>
              <a:t>https://msdn.microsoft.com/en-us/library/cc751383.aspx</a:t>
            </a:r>
            <a:endParaRPr lang="en-US" dirty="0"/>
          </a:p>
          <a:p>
            <a:r>
              <a:rPr lang="en-US" dirty="0"/>
              <a:t>Providing an explicit list of types of issues you don’t consider vulnerabilities can help limit the number of unwanted requests you receive:</a:t>
            </a:r>
          </a:p>
          <a:p>
            <a:pPr lvl="1"/>
            <a:r>
              <a:rPr lang="en-US" dirty="0"/>
              <a:t>Self-</a:t>
            </a:r>
            <a:r>
              <a:rPr lang="en-US" dirty="0" err="1"/>
              <a:t>DoS</a:t>
            </a:r>
            <a:endParaRPr lang="en-US" dirty="0"/>
          </a:p>
          <a:p>
            <a:pPr lvl="1"/>
            <a:r>
              <a:rPr lang="en-US" dirty="0"/>
              <a:t>CSRF logout</a:t>
            </a:r>
          </a:p>
          <a:p>
            <a:pPr lvl="1"/>
            <a:r>
              <a:rPr lang="en-US" dirty="0"/>
              <a:t>Insecure default configurations</a:t>
            </a:r>
          </a:p>
          <a:p>
            <a:pPr lvl="1"/>
            <a:r>
              <a:rPr lang="en-US" dirty="0"/>
              <a:t>Default credentials</a:t>
            </a:r>
          </a:p>
          <a:p>
            <a:endParaRPr lang="en-US" dirty="0"/>
          </a:p>
        </p:txBody>
      </p:sp>
    </p:spTree>
    <p:extLst>
      <p:ext uri="{BB962C8B-B14F-4D97-AF65-F5344CB8AC3E}">
        <p14:creationId xmlns:p14="http://schemas.microsoft.com/office/powerpoint/2010/main" val="355509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sz="quarter"/>
          </p:nvPr>
        </p:nvSpPr>
        <p:spPr/>
        <p:txBody>
          <a:bodyPr/>
          <a:lstStyle/>
          <a:p>
            <a:r>
              <a:rPr lang="en-US" dirty="0"/>
              <a:t>CNA Rules</a:t>
            </a:r>
          </a:p>
        </p:txBody>
      </p:sp>
    </p:spTree>
    <p:extLst>
      <p:ext uri="{BB962C8B-B14F-4D97-AF65-F5344CB8AC3E}">
        <p14:creationId xmlns:p14="http://schemas.microsoft.com/office/powerpoint/2010/main" val="350325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Rules</a:t>
            </a:r>
          </a:p>
        </p:txBody>
      </p:sp>
      <p:sp>
        <p:nvSpPr>
          <p:cNvPr id="3" name="Content Placeholder 2"/>
          <p:cNvSpPr>
            <a:spLocks noGrp="1"/>
          </p:cNvSpPr>
          <p:nvPr>
            <p:ph idx="1"/>
          </p:nvPr>
        </p:nvSpPr>
        <p:spPr/>
        <p:txBody>
          <a:bodyPr>
            <a:normAutofit/>
          </a:bodyPr>
          <a:lstStyle/>
          <a:p>
            <a:pPr lvl="0">
              <a:spcAft>
                <a:spcPts val="1200"/>
              </a:spcAft>
            </a:pPr>
            <a:r>
              <a:rPr lang="en-US" dirty="0"/>
              <a:t>The following rules apply to all CNAs for the assignment of CVEs to vulnerabilities:</a:t>
            </a:r>
          </a:p>
          <a:p>
            <a:pPr lvl="1">
              <a:spcAft>
                <a:spcPts val="1200"/>
              </a:spcAft>
            </a:pPr>
            <a:r>
              <a:rPr lang="en-US" dirty="0"/>
              <a:t>Assign CVE IDs to security vulnerabilities within scope of authority for vulnerabilities that are or will be made public.</a:t>
            </a:r>
          </a:p>
          <a:p>
            <a:pPr lvl="1">
              <a:spcAft>
                <a:spcPts val="1200"/>
              </a:spcAft>
            </a:pPr>
            <a:r>
              <a:rPr lang="en-US" dirty="0"/>
              <a:t>Only assign CVE IDs to security vulnerabilities when no lower level CNA exists which already covers a more constrained scope. – this may require coordination</a:t>
            </a:r>
          </a:p>
          <a:p>
            <a:pPr lvl="1">
              <a:spcAft>
                <a:spcPts val="1200"/>
              </a:spcAft>
            </a:pPr>
            <a:r>
              <a:rPr lang="en-US" dirty="0"/>
              <a:t>Follow CVE counting rules established by the CVE Program as implemented by the Primary CNA and augmented by Root CNAs and Sub-CNAs if applicable.</a:t>
            </a:r>
          </a:p>
          <a:p>
            <a:pPr lvl="1">
              <a:spcAft>
                <a:spcPts val="1200"/>
              </a:spcAft>
            </a:pPr>
            <a:r>
              <a:rPr lang="en-US" dirty="0"/>
              <a:t>Disputes related to scope should be addressed by the next higher-level CNA first.</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9869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are CNAs</a:t>
            </a:r>
          </a:p>
          <a:p>
            <a:r>
              <a:rPr lang="en-US" dirty="0"/>
              <a:t>How to organize your CNA(s)</a:t>
            </a:r>
          </a:p>
          <a:p>
            <a:r>
              <a:rPr lang="en-US" dirty="0"/>
              <a:t>Defining the scope of your coverage</a:t>
            </a:r>
          </a:p>
          <a:p>
            <a:r>
              <a:rPr lang="en-US" dirty="0"/>
              <a:t>Updating your internal processes</a:t>
            </a:r>
          </a:p>
          <a:p>
            <a:r>
              <a:rPr lang="en-US" dirty="0"/>
              <a:t>CNA Resources and Community Involvement</a:t>
            </a:r>
          </a:p>
        </p:txBody>
      </p:sp>
    </p:spTree>
    <p:extLst>
      <p:ext uri="{BB962C8B-B14F-4D97-AF65-F5344CB8AC3E}">
        <p14:creationId xmlns:p14="http://schemas.microsoft.com/office/powerpoint/2010/main" val="423232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(1 of 2)</a:t>
            </a:r>
          </a:p>
        </p:txBody>
      </p:sp>
      <p:sp>
        <p:nvSpPr>
          <p:cNvPr id="3" name="Content Placeholder 2"/>
          <p:cNvSpPr>
            <a:spLocks noGrp="1"/>
          </p:cNvSpPr>
          <p:nvPr>
            <p:ph idx="1"/>
          </p:nvPr>
        </p:nvSpPr>
        <p:spPr>
          <a:xfrm>
            <a:off x="609600" y="1371600"/>
            <a:ext cx="8229600" cy="4589745"/>
          </a:xfrm>
        </p:spPr>
        <p:txBody>
          <a:bodyPr>
            <a:noAutofit/>
          </a:bodyPr>
          <a:lstStyle/>
          <a:p>
            <a:pPr lvl="0">
              <a:spcAft>
                <a:spcPts val="1200"/>
              </a:spcAft>
            </a:pPr>
            <a:r>
              <a:rPr lang="en-US" sz="1600" dirty="0"/>
              <a:t>The following rules apply to all CNAs for the communication requirements of the CVE Program:</a:t>
            </a:r>
          </a:p>
          <a:p>
            <a:pPr lvl="1">
              <a:spcAft>
                <a:spcPts val="1200"/>
              </a:spcAft>
            </a:pPr>
            <a:r>
              <a:rPr lang="en-US" sz="1400" dirty="0"/>
              <a:t>Provide points of contact (POCs) (e.g., email addresses, URLs, etc.) to all levels above their own.</a:t>
            </a:r>
          </a:p>
          <a:p>
            <a:pPr lvl="1">
              <a:spcAft>
                <a:spcPts val="1200"/>
              </a:spcAft>
            </a:pPr>
            <a:r>
              <a:rPr lang="en-US" sz="1400" dirty="0"/>
              <a:t>Publish a disclosure (embargo) policy and a description of its scope. </a:t>
            </a:r>
          </a:p>
          <a:p>
            <a:pPr lvl="1">
              <a:spcAft>
                <a:spcPts val="1200"/>
              </a:spcAft>
            </a:pPr>
            <a:r>
              <a:rPr lang="en-US" sz="1400" dirty="0"/>
              <a:t>If a CNA accepts requests from parties outside the CNA, provide a means (e.g., hyperlink, e-mail) for the public to contact them regarding vulnerabilities. CNAs can also provide guidelines for how to communicate with them, such as language restrictions (“English-only”, “Japanese or English”, etc.). Provide the list publicly and to all levels above their own.</a:t>
            </a:r>
          </a:p>
          <a:p>
            <a:pPr lvl="1">
              <a:spcAft>
                <a:spcPts val="1200"/>
              </a:spcAft>
            </a:pPr>
            <a:r>
              <a:rPr lang="en-US" sz="1400" dirty="0"/>
              <a:t>Be responsive to inquiries from all CNAs.</a:t>
            </a:r>
          </a:p>
          <a:p>
            <a:pPr lvl="1">
              <a:spcAft>
                <a:spcPts val="1200"/>
              </a:spcAft>
            </a:pPr>
            <a:r>
              <a:rPr lang="en-US" sz="1400" dirty="0"/>
              <a:t>When a vulnerability is reported to the CNA and a CVE ID is assigned to that vulnerability, provide the CVE ID to the reporter. This rule does not override any embargo rules established by the CNA.</a:t>
            </a:r>
          </a:p>
          <a:p>
            <a:pPr lvl="1">
              <a:spcAft>
                <a:spcPts val="1200"/>
              </a:spcAft>
            </a:pPr>
            <a:r>
              <a:rPr lang="en-US" sz="1400" dirty="0"/>
              <a:t>Notify the next higher level CNA when CVEs are assigned and the associated vulnerability is made public. (The publication of the vulnerability can be made in any language, but the CVE ID entry must include English only. References to information related to the CVE ID in non-English languages would be included in the reference list for the CVE ID entry.)</a:t>
            </a:r>
          </a:p>
          <a:p>
            <a:endParaRPr lang="en-US" sz="1600"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22987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(2 of 2)</a:t>
            </a:r>
          </a:p>
        </p:txBody>
      </p:sp>
      <p:sp>
        <p:nvSpPr>
          <p:cNvPr id="3" name="Content Placeholder 2"/>
          <p:cNvSpPr>
            <a:spLocks noGrp="1"/>
          </p:cNvSpPr>
          <p:nvPr>
            <p:ph idx="1"/>
          </p:nvPr>
        </p:nvSpPr>
        <p:spPr/>
        <p:txBody>
          <a:bodyPr>
            <a:normAutofit fontScale="92500"/>
          </a:bodyPr>
          <a:lstStyle/>
          <a:p>
            <a:pPr lvl="0">
              <a:spcAft>
                <a:spcPts val="1200"/>
              </a:spcAft>
            </a:pPr>
            <a:r>
              <a:rPr lang="en-US" dirty="0"/>
              <a:t>Provide CVE information to the next higher level CNA when a CVE ID is assigned and the associated vulnerability made public. </a:t>
            </a:r>
          </a:p>
          <a:p>
            <a:pPr lvl="1">
              <a:spcAft>
                <a:spcPts val="1200"/>
              </a:spcAft>
            </a:pPr>
            <a:r>
              <a:rPr lang="en-US" dirty="0"/>
              <a:t>For new CVE IDs, this information includes, at a minimum, the CVE ID used, product, affected or fixed version, the problem type, references, and a description on a per-ID basis. </a:t>
            </a:r>
          </a:p>
          <a:p>
            <a:pPr lvl="1">
              <a:spcAft>
                <a:spcPts val="1200"/>
              </a:spcAft>
            </a:pPr>
            <a:r>
              <a:rPr lang="en-US" dirty="0"/>
              <a:t>When a CVE ID is updated, the CVE ID and data change must be included.</a:t>
            </a:r>
          </a:p>
          <a:p>
            <a:pPr lvl="0">
              <a:spcAft>
                <a:spcPts val="1200"/>
              </a:spcAft>
            </a:pPr>
            <a:r>
              <a:rPr lang="en-US" dirty="0"/>
              <a:t>Have an established distribution point for in-scope vulnerability disclosures that is freely available to the general public without restrictions (e.g. open web sites, websites with registration and free accounts without restrictions, etc.)</a:t>
            </a:r>
          </a:p>
          <a:p>
            <a:pPr lvl="0">
              <a:spcAft>
                <a:spcPts val="1200"/>
              </a:spcAft>
            </a:pPr>
            <a:r>
              <a:rPr lang="en-US" dirty="0"/>
              <a:t>Publish required CVE information in a standard format and presentation</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4041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Rules</a:t>
            </a:r>
          </a:p>
        </p:txBody>
      </p:sp>
      <p:sp>
        <p:nvSpPr>
          <p:cNvPr id="3" name="Content Placeholder 2"/>
          <p:cNvSpPr>
            <a:spLocks noGrp="1"/>
          </p:cNvSpPr>
          <p:nvPr>
            <p:ph idx="1"/>
          </p:nvPr>
        </p:nvSpPr>
        <p:spPr/>
        <p:txBody>
          <a:bodyPr>
            <a:normAutofit/>
          </a:bodyPr>
          <a:lstStyle/>
          <a:p>
            <a:r>
              <a:rPr lang="en-US" dirty="0"/>
              <a:t>The following rules apply to all CNAs for the administration of the CVE Program:</a:t>
            </a:r>
          </a:p>
          <a:p>
            <a:pPr lvl="1"/>
            <a:r>
              <a:rPr lang="en-US" dirty="0"/>
              <a:t>Operate under the CVE Terms of Use</a:t>
            </a:r>
          </a:p>
          <a:p>
            <a:pPr lvl="1"/>
            <a:r>
              <a:rPr lang="en-US" dirty="0"/>
              <a:t>Track and provide metrics related to responsiveness to higher level CNAs. </a:t>
            </a:r>
          </a:p>
          <a:p>
            <a:pPr lvl="2"/>
            <a:r>
              <a:rPr lang="en-US" dirty="0"/>
              <a:t>Responsiveness metrics are established to ensure that CNAs are responsive to various types of requests from their various communities in time frames that are appropriate for those communities.</a:t>
            </a:r>
          </a:p>
          <a:p>
            <a:pPr lvl="2"/>
            <a:r>
              <a:rPr lang="en-US" dirty="0"/>
              <a:t>Metrics are provided quarterly to the next higher level CNA. </a:t>
            </a:r>
          </a:p>
          <a:p>
            <a:pPr lvl="2"/>
            <a:r>
              <a:rPr lang="en-US" dirty="0"/>
              <a:t>Responsiveness metrics may vary by CNA as determined by the unique circumstances of the particular CNA community. </a:t>
            </a:r>
          </a:p>
          <a:p>
            <a:pPr lvl="1"/>
            <a:r>
              <a:rPr lang="en-US" dirty="0"/>
              <a:t>Provide any documentation required to adjudicate disputes to the higher level CNA.</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620328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Root CNA Rules</a:t>
            </a:r>
          </a:p>
        </p:txBody>
      </p:sp>
      <p:sp>
        <p:nvSpPr>
          <p:cNvPr id="3" name="Content Placeholder 2"/>
          <p:cNvSpPr>
            <a:spLocks noGrp="1"/>
          </p:cNvSpPr>
          <p:nvPr>
            <p:ph idx="1"/>
          </p:nvPr>
        </p:nvSpPr>
        <p:spPr>
          <a:xfrm>
            <a:off x="447675" y="1276350"/>
            <a:ext cx="8229600" cy="4646895"/>
          </a:xfrm>
        </p:spPr>
        <p:txBody>
          <a:bodyPr>
            <a:noAutofit/>
          </a:bodyPr>
          <a:lstStyle/>
          <a:p>
            <a:r>
              <a:rPr lang="en-US" sz="1200" b="1" dirty="0"/>
              <a:t>In addition to the Rules for All CNAs, Root CNAs must perform the following functions:</a:t>
            </a:r>
          </a:p>
          <a:p>
            <a:pPr lvl="1"/>
            <a:r>
              <a:rPr lang="en-US" sz="1100" b="1" u="sng" dirty="0"/>
              <a:t>Assignment Rules</a:t>
            </a:r>
            <a:endParaRPr lang="en-US" sz="1100" b="1" dirty="0"/>
          </a:p>
          <a:p>
            <a:pPr lvl="2"/>
            <a:r>
              <a:rPr lang="en-US" sz="1000" dirty="0"/>
              <a:t>Request CVE ID blocks from the Primary CNA.</a:t>
            </a:r>
          </a:p>
          <a:p>
            <a:pPr lvl="2"/>
            <a:r>
              <a:rPr lang="en-US" sz="1000" dirty="0"/>
              <a:t>Provide CVE ID blocks to Sub-CNAs from their CVE ID block.</a:t>
            </a:r>
          </a:p>
          <a:p>
            <a:pPr lvl="2"/>
            <a:r>
              <a:rPr lang="en-US" sz="1000" dirty="0"/>
              <a:t>Assign CVE IDs as a CNA when necessary within its scope per the CVE counting rules when none of their Sub-CNAs cover that scope</a:t>
            </a:r>
          </a:p>
          <a:p>
            <a:pPr lvl="2"/>
            <a:r>
              <a:rPr lang="en-US" sz="1000" dirty="0"/>
              <a:t>Address CVE assignment issues from its Sub-CNAs that require escalation.</a:t>
            </a:r>
          </a:p>
          <a:p>
            <a:pPr lvl="1"/>
            <a:r>
              <a:rPr lang="en-US" sz="1100" b="1" u="sng" dirty="0"/>
              <a:t>Communications Rules</a:t>
            </a:r>
          </a:p>
          <a:p>
            <a:pPr lvl="2"/>
            <a:r>
              <a:rPr lang="en-US" sz="1000" dirty="0"/>
              <a:t>Notify the Primary CNA whenever Sub-CNAs are established or removed.</a:t>
            </a:r>
          </a:p>
          <a:p>
            <a:pPr lvl="2"/>
            <a:r>
              <a:rPr lang="en-US" sz="1000" dirty="0"/>
              <a:t>Provide a public list of POCs and web links for each Sub-CNA in the Root CNA's domain. Provide this information to the Primary CNA.</a:t>
            </a:r>
          </a:p>
          <a:p>
            <a:pPr lvl="2"/>
            <a:r>
              <a:rPr lang="en-US" sz="1000" dirty="0"/>
              <a:t>Maintain a private list of individual POCs within each Sub-CNA for use by CNAs only. Provide this information to the Primary CNA.</a:t>
            </a:r>
          </a:p>
          <a:p>
            <a:pPr lvl="2"/>
            <a:r>
              <a:rPr lang="en-US" sz="1000" dirty="0"/>
              <a:t>Maintain a public listing of the established counting rules followed by the Root CNA and Sub-CNAs in its domain.</a:t>
            </a:r>
            <a:endParaRPr lang="en-US" sz="1050" dirty="0"/>
          </a:p>
          <a:p>
            <a:pPr lvl="1"/>
            <a:r>
              <a:rPr lang="en-US" sz="1100" b="1" u="sng" dirty="0"/>
              <a:t>Administration Rules</a:t>
            </a:r>
            <a:endParaRPr lang="en-US" sz="1100" b="1" dirty="0"/>
          </a:p>
          <a:p>
            <a:pPr lvl="2"/>
            <a:r>
              <a:rPr lang="en-US" sz="1000" dirty="0"/>
              <a:t>Accept metrics reports from Sub-CNAs. The format and instructions for sending metrics are determined by the Root CNA.</a:t>
            </a:r>
          </a:p>
          <a:p>
            <a:pPr lvl="2"/>
            <a:r>
              <a:rPr lang="en-US" sz="1000" dirty="0"/>
              <a:t>Submit metrics from Sub-CNAs quarterly, within two weeks of the quarter, to the Primary CNA. Quarters are based on the calendar year.</a:t>
            </a:r>
          </a:p>
          <a:p>
            <a:pPr lvl="2"/>
            <a:r>
              <a:rPr lang="en-US" sz="1000" dirty="0"/>
              <a:t>Act as an escalation and adjudication point for issue resolution for Sub-CNAs in its domain. </a:t>
            </a:r>
          </a:p>
          <a:p>
            <a:pPr lvl="2"/>
            <a:r>
              <a:rPr lang="en-US" sz="1000" dirty="0"/>
              <a:t>When appropriate, apply sanctions upon any Sub-CNAs within its domain and notify the Primary CNA. The application of sanctions should occur as a last resort.</a:t>
            </a:r>
          </a:p>
          <a:p>
            <a:pPr lvl="2"/>
            <a:r>
              <a:rPr lang="en-US" sz="1000" dirty="0"/>
              <a:t>Facilitate the enforcement of any administrative actions taken by the Primary CNA against a Sub-CNA.</a:t>
            </a:r>
          </a:p>
          <a:p>
            <a:pPr lvl="2"/>
            <a:r>
              <a:rPr lang="en-US" sz="1000" dirty="0"/>
              <a:t>Follow the CNA Candidate Process described in Section 4 when adding new Sub-CNAs.</a:t>
            </a:r>
          </a:p>
          <a:p>
            <a:endParaRPr lang="en-US" sz="1200"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5739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Primary CNA Rules</a:t>
            </a:r>
          </a:p>
        </p:txBody>
      </p:sp>
      <p:sp>
        <p:nvSpPr>
          <p:cNvPr id="3" name="Content Placeholder 2"/>
          <p:cNvSpPr>
            <a:spLocks noGrp="1"/>
          </p:cNvSpPr>
          <p:nvPr>
            <p:ph idx="1"/>
          </p:nvPr>
        </p:nvSpPr>
        <p:spPr>
          <a:xfrm>
            <a:off x="609600" y="1333500"/>
            <a:ext cx="8229600" cy="4589745"/>
          </a:xfrm>
        </p:spPr>
        <p:txBody>
          <a:bodyPr>
            <a:noAutofit/>
          </a:bodyPr>
          <a:lstStyle/>
          <a:p>
            <a:r>
              <a:rPr lang="en-US" sz="1200" dirty="0"/>
              <a:t>In addition to the Rules for All CNAs, the Primary CNA must perform the following functions:</a:t>
            </a:r>
          </a:p>
          <a:p>
            <a:r>
              <a:rPr lang="en-US" sz="1100" b="1" u="sng" dirty="0"/>
              <a:t>Assignment Rules</a:t>
            </a:r>
            <a:endParaRPr lang="en-US" sz="1100" b="1" dirty="0"/>
          </a:p>
          <a:p>
            <a:pPr lvl="1"/>
            <a:r>
              <a:rPr lang="en-US" sz="1050" dirty="0"/>
              <a:t>Provide CVE ID blocks to Root CNAs.</a:t>
            </a:r>
          </a:p>
          <a:p>
            <a:pPr lvl="1"/>
            <a:r>
              <a:rPr lang="en-US" sz="1050" dirty="0"/>
              <a:t>Maintain the CVE List, and provide that information to the public.</a:t>
            </a:r>
          </a:p>
          <a:p>
            <a:pPr lvl="1"/>
            <a:r>
              <a:rPr lang="en-US" sz="1050" dirty="0"/>
              <a:t>Assign CVE IDs as a CNA when necessary, per the CVE counting rules, when no Root CNAs cover that scope. </a:t>
            </a:r>
          </a:p>
          <a:p>
            <a:pPr lvl="1"/>
            <a:r>
              <a:rPr lang="en-US" sz="1050" dirty="0"/>
              <a:t>Act as the CNA of last resort for assignment issues that require escalation.</a:t>
            </a:r>
            <a:endParaRPr lang="en-US" sz="1200" dirty="0"/>
          </a:p>
          <a:p>
            <a:r>
              <a:rPr lang="en-US" sz="1100" b="1" u="sng" dirty="0"/>
              <a:t>Communications Rules</a:t>
            </a:r>
            <a:endParaRPr lang="en-US" sz="1100" b="1" dirty="0"/>
          </a:p>
          <a:p>
            <a:pPr lvl="1"/>
            <a:r>
              <a:rPr lang="en-US" sz="1050" dirty="0"/>
              <a:t>Provide a listing of all Root CNAs and Sub-CNAs including public points of contact and web links. Obtain this information from Root CNAs.</a:t>
            </a:r>
          </a:p>
          <a:p>
            <a:pPr lvl="1"/>
            <a:r>
              <a:rPr lang="en-US" sz="1050" dirty="0"/>
              <a:t>Maintain a private list of individual POCs for each Root and Sub-CNA for use by CNAs only. </a:t>
            </a:r>
          </a:p>
          <a:p>
            <a:pPr lvl="1"/>
            <a:r>
              <a:rPr lang="en-US" sz="1050" dirty="0"/>
              <a:t>Provide coordination of communication channels between Root CNAs.</a:t>
            </a:r>
          </a:p>
          <a:p>
            <a:pPr lvl="1"/>
            <a:r>
              <a:rPr lang="en-US" sz="1050" dirty="0"/>
              <a:t>Respond to inquiries by Root CNAs and Sub-CNAs in a timely manner; establish responsiveness metrics for such responsiveness.</a:t>
            </a:r>
          </a:p>
          <a:p>
            <a:pPr lvl="1"/>
            <a:r>
              <a:rPr lang="en-US" sz="1050" dirty="0"/>
              <a:t>Maintain a public listing of the established counting rules for the CVE Program.</a:t>
            </a:r>
          </a:p>
          <a:p>
            <a:r>
              <a:rPr lang="en-US" sz="1100" b="1" u="sng" dirty="0"/>
              <a:t>Administration Rules</a:t>
            </a:r>
            <a:endParaRPr lang="en-US" sz="1100" b="1" dirty="0"/>
          </a:p>
          <a:p>
            <a:pPr lvl="1"/>
            <a:r>
              <a:rPr lang="en-US" sz="1050" dirty="0"/>
              <a:t>Serve as a member, and the Board Moderator, of the CVE Board.</a:t>
            </a:r>
          </a:p>
          <a:p>
            <a:pPr lvl="1"/>
            <a:r>
              <a:rPr lang="en-US" sz="1050" dirty="0"/>
              <a:t>Accept metrics reports from Root CNAs quarterly, within one month of the calendar quarter.</a:t>
            </a:r>
          </a:p>
          <a:p>
            <a:pPr lvl="1"/>
            <a:r>
              <a:rPr lang="en-US" sz="1050" dirty="0"/>
              <a:t>Act as the final arbiter for appeals regarding CNA assignment decisions and CNA program issues.</a:t>
            </a:r>
          </a:p>
          <a:p>
            <a:pPr lvl="1"/>
            <a:r>
              <a:rPr lang="en-US" sz="1050" dirty="0"/>
              <a:t>Act as an escalation point for issue resolution should this process fail at the Root CNA level.</a:t>
            </a:r>
          </a:p>
          <a:p>
            <a:pPr lvl="1"/>
            <a:r>
              <a:rPr lang="en-US" sz="1050" dirty="0"/>
              <a:t>When appropriate, apply sanctions upon any CNA. </a:t>
            </a:r>
          </a:p>
          <a:p>
            <a:pPr lvl="1"/>
            <a:r>
              <a:rPr lang="en-US" sz="1050" dirty="0"/>
              <a:t>Follow the CNA Candidate Process described in Section 4 when adding new Root CNAs.</a:t>
            </a:r>
          </a:p>
          <a:p>
            <a:endParaRPr lang="en-US" sz="1200"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01626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Appeals Process</a:t>
            </a:r>
          </a:p>
        </p:txBody>
      </p:sp>
      <p:sp>
        <p:nvSpPr>
          <p:cNvPr id="3" name="Content Placeholder 2"/>
          <p:cNvSpPr>
            <a:spLocks noGrp="1"/>
          </p:cNvSpPr>
          <p:nvPr>
            <p:ph idx="1"/>
          </p:nvPr>
        </p:nvSpPr>
        <p:spPr/>
        <p:txBody>
          <a:bodyPr>
            <a:normAutofit fontScale="85000" lnSpcReduction="10000"/>
          </a:bodyPr>
          <a:lstStyle/>
          <a:p>
            <a:pPr>
              <a:spcAft>
                <a:spcPts val="1200"/>
              </a:spcAft>
            </a:pPr>
            <a:r>
              <a:rPr lang="en-US" dirty="0"/>
              <a:t>For situations where CVE assignment decisions are disputed, or where there is a disagreement between Root CNAs or between a Root CNA and one of their Sub-CNAs, the following process should be followed to resolve the issues:</a:t>
            </a:r>
          </a:p>
          <a:p>
            <a:pPr lvl="1">
              <a:spcAft>
                <a:spcPts val="1200"/>
              </a:spcAft>
            </a:pPr>
            <a:r>
              <a:rPr lang="en-US" dirty="0"/>
              <a:t>The party seeking to appeal a decision made by a Root CNA, or resolve a disagreement between Root CNAs, contacts the Primary CNA at </a:t>
            </a:r>
            <a:r>
              <a:rPr lang="en-US" u="sng" dirty="0">
                <a:hlinkClick r:id="rId2"/>
              </a:rPr>
              <a:t>cve@mitre.org</a:t>
            </a:r>
            <a:r>
              <a:rPr lang="en-US" dirty="0"/>
              <a:t> and asks for arbitration of the appeal.</a:t>
            </a:r>
          </a:p>
          <a:p>
            <a:pPr lvl="1">
              <a:spcAft>
                <a:spcPts val="1200"/>
              </a:spcAft>
            </a:pPr>
            <a:r>
              <a:rPr lang="en-US" dirty="0"/>
              <a:t>The Primary CNA sets expectations for when a timely resolution may be available. Appeals of time-sensitive issues are prioritized, as determined by the Primary CNA.</a:t>
            </a:r>
          </a:p>
          <a:p>
            <a:pPr lvl="1">
              <a:spcAft>
                <a:spcPts val="1200"/>
              </a:spcAft>
            </a:pPr>
            <a:r>
              <a:rPr lang="en-US" dirty="0"/>
              <a:t>The Primary CNA contacts the appropriate entities to collect information relevant to the issue. The CNAs involved in the dispute provide documentation per the rules established in this document. The Primary CNA may also engage the CVE Board for their consideration of the issue.</a:t>
            </a:r>
          </a:p>
          <a:p>
            <a:pPr lvl="1">
              <a:spcAft>
                <a:spcPts val="1200"/>
              </a:spcAft>
            </a:pPr>
            <a:r>
              <a:rPr lang="en-US" dirty="0"/>
              <a:t>The Primary CNA communicates its decision to all relevant parties once the disagreement or appeal has been fully considered. This result is final.</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01388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2" name="Title 1"/>
          <p:cNvSpPr>
            <a:spLocks noGrp="1"/>
          </p:cNvSpPr>
          <p:nvPr>
            <p:ph type="ctrTitle" sz="quarter"/>
          </p:nvPr>
        </p:nvSpPr>
        <p:spPr/>
        <p:txBody>
          <a:bodyPr/>
          <a:lstStyle/>
          <a:p>
            <a:r>
              <a:rPr lang="en-US" dirty="0"/>
              <a:t>Update Processes</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689840" y="693720"/>
              <a:ext cx="2686680" cy="1443600"/>
            </p14:xfrm>
          </p:contentPart>
        </mc:Choice>
        <mc:Fallback xmlns="">
          <p:pic>
            <p:nvPicPr>
              <p:cNvPr id="3" name="Ink 2"/>
              <p:cNvPicPr/>
              <p:nvPr/>
            </p:nvPicPr>
            <p:blipFill>
              <a:blip r:embed="rId3"/>
              <a:stretch>
                <a:fillRect/>
              </a:stretch>
            </p:blipFill>
            <p:spPr>
              <a:xfrm>
                <a:off x="1680480" y="684360"/>
                <a:ext cx="2705400" cy="1462320"/>
              </a:xfrm>
              <a:prstGeom prst="rect">
                <a:avLst/>
              </a:prstGeom>
            </p:spPr>
          </p:pic>
        </mc:Fallback>
      </mc:AlternateContent>
    </p:spTree>
    <p:extLst>
      <p:ext uri="{BB962C8B-B14F-4D97-AF65-F5344CB8AC3E}">
        <p14:creationId xmlns:p14="http://schemas.microsoft.com/office/powerpoint/2010/main" val="3130976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Accepting vulnerability reports</a:t>
            </a:r>
          </a:p>
        </p:txBody>
      </p:sp>
      <p:sp>
        <p:nvSpPr>
          <p:cNvPr id="3" name="Content Placeholder 2"/>
          <p:cNvSpPr>
            <a:spLocks noGrp="1"/>
          </p:cNvSpPr>
          <p:nvPr>
            <p:ph idx="1"/>
          </p:nvPr>
        </p:nvSpPr>
        <p:spPr/>
        <p:txBody>
          <a:bodyPr>
            <a:normAutofit/>
          </a:bodyPr>
          <a:lstStyle/>
          <a:p>
            <a:r>
              <a:rPr lang="en-US" dirty="0"/>
              <a:t>Do you accept requests from third parties?</a:t>
            </a:r>
          </a:p>
          <a:p>
            <a:r>
              <a:rPr lang="en-US" dirty="0"/>
              <a:t>If so, how should they contact you?</a:t>
            </a:r>
          </a:p>
          <a:p>
            <a:pPr lvl="1"/>
            <a:r>
              <a:rPr lang="en-US" dirty="0"/>
              <a:t>Contact information should be provided to your Root CNA</a:t>
            </a:r>
          </a:p>
          <a:p>
            <a:pPr lvl="1"/>
            <a:r>
              <a:rPr lang="en-US" dirty="0"/>
              <a:t>A registry of contact information is maintained on MITRE’s site [1]</a:t>
            </a:r>
          </a:p>
          <a:p>
            <a:r>
              <a:rPr lang="en-US" dirty="0"/>
              <a:t>What information should they provide you?</a:t>
            </a:r>
          </a:p>
          <a:p>
            <a:endParaRPr lang="en-US" dirty="0"/>
          </a:p>
          <a:p>
            <a:endParaRPr lang="en-US" dirty="0"/>
          </a:p>
          <a:p>
            <a:endParaRPr lang="en-US" dirty="0"/>
          </a:p>
          <a:p>
            <a:endParaRPr lang="en-US" dirty="0"/>
          </a:p>
          <a:p>
            <a:endParaRPr lang="en-US" dirty="0"/>
          </a:p>
          <a:p>
            <a:pPr marL="0" indent="0">
              <a:buNone/>
            </a:pPr>
            <a:endParaRPr lang="en-US" dirty="0"/>
          </a:p>
          <a:p>
            <a:r>
              <a:rPr lang="en-US" dirty="0"/>
              <a:t>[1] http://cve.mitre.org/cve/request_id.html#cna_coverage.html</a:t>
            </a:r>
          </a:p>
          <a:p>
            <a:endParaRPr lang="en-US" dirty="0"/>
          </a:p>
        </p:txBody>
      </p:sp>
    </p:spTree>
    <p:extLst>
      <p:ext uri="{BB962C8B-B14F-4D97-AF65-F5344CB8AC3E}">
        <p14:creationId xmlns:p14="http://schemas.microsoft.com/office/powerpoint/2010/main" val="3933356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r>
              <a:rPr lang="en-US" dirty="0"/>
              <a:t>Who can assign IDs</a:t>
            </a:r>
          </a:p>
          <a:p>
            <a:r>
              <a:rPr lang="en-US" dirty="0"/>
              <a:t>When in the process should a CVE ID be assigned</a:t>
            </a:r>
          </a:p>
          <a:p>
            <a:r>
              <a:rPr lang="en-US" dirty="0"/>
              <a:t>How do you record when an ID is assigned</a:t>
            </a:r>
          </a:p>
          <a:p>
            <a:r>
              <a:rPr lang="en-US" dirty="0"/>
              <a:t>How do you know which vulnerability an ID is assigned to</a:t>
            </a:r>
          </a:p>
          <a:p>
            <a:endParaRPr lang="en-US" dirty="0"/>
          </a:p>
        </p:txBody>
      </p:sp>
    </p:spTree>
    <p:extLst>
      <p:ext uri="{BB962C8B-B14F-4D97-AF65-F5344CB8AC3E}">
        <p14:creationId xmlns:p14="http://schemas.microsoft.com/office/powerpoint/2010/main" val="1105725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lnSpcReduction="10000"/>
          </a:bodyPr>
          <a:lstStyle/>
          <a:p>
            <a:r>
              <a:rPr lang="en-US" dirty="0"/>
              <a:t>The disclosure policy should at least include the expected timeframe and conditions under which you publish vulnerability information</a:t>
            </a:r>
          </a:p>
          <a:p>
            <a:r>
              <a:rPr lang="en-US" dirty="0"/>
              <a:t>We suggest you also cover some additional communication points:</a:t>
            </a:r>
          </a:p>
          <a:p>
            <a:pPr lvl="1"/>
            <a:r>
              <a:rPr lang="en-US" dirty="0"/>
              <a:t>When can a reporter expect an initial response by? Even if it’s just a “we received your request and are looking into it”</a:t>
            </a:r>
          </a:p>
          <a:p>
            <a:pPr lvl="1"/>
            <a:r>
              <a:rPr lang="en-US" dirty="0"/>
              <a:t>How long will it take to get back to the reporter with determination on whether there is a vulnerability</a:t>
            </a:r>
          </a:p>
          <a:p>
            <a:pPr lvl="1"/>
            <a:r>
              <a:rPr lang="en-US" dirty="0"/>
              <a:t>When can the reporter expect to receive the CVE ID for the vulnerability</a:t>
            </a:r>
          </a:p>
          <a:p>
            <a:pPr lvl="1"/>
            <a:r>
              <a:rPr lang="en-US" dirty="0"/>
              <a:t>When will the issue be fixed and when can the reporter publish an advisory</a:t>
            </a:r>
          </a:p>
          <a:p>
            <a:r>
              <a:rPr lang="en-US" dirty="0"/>
              <a:t>A well developed disclosure policy should reduce the number of complaints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17640" y="5727960"/>
              <a:ext cx="6290280" cy="973800"/>
            </p14:xfrm>
          </p:contentPart>
        </mc:Choice>
        <mc:Fallback xmlns="">
          <p:pic>
            <p:nvPicPr>
              <p:cNvPr id="4" name="Ink 3"/>
              <p:cNvPicPr/>
              <p:nvPr/>
            </p:nvPicPr>
            <p:blipFill>
              <a:blip r:embed="rId3"/>
              <a:stretch>
                <a:fillRect/>
              </a:stretch>
            </p:blipFill>
            <p:spPr>
              <a:xfrm>
                <a:off x="908280" y="5718600"/>
                <a:ext cx="6309000" cy="992520"/>
              </a:xfrm>
              <a:prstGeom prst="rect">
                <a:avLst/>
              </a:prstGeom>
            </p:spPr>
          </p:pic>
        </mc:Fallback>
      </mc:AlternateContent>
    </p:spTree>
    <p:extLst>
      <p:ext uri="{BB962C8B-B14F-4D97-AF65-F5344CB8AC3E}">
        <p14:creationId xmlns:p14="http://schemas.microsoft.com/office/powerpoint/2010/main" val="38076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sz="quarter"/>
          </p:nvPr>
        </p:nvSpPr>
        <p:spPr/>
        <p:txBody>
          <a:bodyPr/>
          <a:lstStyle/>
          <a:p>
            <a:r>
              <a:rPr lang="en-US" dirty="0"/>
              <a:t>What are CNAs</a:t>
            </a:r>
          </a:p>
        </p:txBody>
      </p:sp>
    </p:spTree>
    <p:extLst>
      <p:ext uri="{BB962C8B-B14F-4D97-AF65-F5344CB8AC3E}">
        <p14:creationId xmlns:p14="http://schemas.microsoft.com/office/powerpoint/2010/main" val="2581056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a:t>
            </a:r>
          </a:p>
        </p:txBody>
      </p:sp>
      <p:sp>
        <p:nvSpPr>
          <p:cNvPr id="3" name="Content Placeholder 2"/>
          <p:cNvSpPr>
            <a:spLocks noGrp="1"/>
          </p:cNvSpPr>
          <p:nvPr>
            <p:ph idx="1"/>
          </p:nvPr>
        </p:nvSpPr>
        <p:spPr/>
        <p:txBody>
          <a:bodyPr/>
          <a:lstStyle/>
          <a:p>
            <a:r>
              <a:rPr lang="en-US" dirty="0"/>
              <a:t>Advisories must be made public</a:t>
            </a:r>
          </a:p>
          <a:p>
            <a:r>
              <a:rPr lang="en-US" dirty="0"/>
              <a:t>The advisory should clearly state which CVE ID is associated with which vulnerability.</a:t>
            </a:r>
          </a:p>
          <a:p>
            <a:r>
              <a:rPr lang="en-US" dirty="0"/>
              <a:t>Do you send the entries to your Root CNA or directly to the Primary?</a:t>
            </a:r>
          </a:p>
          <a:p>
            <a:pPr lvl="1"/>
            <a:r>
              <a:rPr lang="en-US" dirty="0"/>
              <a:t>You Root CNA may require you to send your entries to them.</a:t>
            </a:r>
          </a:p>
          <a:p>
            <a:r>
              <a:rPr lang="en-US" dirty="0"/>
              <a:t>Entries should be sent within 24 hours of you making the vulnerability public</a:t>
            </a:r>
          </a:p>
          <a:p>
            <a:endParaRPr lang="en-US" dirty="0"/>
          </a:p>
          <a:p>
            <a:endParaRPr lang="en-US" dirty="0"/>
          </a:p>
        </p:txBody>
      </p:sp>
    </p:spTree>
    <p:extLst>
      <p:ext uri="{BB962C8B-B14F-4D97-AF65-F5344CB8AC3E}">
        <p14:creationId xmlns:p14="http://schemas.microsoft.com/office/powerpoint/2010/main" val="2490133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r>
              <a:rPr lang="en-US" dirty="0"/>
              <a:t>You are going to receive requests to update the CVE entries you created.  You should have a process in place to deal with these requests</a:t>
            </a:r>
          </a:p>
          <a:p>
            <a:r>
              <a:rPr lang="en-US" dirty="0"/>
              <a:t>If the request is sent to a Root CNA or the Primary CNA, do you want them to contact you before making a change?</a:t>
            </a:r>
          </a:p>
          <a:p>
            <a:pPr lvl="1"/>
            <a:r>
              <a:rPr lang="en-US" dirty="0"/>
              <a:t>Are there scenarios where you don’t</a:t>
            </a:r>
          </a:p>
          <a:p>
            <a:pPr lvl="2"/>
            <a:r>
              <a:rPr lang="en-US" dirty="0"/>
              <a:t>Spelling or grammar issues</a:t>
            </a:r>
          </a:p>
          <a:p>
            <a:pPr lvl="2"/>
            <a:r>
              <a:rPr lang="en-US" dirty="0"/>
              <a:t>Adding a reference</a:t>
            </a:r>
          </a:p>
        </p:txBody>
      </p:sp>
    </p:spTree>
    <p:extLst>
      <p:ext uri="{BB962C8B-B14F-4D97-AF65-F5344CB8AC3E}">
        <p14:creationId xmlns:p14="http://schemas.microsoft.com/office/powerpoint/2010/main" val="336526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a:t>
            </a:r>
          </a:p>
        </p:txBody>
      </p:sp>
      <p:sp>
        <p:nvSpPr>
          <p:cNvPr id="3" name="Content Placeholder 2"/>
          <p:cNvSpPr>
            <a:spLocks noGrp="1"/>
          </p:cNvSpPr>
          <p:nvPr>
            <p:ph idx="1"/>
          </p:nvPr>
        </p:nvSpPr>
        <p:spPr/>
        <p:txBody>
          <a:bodyPr/>
          <a:lstStyle/>
          <a:p>
            <a:r>
              <a:rPr lang="en-US" dirty="0"/>
              <a:t>Quarterly reports on the functioning of your CNA program are required.</a:t>
            </a:r>
          </a:p>
          <a:p>
            <a:r>
              <a:rPr lang="en-US" dirty="0"/>
              <a:t>MITRE is working on a template for CNAs to use</a:t>
            </a:r>
          </a:p>
        </p:txBody>
      </p:sp>
    </p:spTree>
    <p:extLst>
      <p:ext uri="{BB962C8B-B14F-4D97-AF65-F5344CB8AC3E}">
        <p14:creationId xmlns:p14="http://schemas.microsoft.com/office/powerpoint/2010/main" val="2089681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You are Required to Give to Your Root</a:t>
            </a:r>
          </a:p>
        </p:txBody>
      </p:sp>
      <p:sp>
        <p:nvSpPr>
          <p:cNvPr id="3" name="Content Placeholder 2"/>
          <p:cNvSpPr>
            <a:spLocks noGrp="1"/>
          </p:cNvSpPr>
          <p:nvPr>
            <p:ph idx="1"/>
          </p:nvPr>
        </p:nvSpPr>
        <p:spPr/>
        <p:txBody>
          <a:bodyPr/>
          <a:lstStyle/>
          <a:p>
            <a:r>
              <a:rPr lang="en-US" dirty="0"/>
              <a:t>Point of Contact (POC) </a:t>
            </a:r>
          </a:p>
          <a:p>
            <a:pPr lvl="1"/>
            <a:r>
              <a:rPr lang="en-US" dirty="0"/>
              <a:t>as defined by the parent CNA</a:t>
            </a:r>
          </a:p>
          <a:p>
            <a:r>
              <a:rPr lang="en-US" dirty="0"/>
              <a:t>Scope definition</a:t>
            </a:r>
          </a:p>
          <a:p>
            <a:r>
              <a:rPr lang="en-US" dirty="0"/>
              <a:t>Disclosure policy</a:t>
            </a:r>
          </a:p>
        </p:txBody>
      </p:sp>
    </p:spTree>
    <p:extLst>
      <p:ext uri="{BB962C8B-B14F-4D97-AF65-F5344CB8AC3E}">
        <p14:creationId xmlns:p14="http://schemas.microsoft.com/office/powerpoint/2010/main" val="2696345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sz="quarter"/>
          </p:nvPr>
        </p:nvSpPr>
        <p:spPr/>
        <p:txBody>
          <a:bodyPr/>
          <a:lstStyle/>
          <a:p>
            <a:r>
              <a:rPr lang="en-US" dirty="0"/>
              <a:t>CNA Resources and Community Involvement</a:t>
            </a:r>
          </a:p>
        </p:txBody>
      </p:sp>
    </p:spTree>
    <p:extLst>
      <p:ext uri="{BB962C8B-B14F-4D97-AF65-F5344CB8AC3E}">
        <p14:creationId xmlns:p14="http://schemas.microsoft.com/office/powerpoint/2010/main" val="3846027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r>
              <a:rPr lang="en-US" dirty="0"/>
              <a:t>Parent CNA provides you with your initial training</a:t>
            </a:r>
          </a:p>
          <a:p>
            <a:r>
              <a:rPr lang="en-US" dirty="0"/>
              <a:t>The training should include</a:t>
            </a:r>
          </a:p>
          <a:p>
            <a:pPr lvl="1"/>
            <a:r>
              <a:rPr lang="en-US" dirty="0"/>
              <a:t>A CNA Rules review</a:t>
            </a:r>
          </a:p>
          <a:p>
            <a:pPr lvl="1"/>
            <a:r>
              <a:rPr lang="en-US" dirty="0"/>
              <a:t>Training batch of IDs with a review with your parent CNA after you have assigned them</a:t>
            </a:r>
          </a:p>
          <a:p>
            <a:r>
              <a:rPr lang="en-US" dirty="0"/>
              <a:t>Additional Training</a:t>
            </a:r>
          </a:p>
          <a:p>
            <a:pPr lvl="1"/>
            <a:r>
              <a:rPr lang="en-US" dirty="0"/>
              <a:t>CNA Summits</a:t>
            </a:r>
          </a:p>
          <a:p>
            <a:pPr lvl="1"/>
            <a:r>
              <a:rPr lang="en-US" dirty="0"/>
              <a:t>Supplementary documentation</a:t>
            </a:r>
          </a:p>
          <a:p>
            <a:r>
              <a:rPr lang="en-US" dirty="0"/>
              <a:t>You should develop an internal training process for those who join your team</a:t>
            </a:r>
          </a:p>
          <a:p>
            <a:pPr lvl="1"/>
            <a:r>
              <a:rPr lang="en-US" dirty="0"/>
              <a:t>MITRE can help provide supplemental material</a:t>
            </a:r>
          </a:p>
        </p:txBody>
      </p:sp>
    </p:spTree>
    <p:extLst>
      <p:ext uri="{BB962C8B-B14F-4D97-AF65-F5344CB8AC3E}">
        <p14:creationId xmlns:p14="http://schemas.microsoft.com/office/powerpoint/2010/main" val="3161052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Participation</a:t>
            </a:r>
          </a:p>
        </p:txBody>
      </p:sp>
      <p:sp>
        <p:nvSpPr>
          <p:cNvPr id="3" name="Content Placeholder 2"/>
          <p:cNvSpPr>
            <a:spLocks noGrp="1"/>
          </p:cNvSpPr>
          <p:nvPr>
            <p:ph idx="1"/>
          </p:nvPr>
        </p:nvSpPr>
        <p:spPr/>
        <p:txBody>
          <a:bodyPr/>
          <a:lstStyle/>
          <a:p>
            <a:r>
              <a:rPr lang="en-US" dirty="0"/>
              <a:t>Board Working Groups</a:t>
            </a:r>
          </a:p>
          <a:p>
            <a:r>
              <a:rPr lang="en-US" dirty="0"/>
              <a:t>CNA mailing list</a:t>
            </a:r>
          </a:p>
          <a:p>
            <a:r>
              <a:rPr lang="en-US" dirty="0"/>
              <a:t>CNA Summits</a:t>
            </a:r>
          </a:p>
          <a:p>
            <a:r>
              <a:rPr lang="en-US" dirty="0"/>
              <a:t>Webinars</a:t>
            </a:r>
          </a:p>
          <a:p>
            <a:r>
              <a:rPr lang="en-US" dirty="0"/>
              <a:t>Handshake (MITRE’s social </a:t>
            </a:r>
            <a:r>
              <a:rPr lang="en-US"/>
              <a:t>media platform)</a:t>
            </a:r>
            <a:endParaRPr lang="en-US" dirty="0"/>
          </a:p>
        </p:txBody>
      </p:sp>
    </p:spTree>
    <p:extLst>
      <p:ext uri="{BB962C8B-B14F-4D97-AF65-F5344CB8AC3E}">
        <p14:creationId xmlns:p14="http://schemas.microsoft.com/office/powerpoint/2010/main" val="330658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sz="quarter"/>
          </p:nvPr>
        </p:nvSpPr>
        <p:spPr/>
        <p:txBody>
          <a:bodyPr/>
          <a:lstStyle/>
          <a:p>
            <a:r>
              <a:rPr lang="en-US" dirty="0"/>
              <a:t>Questions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25960" y="89640"/>
              <a:ext cx="8080920" cy="6052680"/>
            </p14:xfrm>
          </p:contentPart>
        </mc:Choice>
        <mc:Fallback xmlns="">
          <p:pic>
            <p:nvPicPr>
              <p:cNvPr id="2" name="Ink 1"/>
              <p:cNvPicPr/>
              <p:nvPr/>
            </p:nvPicPr>
            <p:blipFill>
              <a:blip r:embed="rId3"/>
              <a:stretch>
                <a:fillRect/>
              </a:stretch>
            </p:blipFill>
            <p:spPr>
              <a:xfrm>
                <a:off x="516600" y="80280"/>
                <a:ext cx="8099640" cy="6071400"/>
              </a:xfrm>
              <a:prstGeom prst="rect">
                <a:avLst/>
              </a:prstGeom>
            </p:spPr>
          </p:pic>
        </mc:Fallback>
      </mc:AlternateContent>
    </p:spTree>
    <p:extLst>
      <p:ext uri="{BB962C8B-B14F-4D97-AF65-F5344CB8AC3E}">
        <p14:creationId xmlns:p14="http://schemas.microsoft.com/office/powerpoint/2010/main" val="484623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sz="quarter"/>
          </p:nvPr>
        </p:nvSpPr>
        <p:spPr/>
        <p:txBody>
          <a:bodyPr/>
          <a:lstStyle/>
          <a:p>
            <a:r>
              <a:rPr lang="en-US" dirty="0"/>
              <a:t>Backup Slides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61840" y="447480"/>
              <a:ext cx="8036280" cy="6086520"/>
            </p14:xfrm>
          </p:contentPart>
        </mc:Choice>
        <mc:Fallback xmlns="">
          <p:pic>
            <p:nvPicPr>
              <p:cNvPr id="4" name="Ink 3"/>
              <p:cNvPicPr/>
              <p:nvPr/>
            </p:nvPicPr>
            <p:blipFill>
              <a:blip r:embed="rId3"/>
              <a:stretch>
                <a:fillRect/>
              </a:stretch>
            </p:blipFill>
            <p:spPr>
              <a:xfrm>
                <a:off x="852480" y="438120"/>
                <a:ext cx="8055000" cy="6105240"/>
              </a:xfrm>
              <a:prstGeom prst="rect">
                <a:avLst/>
              </a:prstGeom>
            </p:spPr>
          </p:pic>
        </mc:Fallback>
      </mc:AlternateContent>
    </p:spTree>
    <p:extLst>
      <p:ext uri="{BB962C8B-B14F-4D97-AF65-F5344CB8AC3E}">
        <p14:creationId xmlns:p14="http://schemas.microsoft.com/office/powerpoint/2010/main" val="281959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lnSpcReduction="10000"/>
          </a:bodyPr>
          <a:lstStyle/>
          <a:p>
            <a:r>
              <a:rPr lang="en-US" dirty="0"/>
              <a:t>What are CVE Numbering Authorities (CNAs)?</a:t>
            </a:r>
          </a:p>
          <a:p>
            <a:pPr lvl="1"/>
            <a:r>
              <a:rPr lang="en-US" dirty="0"/>
              <a:t>CNAs are organizations that are authorized to assign CVE IDs to vulnerabilities affecting products within their distinct, agreed upon scope, for inclusion in first-time public announcements of new vulnerabilities.</a:t>
            </a:r>
          </a:p>
          <a:p>
            <a:r>
              <a:rPr lang="en-US" dirty="0"/>
              <a:t>Why do we need CNAs?</a:t>
            </a:r>
          </a:p>
          <a:p>
            <a:pPr lvl="1"/>
            <a:r>
              <a:rPr lang="en-US" dirty="0"/>
              <a:t>CNAs help to address the CVE Program's primary challenge to satisfy the demand for timely, accurate CVE assignments while rapidly expanding the scope of coverage to address the increasing number of vulnerabilities and evolving state of vulnerability management. </a:t>
            </a:r>
          </a:p>
          <a:p>
            <a:r>
              <a:rPr lang="en-US" dirty="0"/>
              <a:t>What value do CNAs provide?</a:t>
            </a:r>
          </a:p>
          <a:p>
            <a:pPr lvl="1"/>
            <a:r>
              <a:rPr lang="en-US" dirty="0"/>
              <a:t>CNAs allow CVE IDs to be produced both more quickly and in a more distributed manner.</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9133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CVE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 of practice</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067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lnSpcReduction="10000"/>
          </a:bodyPr>
          <a:lstStyle/>
          <a:p>
            <a:pPr lvl="0">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established CNA rules</a:t>
            </a:r>
          </a:p>
          <a:p>
            <a:pPr lvl="0">
              <a:spcAft>
                <a:spcPts val="1200"/>
              </a:spcAft>
            </a:pPr>
            <a:r>
              <a:rPr lang="en-US" dirty="0"/>
              <a:t>The CNA must follow coordinated disclosure practices as determined by the community which they serve in order to reduce the likelihood that duplicate or inaccurate information will be introduced into CVE.</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9121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costs</a:t>
            </a:r>
          </a:p>
        </p:txBody>
      </p:sp>
      <p:sp>
        <p:nvSpPr>
          <p:cNvPr id="3" name="Content Placeholder 2"/>
          <p:cNvSpPr>
            <a:spLocks noGrp="1"/>
          </p:cNvSpPr>
          <p:nvPr>
            <p:ph idx="1"/>
          </p:nvPr>
        </p:nvSpPr>
        <p:spPr/>
        <p:txBody>
          <a:bodyPr/>
          <a:lstStyle/>
          <a:p>
            <a:r>
              <a:rPr lang="en-US" dirty="0"/>
              <a:t>Not Required</a:t>
            </a:r>
          </a:p>
          <a:p>
            <a:pPr lvl="1"/>
            <a:r>
              <a:rPr lang="en-US" dirty="0"/>
              <a:t>There is no fee</a:t>
            </a:r>
          </a:p>
          <a:p>
            <a:pPr lvl="1"/>
            <a:r>
              <a:rPr lang="en-US" dirty="0"/>
              <a:t>There is no contract to sign</a:t>
            </a:r>
          </a:p>
          <a:p>
            <a:pPr lvl="1"/>
            <a:endParaRPr lang="en-US" dirty="0"/>
          </a:p>
          <a:p>
            <a:r>
              <a:rPr lang="en-US" dirty="0"/>
              <a:t>Required</a:t>
            </a:r>
          </a:p>
          <a:p>
            <a:pPr lvl="1"/>
            <a:r>
              <a:rPr lang="en-US" dirty="0"/>
              <a:t>You are expected to put in the time and effort to implement the CNA Rules</a:t>
            </a:r>
          </a:p>
          <a:p>
            <a:pPr lvl="1"/>
            <a:endParaRPr lang="en-US" dirty="0"/>
          </a:p>
          <a:p>
            <a:pPr lvl="1"/>
            <a:endParaRPr lang="en-US" dirty="0"/>
          </a:p>
        </p:txBody>
      </p:sp>
    </p:spTree>
    <p:extLst>
      <p:ext uri="{BB962C8B-B14F-4D97-AF65-F5344CB8AC3E}">
        <p14:creationId xmlns:p14="http://schemas.microsoft.com/office/powerpoint/2010/main" val="27952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r>
              <a:rPr lang="en-US" dirty="0"/>
              <a:t>Which parent CNA is right for you</a:t>
            </a:r>
          </a:p>
          <a:p>
            <a:pPr lvl="1"/>
            <a:r>
              <a:rPr lang="en-US" dirty="0"/>
              <a:t>National level</a:t>
            </a:r>
          </a:p>
          <a:p>
            <a:pPr lvl="1"/>
            <a:r>
              <a:rPr lang="en-US" dirty="0"/>
              <a:t>Industry level</a:t>
            </a:r>
          </a:p>
          <a:p>
            <a:pPr lvl="1"/>
            <a:r>
              <a:rPr lang="en-US" dirty="0"/>
              <a:t>Primary level</a:t>
            </a:r>
          </a:p>
          <a:p>
            <a:r>
              <a:rPr lang="en-US" dirty="0"/>
              <a:t>If you are not sure, contact MITRE</a:t>
            </a:r>
          </a:p>
          <a:p>
            <a:pPr lvl="1"/>
            <a:r>
              <a:rPr lang="en-US" dirty="0">
                <a:hlinkClick r:id="rId2"/>
              </a:rPr>
              <a:t>https://cveform.mitre.org/</a:t>
            </a:r>
            <a:endParaRPr lang="en-US" dirty="0"/>
          </a:p>
          <a:p>
            <a:pPr lvl="1"/>
            <a:r>
              <a:rPr lang="en-US" dirty="0">
                <a:hlinkClick r:id="rId3"/>
              </a:rPr>
              <a:t>cve@mitre.org</a:t>
            </a:r>
            <a:endParaRPr lang="en-US" dirty="0"/>
          </a:p>
          <a:p>
            <a:r>
              <a:rPr lang="en-US" dirty="0"/>
              <a:t>Contact information for the CNAs</a:t>
            </a:r>
          </a:p>
          <a:p>
            <a:pPr lvl="1"/>
            <a:r>
              <a:rPr lang="en-US" dirty="0"/>
              <a:t>http://cve.mitre.org/cve/request_id.html#cna_coverage.html</a:t>
            </a:r>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34280" y="760680"/>
              <a:ext cx="7566120" cy="4989960"/>
            </p14:xfrm>
          </p:contentPart>
        </mc:Choice>
        <mc:Fallback xmlns="">
          <p:pic>
            <p:nvPicPr>
              <p:cNvPr id="4" name="Ink 3"/>
              <p:cNvPicPr/>
              <p:nvPr/>
            </p:nvPicPr>
            <p:blipFill>
              <a:blip r:embed="rId5"/>
              <a:stretch>
                <a:fillRect/>
              </a:stretch>
            </p:blipFill>
            <p:spPr>
              <a:xfrm>
                <a:off x="124920" y="751320"/>
                <a:ext cx="7584840" cy="5008680"/>
              </a:xfrm>
              <a:prstGeom prst="rect">
                <a:avLst/>
              </a:prstGeom>
            </p:spPr>
          </p:pic>
        </mc:Fallback>
      </mc:AlternateContent>
    </p:spTree>
    <p:extLst>
      <p:ext uri="{BB962C8B-B14F-4D97-AF65-F5344CB8AC3E}">
        <p14:creationId xmlns:p14="http://schemas.microsoft.com/office/powerpoint/2010/main" val="33625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2" name="Title 1"/>
          <p:cNvSpPr>
            <a:spLocks noGrp="1"/>
          </p:cNvSpPr>
          <p:nvPr>
            <p:ph type="ctrTitle" sz="quarter"/>
          </p:nvPr>
        </p:nvSpPr>
        <p:spPr/>
        <p:txBody>
          <a:bodyPr/>
          <a:lstStyle/>
          <a:p>
            <a:r>
              <a:rPr lang="en-US" dirty="0"/>
              <a:t>Organization</a:t>
            </a:r>
          </a:p>
        </p:txBody>
      </p:sp>
    </p:spTree>
    <p:extLst>
      <p:ext uri="{BB962C8B-B14F-4D97-AF65-F5344CB8AC3E}">
        <p14:creationId xmlns:p14="http://schemas.microsoft.com/office/powerpoint/2010/main" val="2891409388"/>
      </p:ext>
    </p:extLst>
  </p:cSld>
  <p:clrMapOvr>
    <a:masterClrMapping/>
  </p:clrMapOvr>
</p:sld>
</file>

<file path=ppt/theme/theme1.xml><?xml version="1.0" encoding="utf-8"?>
<a:theme xmlns:a="http://schemas.openxmlformats.org/drawingml/2006/main" name="MITRE2016">
  <a:themeElements>
    <a:clrScheme name="MITRE Corporate Colors">
      <a:dk1>
        <a:sysClr val="windowText" lastClr="000000"/>
      </a:dk1>
      <a:lt1>
        <a:sysClr val="window" lastClr="FFFFFF"/>
      </a:lt1>
      <a:dk2>
        <a:srgbClr val="005B94"/>
      </a:dk2>
      <a:lt2>
        <a:srgbClr val="FFFFFF"/>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MITRE Corpor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MITRE2016" id="{0CE7B4D3-B3B2-4007-9A92-4B725C44FFF3}" vid="{6E8B8B6C-D5AB-46A5-BD00-0BE52134E2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6635D4F535B0564BA1CF28EBA6D51C69" ma:contentTypeVersion="4" ma:contentTypeDescription="Materials and documents that contain MITRE authored content and other content directly attributable to MITRE and its work" ma:contentTypeScope="" ma:versionID="a0e8e30c96128f2f9f4cf73e52721af3">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4ecced815c1fcad0d6ce5c0941b6b895"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Props1.xml><?xml version="1.0" encoding="utf-8"?>
<ds:datastoreItem xmlns:ds="http://schemas.openxmlformats.org/officeDocument/2006/customXml" ds:itemID="{DA4BE8BC-21DD-494E-8FAB-B2E9DD91F2E2}">
  <ds:schemaRefs>
    <ds:schemaRef ds:uri="http://schemas.microsoft.com/office/2006/metadata/customXsn"/>
  </ds:schemaRefs>
</ds:datastoreItem>
</file>

<file path=customXml/itemProps2.xml><?xml version="1.0" encoding="utf-8"?>
<ds:datastoreItem xmlns:ds="http://schemas.openxmlformats.org/officeDocument/2006/customXml" ds:itemID="{7B6B16B2-404F-4040-9CA3-AFE4C0590207}">
  <ds:schemaRefs>
    <ds:schemaRef ds:uri="http://schemas.microsoft.com/sharepoint/v3/contenttype/forms"/>
  </ds:schemaRefs>
</ds:datastoreItem>
</file>

<file path=customXml/itemProps3.xml><?xml version="1.0" encoding="utf-8"?>
<ds:datastoreItem xmlns:ds="http://schemas.openxmlformats.org/officeDocument/2006/customXml" ds:itemID="{8796BF26-5B75-4DC2-9FF6-CB071673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60E1BCA-B7C8-4D5D-A2B9-87067345F3DD}">
  <ds:schemaRefs>
    <ds:schemaRef ds:uri="http://schemas.microsoft.com/office/2006/metadata/properties"/>
    <ds:schemaRef ds:uri="http://schemas.microsoft.com/office/infopath/2007/PartnerControls"/>
    <ds:schemaRef ds:uri="http://schemas.microsoft.com/sharepoint/v3"/>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Default Theme</Template>
  <TotalTime>20345</TotalTime>
  <Words>2876</Words>
  <Application>Microsoft Office PowerPoint</Application>
  <PresentationFormat>On-screen Show (4:3)</PresentationFormat>
  <Paragraphs>263</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Helvetica LT Std</vt:lpstr>
      <vt:lpstr>Times New Roman</vt:lpstr>
      <vt:lpstr>Verdana</vt:lpstr>
      <vt:lpstr>Wingdings</vt:lpstr>
      <vt:lpstr>MITRE2016</vt:lpstr>
      <vt:lpstr>Becoming a CNA</vt:lpstr>
      <vt:lpstr>Overview</vt:lpstr>
      <vt:lpstr>What are CNAs</vt:lpstr>
      <vt:lpstr>Role of the CNA</vt:lpstr>
      <vt:lpstr>Benefits of Being a CNA</vt:lpstr>
      <vt:lpstr>CNA Qualifications</vt:lpstr>
      <vt:lpstr>What are the costs</vt:lpstr>
      <vt:lpstr>Who to contact</vt:lpstr>
      <vt:lpstr>Organization</vt:lpstr>
      <vt:lpstr>Organizing Your CNA Program</vt:lpstr>
      <vt:lpstr>Types of CNA Structures</vt:lpstr>
      <vt:lpstr>Scope</vt:lpstr>
      <vt:lpstr>Defining Scope</vt:lpstr>
      <vt:lpstr>Scope: Type of CNA</vt:lpstr>
      <vt:lpstr>Scope: Limited by Advisory Policy</vt:lpstr>
      <vt:lpstr>Scope: Limited by Products</vt:lpstr>
      <vt:lpstr>Scope: Limited by Vulnerability Type</vt:lpstr>
      <vt:lpstr>CNA Rules</vt:lpstr>
      <vt:lpstr>Assignment Rules</vt:lpstr>
      <vt:lpstr>Communication Rules (1 of 2)</vt:lpstr>
      <vt:lpstr>Communication Rules (2 of 2)</vt:lpstr>
      <vt:lpstr>Administration Rules</vt:lpstr>
      <vt:lpstr>Additional Root CNA Rules</vt:lpstr>
      <vt:lpstr>Additional Primary CNA Rules</vt:lpstr>
      <vt:lpstr>CVE ID Appeals Process</vt:lpstr>
      <vt:lpstr>Update Processes</vt:lpstr>
      <vt:lpstr>Process: Accepting vulnerability reports</vt:lpstr>
      <vt:lpstr>Process: Block management</vt:lpstr>
      <vt:lpstr>Process: Publish a Disclosure Policy</vt:lpstr>
      <vt:lpstr>Process: Publication</vt:lpstr>
      <vt:lpstr>Process: CVE entry update requests</vt:lpstr>
      <vt:lpstr>Process: Reporting</vt:lpstr>
      <vt:lpstr>Information You are Required to Give to Your Root</vt:lpstr>
      <vt:lpstr>CNA Resources and Community Involvement</vt:lpstr>
      <vt:lpstr>Training</vt:lpstr>
      <vt:lpstr>Community Participation</vt:lpstr>
      <vt:lpstr>Questions</vt:lpstr>
      <vt:lpstr>Backup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CNA</dc:title>
  <dc:creator>Evans, Jonathan L.</dc:creator>
  <cp:lastModifiedBy>Evans, Jonathan L.</cp:lastModifiedBy>
  <cp:revision>69</cp:revision>
  <dcterms:created xsi:type="dcterms:W3CDTF">2017-05-01T12:30:03Z</dcterms:created>
  <dcterms:modified xsi:type="dcterms:W3CDTF">2018-02-05T17:53:58Z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0x010100823A99C636F7423283FB0D200866C613006635D4F535B0564BA1CF28EBA6D51C69</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_SharedFileIndex">
    <vt:lpwstr/>
  </property>
  <property fmtid="{D5CDD505-2E9C-101B-9397-08002B2CF9AE}" pid="7" name="_SourceUrl">
    <vt:lpwstr/>
  </property>
  <property fmtid="{D5CDD505-2E9C-101B-9397-08002B2CF9AE}" pid="8" name="TemplateUrl">
    <vt:lpwstr/>
  </property>
</Properties>
</file>