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2.xml" ContentType="application/inkml+xml"/>
  <Override PartName="/ppt/notesSlides/notesSlide3.xml" ContentType="application/vnd.openxmlformats-officedocument.presentationml.notesSlide+xml"/>
  <Override PartName="/ppt/ink/ink3.xml" ContentType="application/inkml+xml"/>
  <Override PartName="/ppt/notesSlides/notesSlide4.xml" ContentType="application/vnd.openxmlformats-officedocument.presentationml.notesSlide+xml"/>
  <Override PartName="/ppt/ink/ink4.xml" ContentType="application/inkml+xml"/>
  <Override PartName="/ppt/notesSlides/notesSlide5.xml" ContentType="application/vnd.openxmlformats-officedocument.presentationml.notesSlide+xml"/>
  <Override PartName="/ppt/ink/ink5.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6.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25" r:id="rId5"/>
  </p:sldMasterIdLst>
  <p:notesMasterIdLst>
    <p:notesMasterId r:id="rId56"/>
  </p:notesMasterIdLst>
  <p:sldIdLst>
    <p:sldId id="256" r:id="rId6"/>
    <p:sldId id="295" r:id="rId7"/>
    <p:sldId id="342" r:id="rId8"/>
    <p:sldId id="343" r:id="rId9"/>
    <p:sldId id="313" r:id="rId10"/>
    <p:sldId id="312" r:id="rId11"/>
    <p:sldId id="315" r:id="rId12"/>
    <p:sldId id="308" r:id="rId13"/>
    <p:sldId id="334" r:id="rId14"/>
    <p:sldId id="311" r:id="rId15"/>
    <p:sldId id="306" r:id="rId16"/>
    <p:sldId id="305" r:id="rId17"/>
    <p:sldId id="299" r:id="rId18"/>
    <p:sldId id="344" r:id="rId19"/>
    <p:sldId id="284" r:id="rId20"/>
    <p:sldId id="282" r:id="rId21"/>
    <p:sldId id="335" r:id="rId22"/>
    <p:sldId id="316" r:id="rId23"/>
    <p:sldId id="317" r:id="rId24"/>
    <p:sldId id="331" r:id="rId25"/>
    <p:sldId id="332" r:id="rId26"/>
    <p:sldId id="262" r:id="rId27"/>
    <p:sldId id="318" r:id="rId28"/>
    <p:sldId id="320" r:id="rId29"/>
    <p:sldId id="263" r:id="rId30"/>
    <p:sldId id="288" r:id="rId31"/>
    <p:sldId id="337" r:id="rId32"/>
    <p:sldId id="336" r:id="rId33"/>
    <p:sldId id="273" r:id="rId34"/>
    <p:sldId id="264" r:id="rId35"/>
    <p:sldId id="300" r:id="rId36"/>
    <p:sldId id="281" r:id="rId37"/>
    <p:sldId id="301" r:id="rId38"/>
    <p:sldId id="307" r:id="rId39"/>
    <p:sldId id="345" r:id="rId40"/>
    <p:sldId id="294" r:id="rId41"/>
    <p:sldId id="338" r:id="rId42"/>
    <p:sldId id="339" r:id="rId43"/>
    <p:sldId id="292" r:id="rId44"/>
    <p:sldId id="340" r:id="rId45"/>
    <p:sldId id="341" r:id="rId46"/>
    <p:sldId id="291" r:id="rId47"/>
    <p:sldId id="346" r:id="rId48"/>
    <p:sldId id="290" r:id="rId49"/>
    <p:sldId id="329" r:id="rId50"/>
    <p:sldId id="289" r:id="rId51"/>
    <p:sldId id="303" r:id="rId52"/>
    <p:sldId id="347" r:id="rId53"/>
    <p:sldId id="319" r:id="rId54"/>
    <p:sldId id="321"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ller, Lynne E." initials="MLE" lastIdx="7" clrIdx="0">
    <p:extLst>
      <p:ext uri="{19B8F6BF-5375-455C-9EA6-DF929625EA0E}">
        <p15:presenceInfo xmlns:p15="http://schemas.microsoft.com/office/powerpoint/2012/main" userId="S-1-5-21-1940666338-227100268-1349548132-115451" providerId="AD"/>
      </p:ext>
    </p:extLst>
  </p:cmAuthor>
  <p:cmAuthor id="2" name="Evans, Jonathan L." initials="EJL" lastIdx="4" clrIdx="1">
    <p:extLst>
      <p:ext uri="{19B8F6BF-5375-455C-9EA6-DF929625EA0E}">
        <p15:presenceInfo xmlns:p15="http://schemas.microsoft.com/office/powerpoint/2012/main" userId="S-1-5-21-1940666338-227100268-1349548132-1635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92354" autoAdjust="0"/>
  </p:normalViewPr>
  <p:slideViewPr>
    <p:cSldViewPr snapToGrid="0">
      <p:cViewPr varScale="1">
        <p:scale>
          <a:sx n="78" d="100"/>
          <a:sy n="78" d="100"/>
        </p:scale>
        <p:origin x="126" y="7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03-07T12:13:40.799" idx="2">
    <p:pos x="10" y="10"/>
    <p:text>Missing CNT3</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F3988A-95C7-4E0D-AABD-A6AA9D85D96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85873966-540B-4A55-AE91-F6BD19336FB8}">
      <dgm:prSet phldrT="[Text]"/>
      <dgm:spPr/>
      <dgm:t>
        <a:bodyPr/>
        <a:lstStyle/>
        <a:p>
          <a:r>
            <a:rPr lang="en-US" dirty="0"/>
            <a:t>CNT1</a:t>
          </a:r>
        </a:p>
      </dgm:t>
    </dgm:pt>
    <dgm:pt modelId="{47400CC5-18AD-4B64-BB1C-81750055977A}" type="parTrans" cxnId="{2C6BDA26-2E58-4ABB-ACF0-1C7A0FA5B7FA}">
      <dgm:prSet/>
      <dgm:spPr/>
      <dgm:t>
        <a:bodyPr/>
        <a:lstStyle/>
        <a:p>
          <a:endParaRPr lang="en-US"/>
        </a:p>
      </dgm:t>
    </dgm:pt>
    <dgm:pt modelId="{10C1A0D0-D2D7-4999-8850-4EA0249AE461}" type="sibTrans" cxnId="{2C6BDA26-2E58-4ABB-ACF0-1C7A0FA5B7FA}">
      <dgm:prSet/>
      <dgm:spPr/>
      <dgm:t>
        <a:bodyPr/>
        <a:lstStyle/>
        <a:p>
          <a:endParaRPr lang="en-US"/>
        </a:p>
      </dgm:t>
    </dgm:pt>
    <dgm:pt modelId="{D4CE3C56-B982-4C53-90FF-A9B807262188}">
      <dgm:prSet phldrT="[Text]"/>
      <dgm:spPr/>
      <dgm:t>
        <a:bodyPr/>
        <a:lstStyle/>
        <a:p>
          <a:r>
            <a:rPr lang="en-US" dirty="0"/>
            <a:t>Independently Fixable</a:t>
          </a:r>
        </a:p>
      </dgm:t>
    </dgm:pt>
    <dgm:pt modelId="{D3F02076-B196-4283-A6CE-C67B0FB7F5F3}" type="parTrans" cxnId="{14A7EB62-4A8A-40CF-B2F3-2ADE8EBC74B1}">
      <dgm:prSet/>
      <dgm:spPr/>
      <dgm:t>
        <a:bodyPr/>
        <a:lstStyle/>
        <a:p>
          <a:endParaRPr lang="en-US"/>
        </a:p>
      </dgm:t>
    </dgm:pt>
    <dgm:pt modelId="{8A0D6D24-74C8-47D6-9EE0-ADE8D820A6C4}" type="sibTrans" cxnId="{14A7EB62-4A8A-40CF-B2F3-2ADE8EBC74B1}">
      <dgm:prSet/>
      <dgm:spPr/>
      <dgm:t>
        <a:bodyPr/>
        <a:lstStyle/>
        <a:p>
          <a:endParaRPr lang="en-US"/>
        </a:p>
      </dgm:t>
    </dgm:pt>
    <dgm:pt modelId="{3D7E36C5-935A-419E-85A3-F8107646E1CC}">
      <dgm:prSet phldrT="[Text]"/>
      <dgm:spPr/>
      <dgm:t>
        <a:bodyPr/>
        <a:lstStyle/>
        <a:p>
          <a:r>
            <a:rPr lang="en-US" dirty="0"/>
            <a:t>Divide the bugs into independently fixable groups</a:t>
          </a:r>
        </a:p>
      </dgm:t>
    </dgm:pt>
    <dgm:pt modelId="{1E6427C6-28F8-4D08-B984-DA7642A1A427}" type="parTrans" cxnId="{709F2218-C9B1-4F81-A428-10CB2A48B12B}">
      <dgm:prSet/>
      <dgm:spPr/>
      <dgm:t>
        <a:bodyPr/>
        <a:lstStyle/>
        <a:p>
          <a:endParaRPr lang="en-US"/>
        </a:p>
      </dgm:t>
    </dgm:pt>
    <dgm:pt modelId="{1CCC5E6D-6467-4F39-8B74-20399F187AAA}" type="sibTrans" cxnId="{709F2218-C9B1-4F81-A428-10CB2A48B12B}">
      <dgm:prSet/>
      <dgm:spPr/>
      <dgm:t>
        <a:bodyPr/>
        <a:lstStyle/>
        <a:p>
          <a:endParaRPr lang="en-US"/>
        </a:p>
      </dgm:t>
    </dgm:pt>
    <dgm:pt modelId="{B8D0C40D-7BA0-4073-BE04-92E98095DEF1}">
      <dgm:prSet phldrT="[Text]"/>
      <dgm:spPr/>
      <dgm:t>
        <a:bodyPr/>
        <a:lstStyle/>
        <a:p>
          <a:r>
            <a:rPr lang="en-US" dirty="0"/>
            <a:t>CNT2</a:t>
          </a:r>
        </a:p>
      </dgm:t>
    </dgm:pt>
    <dgm:pt modelId="{63B6AC78-1C23-4BB5-83BF-FC32E4AC5463}" type="parTrans" cxnId="{B731B435-858C-4E0E-BBFF-F52453993B20}">
      <dgm:prSet/>
      <dgm:spPr/>
      <dgm:t>
        <a:bodyPr/>
        <a:lstStyle/>
        <a:p>
          <a:endParaRPr lang="en-US"/>
        </a:p>
      </dgm:t>
    </dgm:pt>
    <dgm:pt modelId="{A216DDCB-4AF8-49EF-A56C-5B29EE2DD7B0}" type="sibTrans" cxnId="{B731B435-858C-4E0E-BBFF-F52453993B20}">
      <dgm:prSet/>
      <dgm:spPr/>
      <dgm:t>
        <a:bodyPr/>
        <a:lstStyle/>
        <a:p>
          <a:endParaRPr lang="en-US"/>
        </a:p>
      </dgm:t>
    </dgm:pt>
    <dgm:pt modelId="{4CDA24F8-211D-43A9-8429-DC49F7A42D28}">
      <dgm:prSet phldrT="[Text]"/>
      <dgm:spPr/>
      <dgm:t>
        <a:bodyPr/>
        <a:lstStyle/>
        <a:p>
          <a:r>
            <a:rPr lang="en-US" dirty="0"/>
            <a:t>Do the bugs result in a vulnerability</a:t>
          </a:r>
        </a:p>
      </dgm:t>
    </dgm:pt>
    <dgm:pt modelId="{7FCD6A38-2FEB-4AAD-A902-897E6E853646}" type="parTrans" cxnId="{23C29E6B-C0B0-4864-9F06-3A6F37B20F39}">
      <dgm:prSet/>
      <dgm:spPr/>
      <dgm:t>
        <a:bodyPr/>
        <a:lstStyle/>
        <a:p>
          <a:endParaRPr lang="en-US"/>
        </a:p>
      </dgm:t>
    </dgm:pt>
    <dgm:pt modelId="{A359D1BE-6A60-453E-88B7-1147061DFA08}" type="sibTrans" cxnId="{23C29E6B-C0B0-4864-9F06-3A6F37B20F39}">
      <dgm:prSet/>
      <dgm:spPr/>
      <dgm:t>
        <a:bodyPr/>
        <a:lstStyle/>
        <a:p>
          <a:endParaRPr lang="en-US"/>
        </a:p>
      </dgm:t>
    </dgm:pt>
    <dgm:pt modelId="{34388740-D124-4F69-8E48-4B1BF89FF407}">
      <dgm:prSet phldrT="[Text]"/>
      <dgm:spPr/>
      <dgm:t>
        <a:bodyPr/>
        <a:lstStyle/>
        <a:p>
          <a:r>
            <a:rPr lang="en-US" dirty="0"/>
            <a:t>CNT2.1: Does the vendor acknowledge the vulnerability?</a:t>
          </a:r>
        </a:p>
      </dgm:t>
    </dgm:pt>
    <dgm:pt modelId="{9857FA9B-7219-4D74-ADC1-1537532DF5C3}" type="parTrans" cxnId="{AF8D9662-C384-4171-9FF8-2D9E4B4200E8}">
      <dgm:prSet/>
      <dgm:spPr/>
      <dgm:t>
        <a:bodyPr/>
        <a:lstStyle/>
        <a:p>
          <a:endParaRPr lang="en-US"/>
        </a:p>
      </dgm:t>
    </dgm:pt>
    <dgm:pt modelId="{7E195C42-2742-45F3-ABC7-DE565D32E953}" type="sibTrans" cxnId="{AF8D9662-C384-4171-9FF8-2D9E4B4200E8}">
      <dgm:prSet/>
      <dgm:spPr/>
      <dgm:t>
        <a:bodyPr/>
        <a:lstStyle/>
        <a:p>
          <a:endParaRPr lang="en-US"/>
        </a:p>
      </dgm:t>
    </dgm:pt>
    <dgm:pt modelId="{F07736A4-24B3-44AF-839F-BF25855E60AD}">
      <dgm:prSet phldrT="[Text]"/>
      <dgm:spPr/>
      <dgm:t>
        <a:bodyPr/>
        <a:lstStyle/>
        <a:p>
          <a:r>
            <a:rPr lang="en-US" dirty="0"/>
            <a:t>CNT3</a:t>
          </a:r>
        </a:p>
      </dgm:t>
    </dgm:pt>
    <dgm:pt modelId="{BE54548D-509D-4D46-9E29-69BB104741AD}" type="parTrans" cxnId="{EBED24D9-55F3-47D5-AC83-875D5ED34870}">
      <dgm:prSet/>
      <dgm:spPr/>
      <dgm:t>
        <a:bodyPr/>
        <a:lstStyle/>
        <a:p>
          <a:endParaRPr lang="en-US"/>
        </a:p>
      </dgm:t>
    </dgm:pt>
    <dgm:pt modelId="{1650085E-B5F5-463D-9861-6C0704706FDB}" type="sibTrans" cxnId="{EBED24D9-55F3-47D5-AC83-875D5ED34870}">
      <dgm:prSet/>
      <dgm:spPr/>
      <dgm:t>
        <a:bodyPr/>
        <a:lstStyle/>
        <a:p>
          <a:endParaRPr lang="en-US"/>
        </a:p>
      </dgm:t>
    </dgm:pt>
    <dgm:pt modelId="{5030EC97-6230-4E80-8776-8129F2E4EB14}">
      <dgm:prSet phldrT="[Text]"/>
      <dgm:spPr/>
      <dgm:t>
        <a:bodyPr/>
        <a:lstStyle/>
        <a:p>
          <a:r>
            <a:rPr lang="en-US" dirty="0"/>
            <a:t>Merge vulnerabilities if they are the result of a shared codebase</a:t>
          </a:r>
        </a:p>
      </dgm:t>
    </dgm:pt>
    <dgm:pt modelId="{F67BFA62-8DD8-4904-AC7B-3529BEC8E613}" type="parTrans" cxnId="{CA336E47-A95C-4BA5-86D8-B285FE933EDA}">
      <dgm:prSet/>
      <dgm:spPr/>
      <dgm:t>
        <a:bodyPr/>
        <a:lstStyle/>
        <a:p>
          <a:endParaRPr lang="en-US"/>
        </a:p>
      </dgm:t>
    </dgm:pt>
    <dgm:pt modelId="{3B0D4293-2448-4500-857F-7358E5EDE8F1}" type="sibTrans" cxnId="{CA336E47-A95C-4BA5-86D8-B285FE933EDA}">
      <dgm:prSet/>
      <dgm:spPr/>
      <dgm:t>
        <a:bodyPr/>
        <a:lstStyle/>
        <a:p>
          <a:endParaRPr lang="en-US"/>
        </a:p>
      </dgm:t>
    </dgm:pt>
    <dgm:pt modelId="{60009BCD-9B1F-42FB-9670-84B5496CE0ED}">
      <dgm:prSet phldrT="[Text]"/>
      <dgm:spPr/>
      <dgm:t>
        <a:bodyPr/>
        <a:lstStyle/>
        <a:p>
          <a:r>
            <a:rPr lang="en-US" dirty="0"/>
            <a:t>CNT2.2A: Claim-based model</a:t>
          </a:r>
        </a:p>
      </dgm:t>
    </dgm:pt>
    <dgm:pt modelId="{0D46F0D4-9477-4DFC-9825-967CCA23267A}" type="parTrans" cxnId="{EFC3F753-C39D-4C6B-8281-8454183749F1}">
      <dgm:prSet/>
      <dgm:spPr/>
      <dgm:t>
        <a:bodyPr/>
        <a:lstStyle/>
        <a:p>
          <a:endParaRPr lang="en-US"/>
        </a:p>
      </dgm:t>
    </dgm:pt>
    <dgm:pt modelId="{7A304369-01A9-4F24-85C3-69171D551B92}" type="sibTrans" cxnId="{EFC3F753-C39D-4C6B-8281-8454183749F1}">
      <dgm:prSet/>
      <dgm:spPr/>
      <dgm:t>
        <a:bodyPr/>
        <a:lstStyle/>
        <a:p>
          <a:endParaRPr lang="en-US"/>
        </a:p>
      </dgm:t>
    </dgm:pt>
    <dgm:pt modelId="{CACADBC2-8D26-4440-AEB4-2F3CCA325FB1}">
      <dgm:prSet phldrT="[Text]"/>
      <dgm:spPr/>
      <dgm:t>
        <a:bodyPr/>
        <a:lstStyle/>
        <a:p>
          <a:r>
            <a:rPr lang="en-US" dirty="0"/>
            <a:t>CNT2.2B: Policy-based model</a:t>
          </a:r>
        </a:p>
      </dgm:t>
    </dgm:pt>
    <dgm:pt modelId="{C16F0564-311E-44F4-8547-B0782D77994C}" type="parTrans" cxnId="{48278603-4192-4694-9EAD-8FB28396D9DA}">
      <dgm:prSet/>
      <dgm:spPr/>
      <dgm:t>
        <a:bodyPr/>
        <a:lstStyle/>
        <a:p>
          <a:endParaRPr lang="en-US"/>
        </a:p>
      </dgm:t>
    </dgm:pt>
    <dgm:pt modelId="{BF079429-CC06-4E1B-B05F-C3230C60BFDD}" type="sibTrans" cxnId="{48278603-4192-4694-9EAD-8FB28396D9DA}">
      <dgm:prSet/>
      <dgm:spPr/>
      <dgm:t>
        <a:bodyPr/>
        <a:lstStyle/>
        <a:p>
          <a:endParaRPr lang="en-US"/>
        </a:p>
      </dgm:t>
    </dgm:pt>
    <dgm:pt modelId="{7E5E3AB9-27C7-4D87-9ABF-773D00F1A3BD}" type="pres">
      <dgm:prSet presAssocID="{F9F3988A-95C7-4E0D-AABD-A6AA9D85D968}" presName="linearFlow" presStyleCnt="0">
        <dgm:presLayoutVars>
          <dgm:dir/>
          <dgm:animLvl val="lvl"/>
          <dgm:resizeHandles val="exact"/>
        </dgm:presLayoutVars>
      </dgm:prSet>
      <dgm:spPr/>
    </dgm:pt>
    <dgm:pt modelId="{E6B04D91-152B-4FD3-B2ED-6CC54B2A8664}" type="pres">
      <dgm:prSet presAssocID="{85873966-540B-4A55-AE91-F6BD19336FB8}" presName="composite" presStyleCnt="0"/>
      <dgm:spPr/>
    </dgm:pt>
    <dgm:pt modelId="{B29AC21A-EA45-478F-8631-8BD034889300}" type="pres">
      <dgm:prSet presAssocID="{85873966-540B-4A55-AE91-F6BD19336FB8}" presName="parentText" presStyleLbl="alignNode1" presStyleIdx="0" presStyleCnt="3">
        <dgm:presLayoutVars>
          <dgm:chMax val="1"/>
          <dgm:bulletEnabled val="1"/>
        </dgm:presLayoutVars>
      </dgm:prSet>
      <dgm:spPr/>
    </dgm:pt>
    <dgm:pt modelId="{43DCE3B8-FBF1-419B-B418-EBA6851574B3}" type="pres">
      <dgm:prSet presAssocID="{85873966-540B-4A55-AE91-F6BD19336FB8}" presName="descendantText" presStyleLbl="alignAcc1" presStyleIdx="0" presStyleCnt="3">
        <dgm:presLayoutVars>
          <dgm:bulletEnabled val="1"/>
        </dgm:presLayoutVars>
      </dgm:prSet>
      <dgm:spPr/>
    </dgm:pt>
    <dgm:pt modelId="{39E420A4-9786-46EB-B0B5-086B33895327}" type="pres">
      <dgm:prSet presAssocID="{10C1A0D0-D2D7-4999-8850-4EA0249AE461}" presName="sp" presStyleCnt="0"/>
      <dgm:spPr/>
    </dgm:pt>
    <dgm:pt modelId="{F7CC2906-F2A4-43C0-A546-1E6DC79F71B0}" type="pres">
      <dgm:prSet presAssocID="{B8D0C40D-7BA0-4073-BE04-92E98095DEF1}" presName="composite" presStyleCnt="0"/>
      <dgm:spPr/>
    </dgm:pt>
    <dgm:pt modelId="{32A550F3-97AF-4B24-B7CE-9297C63B6DDC}" type="pres">
      <dgm:prSet presAssocID="{B8D0C40D-7BA0-4073-BE04-92E98095DEF1}" presName="parentText" presStyleLbl="alignNode1" presStyleIdx="1" presStyleCnt="3">
        <dgm:presLayoutVars>
          <dgm:chMax val="1"/>
          <dgm:bulletEnabled val="1"/>
        </dgm:presLayoutVars>
      </dgm:prSet>
      <dgm:spPr/>
    </dgm:pt>
    <dgm:pt modelId="{9C4A5456-E089-4B5B-A91B-AAFECBA8315B}" type="pres">
      <dgm:prSet presAssocID="{B8D0C40D-7BA0-4073-BE04-92E98095DEF1}" presName="descendantText" presStyleLbl="alignAcc1" presStyleIdx="1" presStyleCnt="3">
        <dgm:presLayoutVars>
          <dgm:bulletEnabled val="1"/>
        </dgm:presLayoutVars>
      </dgm:prSet>
      <dgm:spPr/>
    </dgm:pt>
    <dgm:pt modelId="{A9529D1F-5F8D-45DC-9DE9-1C835961057A}" type="pres">
      <dgm:prSet presAssocID="{A216DDCB-4AF8-49EF-A56C-5B29EE2DD7B0}" presName="sp" presStyleCnt="0"/>
      <dgm:spPr/>
    </dgm:pt>
    <dgm:pt modelId="{67E5418F-A189-44B3-9B6B-F728B5151891}" type="pres">
      <dgm:prSet presAssocID="{F07736A4-24B3-44AF-839F-BF25855E60AD}" presName="composite" presStyleCnt="0"/>
      <dgm:spPr/>
    </dgm:pt>
    <dgm:pt modelId="{85F2F205-B48A-4C85-A940-9380118674FB}" type="pres">
      <dgm:prSet presAssocID="{F07736A4-24B3-44AF-839F-BF25855E60AD}" presName="parentText" presStyleLbl="alignNode1" presStyleIdx="2" presStyleCnt="3">
        <dgm:presLayoutVars>
          <dgm:chMax val="1"/>
          <dgm:bulletEnabled val="1"/>
        </dgm:presLayoutVars>
      </dgm:prSet>
      <dgm:spPr/>
    </dgm:pt>
    <dgm:pt modelId="{6FF4AE95-CF2B-4B83-B356-E2E5EB09E003}" type="pres">
      <dgm:prSet presAssocID="{F07736A4-24B3-44AF-839F-BF25855E60AD}" presName="descendantText" presStyleLbl="alignAcc1" presStyleIdx="2" presStyleCnt="3" custLinFactNeighborX="0">
        <dgm:presLayoutVars>
          <dgm:bulletEnabled val="1"/>
        </dgm:presLayoutVars>
      </dgm:prSet>
      <dgm:spPr/>
    </dgm:pt>
  </dgm:ptLst>
  <dgm:cxnLst>
    <dgm:cxn modelId="{48278603-4192-4694-9EAD-8FB28396D9DA}" srcId="{B8D0C40D-7BA0-4073-BE04-92E98095DEF1}" destId="{CACADBC2-8D26-4440-AEB4-2F3CCA325FB1}" srcOrd="3" destOrd="0" parTransId="{C16F0564-311E-44F4-8547-B0782D77994C}" sibTransId="{BF079429-CC06-4E1B-B05F-C3230C60BFDD}"/>
    <dgm:cxn modelId="{803DBE0C-4986-4EBA-BCD3-6C06DCFD6DDF}" type="presOf" srcId="{85873966-540B-4A55-AE91-F6BD19336FB8}" destId="{B29AC21A-EA45-478F-8631-8BD034889300}" srcOrd="0" destOrd="0" presId="urn:microsoft.com/office/officeart/2005/8/layout/chevron2"/>
    <dgm:cxn modelId="{709F2218-C9B1-4F81-A428-10CB2A48B12B}" srcId="{85873966-540B-4A55-AE91-F6BD19336FB8}" destId="{3D7E36C5-935A-419E-85A3-F8107646E1CC}" srcOrd="1" destOrd="0" parTransId="{1E6427C6-28F8-4D08-B984-DA7642A1A427}" sibTransId="{1CCC5E6D-6467-4F39-8B74-20399F187AAA}"/>
    <dgm:cxn modelId="{B5257C1D-9640-4ABF-8D69-AB4FF3D6B445}" type="presOf" srcId="{CACADBC2-8D26-4440-AEB4-2F3CCA325FB1}" destId="{9C4A5456-E089-4B5B-A91B-AAFECBA8315B}" srcOrd="0" destOrd="3" presId="urn:microsoft.com/office/officeart/2005/8/layout/chevron2"/>
    <dgm:cxn modelId="{38B5AC21-3992-4136-A9D6-63D23ADFB3B2}" type="presOf" srcId="{F9F3988A-95C7-4E0D-AABD-A6AA9D85D968}" destId="{7E5E3AB9-27C7-4D87-9ABF-773D00F1A3BD}" srcOrd="0" destOrd="0" presId="urn:microsoft.com/office/officeart/2005/8/layout/chevron2"/>
    <dgm:cxn modelId="{6E303026-D1ED-431B-BBE1-80E780C147FF}" type="presOf" srcId="{3D7E36C5-935A-419E-85A3-F8107646E1CC}" destId="{43DCE3B8-FBF1-419B-B418-EBA6851574B3}" srcOrd="0" destOrd="1" presId="urn:microsoft.com/office/officeart/2005/8/layout/chevron2"/>
    <dgm:cxn modelId="{2C6BDA26-2E58-4ABB-ACF0-1C7A0FA5B7FA}" srcId="{F9F3988A-95C7-4E0D-AABD-A6AA9D85D968}" destId="{85873966-540B-4A55-AE91-F6BD19336FB8}" srcOrd="0" destOrd="0" parTransId="{47400CC5-18AD-4B64-BB1C-81750055977A}" sibTransId="{10C1A0D0-D2D7-4999-8850-4EA0249AE461}"/>
    <dgm:cxn modelId="{B731B435-858C-4E0E-BBFF-F52453993B20}" srcId="{F9F3988A-95C7-4E0D-AABD-A6AA9D85D968}" destId="{B8D0C40D-7BA0-4073-BE04-92E98095DEF1}" srcOrd="1" destOrd="0" parTransId="{63B6AC78-1C23-4BB5-83BF-FC32E4AC5463}" sibTransId="{A216DDCB-4AF8-49EF-A56C-5B29EE2DD7B0}"/>
    <dgm:cxn modelId="{8E1F165C-F719-40EA-B621-9A3D2F08A2E3}" type="presOf" srcId="{34388740-D124-4F69-8E48-4B1BF89FF407}" destId="{9C4A5456-E089-4B5B-A91B-AAFECBA8315B}" srcOrd="0" destOrd="1" presId="urn:microsoft.com/office/officeart/2005/8/layout/chevron2"/>
    <dgm:cxn modelId="{33BA7842-3191-4A23-A90D-510CC8E9DA9F}" type="presOf" srcId="{4CDA24F8-211D-43A9-8429-DC49F7A42D28}" destId="{9C4A5456-E089-4B5B-A91B-AAFECBA8315B}" srcOrd="0" destOrd="0" presId="urn:microsoft.com/office/officeart/2005/8/layout/chevron2"/>
    <dgm:cxn modelId="{AF8D9662-C384-4171-9FF8-2D9E4B4200E8}" srcId="{B8D0C40D-7BA0-4073-BE04-92E98095DEF1}" destId="{34388740-D124-4F69-8E48-4B1BF89FF407}" srcOrd="1" destOrd="0" parTransId="{9857FA9B-7219-4D74-ADC1-1537532DF5C3}" sibTransId="{7E195C42-2742-45F3-ABC7-DE565D32E953}"/>
    <dgm:cxn modelId="{14A7EB62-4A8A-40CF-B2F3-2ADE8EBC74B1}" srcId="{85873966-540B-4A55-AE91-F6BD19336FB8}" destId="{D4CE3C56-B982-4C53-90FF-A9B807262188}" srcOrd="0" destOrd="0" parTransId="{D3F02076-B196-4283-A6CE-C67B0FB7F5F3}" sibTransId="{8A0D6D24-74C8-47D6-9EE0-ADE8D820A6C4}"/>
    <dgm:cxn modelId="{CA336E47-A95C-4BA5-86D8-B285FE933EDA}" srcId="{F07736A4-24B3-44AF-839F-BF25855E60AD}" destId="{5030EC97-6230-4E80-8776-8129F2E4EB14}" srcOrd="0" destOrd="0" parTransId="{F67BFA62-8DD8-4904-AC7B-3529BEC8E613}" sibTransId="{3B0D4293-2448-4500-857F-7358E5EDE8F1}"/>
    <dgm:cxn modelId="{23C29E6B-C0B0-4864-9F06-3A6F37B20F39}" srcId="{B8D0C40D-7BA0-4073-BE04-92E98095DEF1}" destId="{4CDA24F8-211D-43A9-8429-DC49F7A42D28}" srcOrd="0" destOrd="0" parTransId="{7FCD6A38-2FEB-4AAD-A902-897E6E853646}" sibTransId="{A359D1BE-6A60-453E-88B7-1147061DFA08}"/>
    <dgm:cxn modelId="{EFC3F753-C39D-4C6B-8281-8454183749F1}" srcId="{B8D0C40D-7BA0-4073-BE04-92E98095DEF1}" destId="{60009BCD-9B1F-42FB-9670-84B5496CE0ED}" srcOrd="2" destOrd="0" parTransId="{0D46F0D4-9477-4DFC-9825-967CCA23267A}" sibTransId="{7A304369-01A9-4F24-85C3-69171D551B92}"/>
    <dgm:cxn modelId="{EB24FA97-D0A9-4542-A6D4-203C952A4790}" type="presOf" srcId="{F07736A4-24B3-44AF-839F-BF25855E60AD}" destId="{85F2F205-B48A-4C85-A940-9380118674FB}" srcOrd="0" destOrd="0" presId="urn:microsoft.com/office/officeart/2005/8/layout/chevron2"/>
    <dgm:cxn modelId="{8FDF3FB3-43C4-400F-BFA9-AA57ABB6ECB4}" type="presOf" srcId="{D4CE3C56-B982-4C53-90FF-A9B807262188}" destId="{43DCE3B8-FBF1-419B-B418-EBA6851574B3}" srcOrd="0" destOrd="0" presId="urn:microsoft.com/office/officeart/2005/8/layout/chevron2"/>
    <dgm:cxn modelId="{AD3BBCBE-9750-4A5D-B6F1-40CC5B1BA33C}" type="presOf" srcId="{5030EC97-6230-4E80-8776-8129F2E4EB14}" destId="{6FF4AE95-CF2B-4B83-B356-E2E5EB09E003}" srcOrd="0" destOrd="0" presId="urn:microsoft.com/office/officeart/2005/8/layout/chevron2"/>
    <dgm:cxn modelId="{EBED24D9-55F3-47D5-AC83-875D5ED34870}" srcId="{F9F3988A-95C7-4E0D-AABD-A6AA9D85D968}" destId="{F07736A4-24B3-44AF-839F-BF25855E60AD}" srcOrd="2" destOrd="0" parTransId="{BE54548D-509D-4D46-9E29-69BB104741AD}" sibTransId="{1650085E-B5F5-463D-9861-6C0704706FDB}"/>
    <dgm:cxn modelId="{5EB146DF-417A-4AF7-8EA9-5FA4A8FDCEBD}" type="presOf" srcId="{60009BCD-9B1F-42FB-9670-84B5496CE0ED}" destId="{9C4A5456-E089-4B5B-A91B-AAFECBA8315B}" srcOrd="0" destOrd="2" presId="urn:microsoft.com/office/officeart/2005/8/layout/chevron2"/>
    <dgm:cxn modelId="{3BB4FCF2-2A7A-4DEE-A160-5C0E5744F5F5}" type="presOf" srcId="{B8D0C40D-7BA0-4073-BE04-92E98095DEF1}" destId="{32A550F3-97AF-4B24-B7CE-9297C63B6DDC}" srcOrd="0" destOrd="0" presId="urn:microsoft.com/office/officeart/2005/8/layout/chevron2"/>
    <dgm:cxn modelId="{1BAD19CC-85C9-493A-A73D-257B69AEE3A9}" type="presParOf" srcId="{7E5E3AB9-27C7-4D87-9ABF-773D00F1A3BD}" destId="{E6B04D91-152B-4FD3-B2ED-6CC54B2A8664}" srcOrd="0" destOrd="0" presId="urn:microsoft.com/office/officeart/2005/8/layout/chevron2"/>
    <dgm:cxn modelId="{B8419F15-901F-426A-AD9C-2E6862C49F14}" type="presParOf" srcId="{E6B04D91-152B-4FD3-B2ED-6CC54B2A8664}" destId="{B29AC21A-EA45-478F-8631-8BD034889300}" srcOrd="0" destOrd="0" presId="urn:microsoft.com/office/officeart/2005/8/layout/chevron2"/>
    <dgm:cxn modelId="{0C4B2C6C-2B49-4B98-842C-01FD26B2954C}" type="presParOf" srcId="{E6B04D91-152B-4FD3-B2ED-6CC54B2A8664}" destId="{43DCE3B8-FBF1-419B-B418-EBA6851574B3}" srcOrd="1" destOrd="0" presId="urn:microsoft.com/office/officeart/2005/8/layout/chevron2"/>
    <dgm:cxn modelId="{5A13295D-98CC-4AED-8AD9-DF279C7F12D9}" type="presParOf" srcId="{7E5E3AB9-27C7-4D87-9ABF-773D00F1A3BD}" destId="{39E420A4-9786-46EB-B0B5-086B33895327}" srcOrd="1" destOrd="0" presId="urn:microsoft.com/office/officeart/2005/8/layout/chevron2"/>
    <dgm:cxn modelId="{E95BD29C-7B40-447D-94E6-D531701086A3}" type="presParOf" srcId="{7E5E3AB9-27C7-4D87-9ABF-773D00F1A3BD}" destId="{F7CC2906-F2A4-43C0-A546-1E6DC79F71B0}" srcOrd="2" destOrd="0" presId="urn:microsoft.com/office/officeart/2005/8/layout/chevron2"/>
    <dgm:cxn modelId="{3C255CD7-84E7-4CD4-B8A8-BA9271BE44A7}" type="presParOf" srcId="{F7CC2906-F2A4-43C0-A546-1E6DC79F71B0}" destId="{32A550F3-97AF-4B24-B7CE-9297C63B6DDC}" srcOrd="0" destOrd="0" presId="urn:microsoft.com/office/officeart/2005/8/layout/chevron2"/>
    <dgm:cxn modelId="{1052A476-4A2A-41E4-985A-A78B580F5A9F}" type="presParOf" srcId="{F7CC2906-F2A4-43C0-A546-1E6DC79F71B0}" destId="{9C4A5456-E089-4B5B-A91B-AAFECBA8315B}" srcOrd="1" destOrd="0" presId="urn:microsoft.com/office/officeart/2005/8/layout/chevron2"/>
    <dgm:cxn modelId="{F4A38391-AFCC-4CDB-BE13-219E719FBB27}" type="presParOf" srcId="{7E5E3AB9-27C7-4D87-9ABF-773D00F1A3BD}" destId="{A9529D1F-5F8D-45DC-9DE9-1C835961057A}" srcOrd="3" destOrd="0" presId="urn:microsoft.com/office/officeart/2005/8/layout/chevron2"/>
    <dgm:cxn modelId="{0AFEF5B7-516A-4323-BEB7-91F9FB6C0CE6}" type="presParOf" srcId="{7E5E3AB9-27C7-4D87-9ABF-773D00F1A3BD}" destId="{67E5418F-A189-44B3-9B6B-F728B5151891}" srcOrd="4" destOrd="0" presId="urn:microsoft.com/office/officeart/2005/8/layout/chevron2"/>
    <dgm:cxn modelId="{97949E89-6C25-4B4B-9448-33BF1FA08288}" type="presParOf" srcId="{67E5418F-A189-44B3-9B6B-F728B5151891}" destId="{85F2F205-B48A-4C85-A940-9380118674FB}" srcOrd="0" destOrd="0" presId="urn:microsoft.com/office/officeart/2005/8/layout/chevron2"/>
    <dgm:cxn modelId="{D65BCE21-EA8A-463B-9165-2685401EC7FC}" type="presParOf" srcId="{67E5418F-A189-44B3-9B6B-F728B5151891}" destId="{6FF4AE95-CF2B-4B83-B356-E2E5EB09E00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0EAEBC-09C1-4F07-B9D6-2127603C13F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7B9DE7E5-A4FF-4450-9C81-62ED61B2654D}">
      <dgm:prSet phldrT="[Text]"/>
      <dgm:spPr/>
      <dgm:t>
        <a:bodyPr/>
        <a:lstStyle/>
        <a:p>
          <a:r>
            <a:rPr lang="en-US" dirty="0"/>
            <a:t>INC1</a:t>
          </a:r>
        </a:p>
      </dgm:t>
    </dgm:pt>
    <dgm:pt modelId="{50FE7FB0-56CA-4BB9-A19D-E564ED3FE308}" type="parTrans" cxnId="{5F46993D-484E-43E5-BED6-21AD8DA9E126}">
      <dgm:prSet/>
      <dgm:spPr/>
      <dgm:t>
        <a:bodyPr/>
        <a:lstStyle/>
        <a:p>
          <a:endParaRPr lang="en-US"/>
        </a:p>
      </dgm:t>
    </dgm:pt>
    <dgm:pt modelId="{2414981E-99EF-4935-824B-5AA8A4066EB2}" type="sibTrans" cxnId="{5F46993D-484E-43E5-BED6-21AD8DA9E126}">
      <dgm:prSet/>
      <dgm:spPr/>
      <dgm:t>
        <a:bodyPr/>
        <a:lstStyle/>
        <a:p>
          <a:endParaRPr lang="en-US"/>
        </a:p>
      </dgm:t>
    </dgm:pt>
    <dgm:pt modelId="{0D3CB0C7-CC44-486A-8690-3E75879243AF}">
      <dgm:prSet phldrT="[Text]"/>
      <dgm:spPr/>
      <dgm:t>
        <a:bodyPr/>
        <a:lstStyle/>
        <a:p>
          <a:r>
            <a:rPr lang="en-US" dirty="0"/>
            <a:t>In Scope of Authority</a:t>
          </a:r>
        </a:p>
      </dgm:t>
    </dgm:pt>
    <dgm:pt modelId="{953C826C-9ABD-4CEC-BD83-D8B21CFB8D93}" type="parTrans" cxnId="{AF6D70F8-06CD-492E-8270-AE3CDF80AFB3}">
      <dgm:prSet/>
      <dgm:spPr/>
      <dgm:t>
        <a:bodyPr/>
        <a:lstStyle/>
        <a:p>
          <a:endParaRPr lang="en-US"/>
        </a:p>
      </dgm:t>
    </dgm:pt>
    <dgm:pt modelId="{6059DB7D-A44F-486C-9FA5-290CA933166B}" type="sibTrans" cxnId="{AF6D70F8-06CD-492E-8270-AE3CDF80AFB3}">
      <dgm:prSet/>
      <dgm:spPr/>
      <dgm:t>
        <a:bodyPr/>
        <a:lstStyle/>
        <a:p>
          <a:endParaRPr lang="en-US"/>
        </a:p>
      </dgm:t>
    </dgm:pt>
    <dgm:pt modelId="{2CF5DF37-78AE-42B1-B4D9-0F455AC43459}">
      <dgm:prSet phldrT="[Text]"/>
      <dgm:spPr/>
      <dgm:t>
        <a:bodyPr/>
        <a:lstStyle/>
        <a:p>
          <a:r>
            <a:rPr lang="en-US" dirty="0"/>
            <a:t>CVE IDs should be assigned by the CNA who is responsible for the product</a:t>
          </a:r>
        </a:p>
      </dgm:t>
    </dgm:pt>
    <dgm:pt modelId="{40B6AD5F-BCB9-42AF-B98E-335508AFAE26}" type="parTrans" cxnId="{A7DDAC31-9BA4-4728-8643-5988E13545E6}">
      <dgm:prSet/>
      <dgm:spPr/>
      <dgm:t>
        <a:bodyPr/>
        <a:lstStyle/>
        <a:p>
          <a:endParaRPr lang="en-US"/>
        </a:p>
      </dgm:t>
    </dgm:pt>
    <dgm:pt modelId="{0AA3E3F0-9B12-43EF-8370-12BE889E5C01}" type="sibTrans" cxnId="{A7DDAC31-9BA4-4728-8643-5988E13545E6}">
      <dgm:prSet/>
      <dgm:spPr/>
      <dgm:t>
        <a:bodyPr/>
        <a:lstStyle/>
        <a:p>
          <a:endParaRPr lang="en-US"/>
        </a:p>
      </dgm:t>
    </dgm:pt>
    <dgm:pt modelId="{745949C9-1637-4ABA-A9E1-D5EFC81A8314}">
      <dgm:prSet phldrT="[Text]"/>
      <dgm:spPr/>
      <dgm:t>
        <a:bodyPr/>
        <a:lstStyle/>
        <a:p>
          <a:r>
            <a:rPr lang="en-US" dirty="0"/>
            <a:t>INC2</a:t>
          </a:r>
        </a:p>
      </dgm:t>
    </dgm:pt>
    <dgm:pt modelId="{14A4BA7D-9E48-4F93-8D0E-3A34871AFBF1}" type="parTrans" cxnId="{AC3267A9-A2E1-491A-82DB-C8BEA64C6F46}">
      <dgm:prSet/>
      <dgm:spPr/>
      <dgm:t>
        <a:bodyPr/>
        <a:lstStyle/>
        <a:p>
          <a:endParaRPr lang="en-US"/>
        </a:p>
      </dgm:t>
    </dgm:pt>
    <dgm:pt modelId="{E99D6B05-7DFD-4B7B-9057-863C12833241}" type="sibTrans" cxnId="{AC3267A9-A2E1-491A-82DB-C8BEA64C6F46}">
      <dgm:prSet/>
      <dgm:spPr/>
      <dgm:t>
        <a:bodyPr/>
        <a:lstStyle/>
        <a:p>
          <a:endParaRPr lang="en-US"/>
        </a:p>
      </dgm:t>
    </dgm:pt>
    <dgm:pt modelId="{B6575FD2-615E-48AF-A782-A081FB4F788B}">
      <dgm:prSet phldrT="[Text]"/>
      <dgm:spPr/>
      <dgm:t>
        <a:bodyPr/>
        <a:lstStyle/>
        <a:p>
          <a:r>
            <a:rPr lang="en-US" dirty="0"/>
            <a:t>Is the vulnerability public or will it be made public?</a:t>
          </a:r>
        </a:p>
      </dgm:t>
    </dgm:pt>
    <dgm:pt modelId="{3F1C6585-96E1-4A97-97A6-03C6E270BAE5}" type="parTrans" cxnId="{BE2D1FB7-45EC-49B8-906A-DDFF532CF329}">
      <dgm:prSet/>
      <dgm:spPr/>
      <dgm:t>
        <a:bodyPr/>
        <a:lstStyle/>
        <a:p>
          <a:endParaRPr lang="en-US"/>
        </a:p>
      </dgm:t>
    </dgm:pt>
    <dgm:pt modelId="{2ADE74F0-199C-4E82-B2EE-00B765E593E9}" type="sibTrans" cxnId="{BE2D1FB7-45EC-49B8-906A-DDFF532CF329}">
      <dgm:prSet/>
      <dgm:spPr/>
      <dgm:t>
        <a:bodyPr/>
        <a:lstStyle/>
        <a:p>
          <a:endParaRPr lang="en-US"/>
        </a:p>
      </dgm:t>
    </dgm:pt>
    <dgm:pt modelId="{067E30CF-4066-4774-B732-DB0D8F36D478}">
      <dgm:prSet phldrT="[Text]"/>
      <dgm:spPr/>
      <dgm:t>
        <a:bodyPr/>
        <a:lstStyle/>
        <a:p>
          <a:r>
            <a:rPr lang="en-US" dirty="0"/>
            <a:t>INC3</a:t>
          </a:r>
        </a:p>
      </dgm:t>
    </dgm:pt>
    <dgm:pt modelId="{FFCB3D4F-A02B-4C12-BA20-DB5856FEE7C0}" type="parTrans" cxnId="{13330843-6C8B-4336-BD8C-7C73D6187058}">
      <dgm:prSet/>
      <dgm:spPr/>
      <dgm:t>
        <a:bodyPr/>
        <a:lstStyle/>
        <a:p>
          <a:endParaRPr lang="en-US"/>
        </a:p>
      </dgm:t>
    </dgm:pt>
    <dgm:pt modelId="{6B383A73-3FD9-42B9-B2ED-007287A73975}" type="sibTrans" cxnId="{13330843-6C8B-4336-BD8C-7C73D6187058}">
      <dgm:prSet/>
      <dgm:spPr/>
      <dgm:t>
        <a:bodyPr/>
        <a:lstStyle/>
        <a:p>
          <a:endParaRPr lang="en-US"/>
        </a:p>
      </dgm:t>
    </dgm:pt>
    <dgm:pt modelId="{40040FEC-5A9A-4B25-AC6B-80289C8587A2}">
      <dgm:prSet phldrT="[Text]"/>
      <dgm:spPr/>
      <dgm:t>
        <a:bodyPr/>
        <a:lstStyle/>
        <a:p>
          <a:r>
            <a:rPr lang="en-US" dirty="0"/>
            <a:t>Customer Controlled</a:t>
          </a:r>
        </a:p>
      </dgm:t>
    </dgm:pt>
    <dgm:pt modelId="{3B1C7106-EC3E-49EA-A6FB-5F14EDA81D77}" type="parTrans" cxnId="{E6BC2AB2-9EA5-4B6D-AE11-165BE933CB7C}">
      <dgm:prSet/>
      <dgm:spPr/>
      <dgm:t>
        <a:bodyPr/>
        <a:lstStyle/>
        <a:p>
          <a:endParaRPr lang="en-US"/>
        </a:p>
      </dgm:t>
    </dgm:pt>
    <dgm:pt modelId="{ACD95D8F-B300-4EC2-A05E-E65BAE3376E9}" type="sibTrans" cxnId="{E6BC2AB2-9EA5-4B6D-AE11-165BE933CB7C}">
      <dgm:prSet/>
      <dgm:spPr/>
      <dgm:t>
        <a:bodyPr/>
        <a:lstStyle/>
        <a:p>
          <a:endParaRPr lang="en-US"/>
        </a:p>
      </dgm:t>
    </dgm:pt>
    <dgm:pt modelId="{B260864F-31D1-4B4D-BE58-DD94D1D136A0}">
      <dgm:prSet phldrT="[Text]"/>
      <dgm:spPr/>
      <dgm:t>
        <a:bodyPr/>
        <a:lstStyle/>
        <a:p>
          <a:r>
            <a:rPr lang="en-US" dirty="0"/>
            <a:t>CVE IDs should only be assigned if the users of the product should take some action</a:t>
          </a:r>
        </a:p>
      </dgm:t>
    </dgm:pt>
    <dgm:pt modelId="{7F3F1FEE-39ED-4227-9CDD-7BD67B3CD81E}" type="parTrans" cxnId="{F0720690-D2F0-491F-8C3E-5A9793701E76}">
      <dgm:prSet/>
      <dgm:spPr/>
      <dgm:t>
        <a:bodyPr/>
        <a:lstStyle/>
        <a:p>
          <a:endParaRPr lang="en-US"/>
        </a:p>
      </dgm:t>
    </dgm:pt>
    <dgm:pt modelId="{F983E1E0-C5ED-4723-BAE0-6B4C3A0D2881}" type="sibTrans" cxnId="{F0720690-D2F0-491F-8C3E-5A9793701E76}">
      <dgm:prSet/>
      <dgm:spPr/>
      <dgm:t>
        <a:bodyPr/>
        <a:lstStyle/>
        <a:p>
          <a:endParaRPr lang="en-US"/>
        </a:p>
      </dgm:t>
    </dgm:pt>
    <dgm:pt modelId="{86114A98-02BE-4396-8918-CCEEF637E075}">
      <dgm:prSet phldrT="[Text]"/>
      <dgm:spPr/>
      <dgm:t>
        <a:bodyPr/>
        <a:lstStyle/>
        <a:p>
          <a:r>
            <a:rPr lang="en-US" dirty="0"/>
            <a:t>INC4</a:t>
          </a:r>
        </a:p>
      </dgm:t>
    </dgm:pt>
    <dgm:pt modelId="{E47D8E89-F2FD-4FEF-877C-AC56627E82AB}" type="parTrans" cxnId="{5F18BF5F-A5C1-422E-BEF1-5E1BCD0C3A4F}">
      <dgm:prSet/>
      <dgm:spPr/>
      <dgm:t>
        <a:bodyPr/>
        <a:lstStyle/>
        <a:p>
          <a:endParaRPr lang="en-US"/>
        </a:p>
      </dgm:t>
    </dgm:pt>
    <dgm:pt modelId="{4E06701A-D57B-4227-820A-6AE23022E3D5}" type="sibTrans" cxnId="{5F18BF5F-A5C1-422E-BEF1-5E1BCD0C3A4F}">
      <dgm:prSet/>
      <dgm:spPr/>
      <dgm:t>
        <a:bodyPr/>
        <a:lstStyle/>
        <a:p>
          <a:endParaRPr lang="en-US"/>
        </a:p>
      </dgm:t>
    </dgm:pt>
    <dgm:pt modelId="{2FBADA64-26E5-4D90-954F-54D53F74973E}">
      <dgm:prSet phldrT="[Text]"/>
      <dgm:spPr/>
      <dgm:t>
        <a:bodyPr/>
        <a:lstStyle/>
        <a:p>
          <a:r>
            <a:rPr lang="en-US" dirty="0"/>
            <a:t>INC5</a:t>
          </a:r>
        </a:p>
      </dgm:t>
    </dgm:pt>
    <dgm:pt modelId="{04E76141-BD13-4AB0-B31A-0C4A49CEF296}" type="parTrans" cxnId="{4ECC2920-74F4-420F-8A0D-BE5F98E910D7}">
      <dgm:prSet/>
      <dgm:spPr/>
      <dgm:t>
        <a:bodyPr/>
        <a:lstStyle/>
        <a:p>
          <a:endParaRPr lang="en-US"/>
        </a:p>
      </dgm:t>
    </dgm:pt>
    <dgm:pt modelId="{91DF2908-0923-45C1-86A9-215418F2E27D}" type="sibTrans" cxnId="{4ECC2920-74F4-420F-8A0D-BE5F98E910D7}">
      <dgm:prSet/>
      <dgm:spPr/>
      <dgm:t>
        <a:bodyPr/>
        <a:lstStyle/>
        <a:p>
          <a:endParaRPr lang="en-US"/>
        </a:p>
      </dgm:t>
    </dgm:pt>
    <dgm:pt modelId="{7CA2B007-9A23-4051-9347-77D89FF00939}">
      <dgm:prSet phldrT="[Text]"/>
      <dgm:spPr/>
      <dgm:t>
        <a:bodyPr/>
        <a:lstStyle/>
        <a:p>
          <a:r>
            <a:rPr lang="en-US" dirty="0"/>
            <a:t>Publicly Available and Licensable</a:t>
          </a:r>
        </a:p>
      </dgm:t>
    </dgm:pt>
    <dgm:pt modelId="{BF8C30B3-EC3F-462F-B09A-CFDAE7D9FE0D}" type="parTrans" cxnId="{2E132495-4683-4D1A-8ADA-5467F45CB6C1}">
      <dgm:prSet/>
      <dgm:spPr/>
      <dgm:t>
        <a:bodyPr/>
        <a:lstStyle/>
        <a:p>
          <a:endParaRPr lang="en-US"/>
        </a:p>
      </dgm:t>
    </dgm:pt>
    <dgm:pt modelId="{B89550C2-25FE-4996-B194-7E7C6B447011}" type="sibTrans" cxnId="{2E132495-4683-4D1A-8ADA-5467F45CB6C1}">
      <dgm:prSet/>
      <dgm:spPr/>
      <dgm:t>
        <a:bodyPr/>
        <a:lstStyle/>
        <a:p>
          <a:endParaRPr lang="en-US"/>
        </a:p>
      </dgm:t>
    </dgm:pt>
    <dgm:pt modelId="{AAD4140A-5280-436C-806B-013EBC9E64C8}">
      <dgm:prSet phldrT="[Text]"/>
      <dgm:spPr/>
      <dgm:t>
        <a:bodyPr/>
        <a:lstStyle/>
        <a:p>
          <a:r>
            <a:rPr lang="en-US" dirty="0"/>
            <a:t>CVE IDs should be assigned to products meant for public distribution</a:t>
          </a:r>
        </a:p>
      </dgm:t>
    </dgm:pt>
    <dgm:pt modelId="{A9B2B63E-6EF2-4F2F-B3AE-DCB6BA1A5C29}" type="parTrans" cxnId="{A2A6EE2B-B6F7-4625-A4F2-DFB9BAAFEDF0}">
      <dgm:prSet/>
      <dgm:spPr/>
      <dgm:t>
        <a:bodyPr/>
        <a:lstStyle/>
        <a:p>
          <a:endParaRPr lang="en-US"/>
        </a:p>
      </dgm:t>
    </dgm:pt>
    <dgm:pt modelId="{F8C9329A-9106-4E3B-A4F9-86BE5B206642}" type="sibTrans" cxnId="{A2A6EE2B-B6F7-4625-A4F2-DFB9BAAFEDF0}">
      <dgm:prSet/>
      <dgm:spPr/>
      <dgm:t>
        <a:bodyPr/>
        <a:lstStyle/>
        <a:p>
          <a:endParaRPr lang="en-US"/>
        </a:p>
      </dgm:t>
    </dgm:pt>
    <dgm:pt modelId="{9FE025EF-894F-45A8-850F-AC8D2DB54BD9}">
      <dgm:prSet phldrT="[Text]"/>
      <dgm:spPr/>
      <dgm:t>
        <a:bodyPr/>
        <a:lstStyle/>
        <a:p>
          <a:r>
            <a:rPr lang="en-US" dirty="0"/>
            <a:t>Duplicates</a:t>
          </a:r>
        </a:p>
      </dgm:t>
    </dgm:pt>
    <dgm:pt modelId="{DAD6A7F8-E805-4A43-B715-1A999DB8096C}" type="parTrans" cxnId="{2EF6EC47-EEEA-47FE-9052-D5E047710960}">
      <dgm:prSet/>
      <dgm:spPr/>
      <dgm:t>
        <a:bodyPr/>
        <a:lstStyle/>
        <a:p>
          <a:endParaRPr lang="en-US"/>
        </a:p>
      </dgm:t>
    </dgm:pt>
    <dgm:pt modelId="{45F901B6-486D-4E70-BE66-AFFDF26F3CEA}" type="sibTrans" cxnId="{2EF6EC47-EEEA-47FE-9052-D5E047710960}">
      <dgm:prSet/>
      <dgm:spPr/>
      <dgm:t>
        <a:bodyPr/>
        <a:lstStyle/>
        <a:p>
          <a:endParaRPr lang="en-US"/>
        </a:p>
      </dgm:t>
    </dgm:pt>
    <dgm:pt modelId="{4E5D2C6E-3D80-41C8-98F7-3D90A24C6197}">
      <dgm:prSet phldrT="[Text]"/>
      <dgm:spPr/>
      <dgm:t>
        <a:bodyPr/>
        <a:lstStyle/>
        <a:p>
          <a:r>
            <a:rPr lang="en-US" dirty="0"/>
            <a:t>Check the official CVE List to make sure you don’t assign a duplicate</a:t>
          </a:r>
        </a:p>
      </dgm:t>
    </dgm:pt>
    <dgm:pt modelId="{4593C916-5B4C-4CF7-9913-2B21049858D1}" type="parTrans" cxnId="{63E55027-ACC1-4038-BDDC-AC439686D2E0}">
      <dgm:prSet/>
      <dgm:spPr/>
      <dgm:t>
        <a:bodyPr/>
        <a:lstStyle/>
        <a:p>
          <a:endParaRPr lang="en-US"/>
        </a:p>
      </dgm:t>
    </dgm:pt>
    <dgm:pt modelId="{038CC370-8784-4234-A092-B9C70334D5C0}" type="sibTrans" cxnId="{63E55027-ACC1-4038-BDDC-AC439686D2E0}">
      <dgm:prSet/>
      <dgm:spPr/>
      <dgm:t>
        <a:bodyPr/>
        <a:lstStyle/>
        <a:p>
          <a:endParaRPr lang="en-US"/>
        </a:p>
      </dgm:t>
    </dgm:pt>
    <dgm:pt modelId="{A07E15AD-23FD-4A47-B174-0F005267C0A8}" type="pres">
      <dgm:prSet presAssocID="{520EAEBC-09C1-4F07-B9D6-2127603C13FC}" presName="linearFlow" presStyleCnt="0">
        <dgm:presLayoutVars>
          <dgm:dir/>
          <dgm:animLvl val="lvl"/>
          <dgm:resizeHandles val="exact"/>
        </dgm:presLayoutVars>
      </dgm:prSet>
      <dgm:spPr/>
    </dgm:pt>
    <dgm:pt modelId="{F3B45B9C-2821-4313-84B2-3A6B50D5D38C}" type="pres">
      <dgm:prSet presAssocID="{7B9DE7E5-A4FF-4450-9C81-62ED61B2654D}" presName="composite" presStyleCnt="0"/>
      <dgm:spPr/>
    </dgm:pt>
    <dgm:pt modelId="{6DF4691E-83A7-4868-943C-DD81D782147C}" type="pres">
      <dgm:prSet presAssocID="{7B9DE7E5-A4FF-4450-9C81-62ED61B2654D}" presName="parentText" presStyleLbl="alignNode1" presStyleIdx="0" presStyleCnt="5">
        <dgm:presLayoutVars>
          <dgm:chMax val="1"/>
          <dgm:bulletEnabled val="1"/>
        </dgm:presLayoutVars>
      </dgm:prSet>
      <dgm:spPr/>
    </dgm:pt>
    <dgm:pt modelId="{F7477202-B8F2-4C16-99AD-C018F1964124}" type="pres">
      <dgm:prSet presAssocID="{7B9DE7E5-A4FF-4450-9C81-62ED61B2654D}" presName="descendantText" presStyleLbl="alignAcc1" presStyleIdx="0" presStyleCnt="5">
        <dgm:presLayoutVars>
          <dgm:bulletEnabled val="1"/>
        </dgm:presLayoutVars>
      </dgm:prSet>
      <dgm:spPr/>
    </dgm:pt>
    <dgm:pt modelId="{D48C41F6-B286-4F4E-8AD2-75AC389E13E5}" type="pres">
      <dgm:prSet presAssocID="{2414981E-99EF-4935-824B-5AA8A4066EB2}" presName="sp" presStyleCnt="0"/>
      <dgm:spPr/>
    </dgm:pt>
    <dgm:pt modelId="{7322BDBE-5A4E-4B25-A764-95F0BBC95476}" type="pres">
      <dgm:prSet presAssocID="{745949C9-1637-4ABA-A9E1-D5EFC81A8314}" presName="composite" presStyleCnt="0"/>
      <dgm:spPr/>
    </dgm:pt>
    <dgm:pt modelId="{4055F545-909F-4D45-9272-85D811112467}" type="pres">
      <dgm:prSet presAssocID="{745949C9-1637-4ABA-A9E1-D5EFC81A8314}" presName="parentText" presStyleLbl="alignNode1" presStyleIdx="1" presStyleCnt="5">
        <dgm:presLayoutVars>
          <dgm:chMax val="1"/>
          <dgm:bulletEnabled val="1"/>
        </dgm:presLayoutVars>
      </dgm:prSet>
      <dgm:spPr/>
    </dgm:pt>
    <dgm:pt modelId="{9CD0123B-753D-4749-A9BD-9A4310C14FBA}" type="pres">
      <dgm:prSet presAssocID="{745949C9-1637-4ABA-A9E1-D5EFC81A8314}" presName="descendantText" presStyleLbl="alignAcc1" presStyleIdx="1" presStyleCnt="5">
        <dgm:presLayoutVars>
          <dgm:bulletEnabled val="1"/>
        </dgm:presLayoutVars>
      </dgm:prSet>
      <dgm:spPr/>
    </dgm:pt>
    <dgm:pt modelId="{2412F9DB-995D-4B5C-800C-D1692CF18853}" type="pres">
      <dgm:prSet presAssocID="{E99D6B05-7DFD-4B7B-9057-863C12833241}" presName="sp" presStyleCnt="0"/>
      <dgm:spPr/>
    </dgm:pt>
    <dgm:pt modelId="{36A267B0-F06D-4526-9404-F633268639D4}" type="pres">
      <dgm:prSet presAssocID="{067E30CF-4066-4774-B732-DB0D8F36D478}" presName="composite" presStyleCnt="0"/>
      <dgm:spPr/>
    </dgm:pt>
    <dgm:pt modelId="{03C56319-74B6-4772-94E2-CCBD17A58176}" type="pres">
      <dgm:prSet presAssocID="{067E30CF-4066-4774-B732-DB0D8F36D478}" presName="parentText" presStyleLbl="alignNode1" presStyleIdx="2" presStyleCnt="5">
        <dgm:presLayoutVars>
          <dgm:chMax val="1"/>
          <dgm:bulletEnabled val="1"/>
        </dgm:presLayoutVars>
      </dgm:prSet>
      <dgm:spPr/>
    </dgm:pt>
    <dgm:pt modelId="{FCC44D9A-370B-4ACF-AF59-01ACD3586271}" type="pres">
      <dgm:prSet presAssocID="{067E30CF-4066-4774-B732-DB0D8F36D478}" presName="descendantText" presStyleLbl="alignAcc1" presStyleIdx="2" presStyleCnt="5">
        <dgm:presLayoutVars>
          <dgm:bulletEnabled val="1"/>
        </dgm:presLayoutVars>
      </dgm:prSet>
      <dgm:spPr/>
    </dgm:pt>
    <dgm:pt modelId="{DBD65D27-D913-42A1-816A-1C010015E774}" type="pres">
      <dgm:prSet presAssocID="{6B383A73-3FD9-42B9-B2ED-007287A73975}" presName="sp" presStyleCnt="0"/>
      <dgm:spPr/>
    </dgm:pt>
    <dgm:pt modelId="{10C606D7-8D4E-45D9-AB01-A0F6A4D330FB}" type="pres">
      <dgm:prSet presAssocID="{86114A98-02BE-4396-8918-CCEEF637E075}" presName="composite" presStyleCnt="0"/>
      <dgm:spPr/>
    </dgm:pt>
    <dgm:pt modelId="{D0377552-D94E-4A88-857D-38DBBFE47EC4}" type="pres">
      <dgm:prSet presAssocID="{86114A98-02BE-4396-8918-CCEEF637E075}" presName="parentText" presStyleLbl="alignNode1" presStyleIdx="3" presStyleCnt="5">
        <dgm:presLayoutVars>
          <dgm:chMax val="1"/>
          <dgm:bulletEnabled val="1"/>
        </dgm:presLayoutVars>
      </dgm:prSet>
      <dgm:spPr/>
    </dgm:pt>
    <dgm:pt modelId="{86B30D86-E904-408B-9F1B-88A08EB29B86}" type="pres">
      <dgm:prSet presAssocID="{86114A98-02BE-4396-8918-CCEEF637E075}" presName="descendantText" presStyleLbl="alignAcc1" presStyleIdx="3" presStyleCnt="5">
        <dgm:presLayoutVars>
          <dgm:bulletEnabled val="1"/>
        </dgm:presLayoutVars>
      </dgm:prSet>
      <dgm:spPr/>
    </dgm:pt>
    <dgm:pt modelId="{0A5C9ED2-FC3C-42C7-9C81-CAD43E89B118}" type="pres">
      <dgm:prSet presAssocID="{4E06701A-D57B-4227-820A-6AE23022E3D5}" presName="sp" presStyleCnt="0"/>
      <dgm:spPr/>
    </dgm:pt>
    <dgm:pt modelId="{6042AB94-FB15-4F95-BEE5-0B524E7D61DD}" type="pres">
      <dgm:prSet presAssocID="{2FBADA64-26E5-4D90-954F-54D53F74973E}" presName="composite" presStyleCnt="0"/>
      <dgm:spPr/>
    </dgm:pt>
    <dgm:pt modelId="{41D33F43-BF9B-4B7C-9715-D882DC349FD3}" type="pres">
      <dgm:prSet presAssocID="{2FBADA64-26E5-4D90-954F-54D53F74973E}" presName="parentText" presStyleLbl="alignNode1" presStyleIdx="4" presStyleCnt="5">
        <dgm:presLayoutVars>
          <dgm:chMax val="1"/>
          <dgm:bulletEnabled val="1"/>
        </dgm:presLayoutVars>
      </dgm:prSet>
      <dgm:spPr/>
    </dgm:pt>
    <dgm:pt modelId="{45920723-3CE4-4815-A744-A555ED47D6B0}" type="pres">
      <dgm:prSet presAssocID="{2FBADA64-26E5-4D90-954F-54D53F74973E}" presName="descendantText" presStyleLbl="alignAcc1" presStyleIdx="4" presStyleCnt="5">
        <dgm:presLayoutVars>
          <dgm:bulletEnabled val="1"/>
        </dgm:presLayoutVars>
      </dgm:prSet>
      <dgm:spPr/>
    </dgm:pt>
  </dgm:ptLst>
  <dgm:cxnLst>
    <dgm:cxn modelId="{4ECC2920-74F4-420F-8A0D-BE5F98E910D7}" srcId="{520EAEBC-09C1-4F07-B9D6-2127603C13FC}" destId="{2FBADA64-26E5-4D90-954F-54D53F74973E}" srcOrd="4" destOrd="0" parTransId="{04E76141-BD13-4AB0-B31A-0C4A49CEF296}" sibTransId="{91DF2908-0923-45C1-86A9-215418F2E27D}"/>
    <dgm:cxn modelId="{EFCD1A23-938E-45B3-BD1F-38D31C9BBD81}" type="presOf" srcId="{B260864F-31D1-4B4D-BE58-DD94D1D136A0}" destId="{FCC44D9A-370B-4ACF-AF59-01ACD3586271}" srcOrd="0" destOrd="1" presId="urn:microsoft.com/office/officeart/2005/8/layout/chevron2"/>
    <dgm:cxn modelId="{63E55027-ACC1-4038-BDDC-AC439686D2E0}" srcId="{2FBADA64-26E5-4D90-954F-54D53F74973E}" destId="{4E5D2C6E-3D80-41C8-98F7-3D90A24C6197}" srcOrd="1" destOrd="0" parTransId="{4593C916-5B4C-4CF7-9913-2B21049858D1}" sibTransId="{038CC370-8784-4234-A092-B9C70334D5C0}"/>
    <dgm:cxn modelId="{4610602A-3B1B-48CC-9817-86AF0D32B0E4}" type="presOf" srcId="{745949C9-1637-4ABA-A9E1-D5EFC81A8314}" destId="{4055F545-909F-4D45-9272-85D811112467}" srcOrd="0" destOrd="0" presId="urn:microsoft.com/office/officeart/2005/8/layout/chevron2"/>
    <dgm:cxn modelId="{6E08AF2A-D720-4329-BB93-EC80F4FACCDD}" type="presOf" srcId="{7CA2B007-9A23-4051-9347-77D89FF00939}" destId="{86B30D86-E904-408B-9F1B-88A08EB29B86}" srcOrd="0" destOrd="0" presId="urn:microsoft.com/office/officeart/2005/8/layout/chevron2"/>
    <dgm:cxn modelId="{A2A6EE2B-B6F7-4625-A4F2-DFB9BAAFEDF0}" srcId="{86114A98-02BE-4396-8918-CCEEF637E075}" destId="{AAD4140A-5280-436C-806B-013EBC9E64C8}" srcOrd="1" destOrd="0" parTransId="{A9B2B63E-6EF2-4F2F-B3AE-DCB6BA1A5C29}" sibTransId="{F8C9329A-9106-4E3B-A4F9-86BE5B206642}"/>
    <dgm:cxn modelId="{A7DDAC31-9BA4-4728-8643-5988E13545E6}" srcId="{7B9DE7E5-A4FF-4450-9C81-62ED61B2654D}" destId="{2CF5DF37-78AE-42B1-B4D9-0F455AC43459}" srcOrd="1" destOrd="0" parTransId="{40B6AD5F-BCB9-42AF-B98E-335508AFAE26}" sibTransId="{0AA3E3F0-9B12-43EF-8370-12BE889E5C01}"/>
    <dgm:cxn modelId="{5F46993D-484E-43E5-BED6-21AD8DA9E126}" srcId="{520EAEBC-09C1-4F07-B9D6-2127603C13FC}" destId="{7B9DE7E5-A4FF-4450-9C81-62ED61B2654D}" srcOrd="0" destOrd="0" parTransId="{50FE7FB0-56CA-4BB9-A19D-E564ED3FE308}" sibTransId="{2414981E-99EF-4935-824B-5AA8A4066EB2}"/>
    <dgm:cxn modelId="{5F18BF5F-A5C1-422E-BEF1-5E1BCD0C3A4F}" srcId="{520EAEBC-09C1-4F07-B9D6-2127603C13FC}" destId="{86114A98-02BE-4396-8918-CCEEF637E075}" srcOrd="3" destOrd="0" parTransId="{E47D8E89-F2FD-4FEF-877C-AC56627E82AB}" sibTransId="{4E06701A-D57B-4227-820A-6AE23022E3D5}"/>
    <dgm:cxn modelId="{003DDB61-3CB7-48F1-B3E6-4A09613E328D}" type="presOf" srcId="{2CF5DF37-78AE-42B1-B4D9-0F455AC43459}" destId="{F7477202-B8F2-4C16-99AD-C018F1964124}" srcOrd="0" destOrd="1" presId="urn:microsoft.com/office/officeart/2005/8/layout/chevron2"/>
    <dgm:cxn modelId="{13330843-6C8B-4336-BD8C-7C73D6187058}" srcId="{520EAEBC-09C1-4F07-B9D6-2127603C13FC}" destId="{067E30CF-4066-4774-B732-DB0D8F36D478}" srcOrd="2" destOrd="0" parTransId="{FFCB3D4F-A02B-4C12-BA20-DB5856FEE7C0}" sibTransId="{6B383A73-3FD9-42B9-B2ED-007287A73975}"/>
    <dgm:cxn modelId="{32BACE67-ADE8-4E6E-A4CB-9B7A7E26A57E}" type="presOf" srcId="{2FBADA64-26E5-4D90-954F-54D53F74973E}" destId="{41D33F43-BF9B-4B7C-9715-D882DC349FD3}" srcOrd="0" destOrd="0" presId="urn:microsoft.com/office/officeart/2005/8/layout/chevron2"/>
    <dgm:cxn modelId="{2EF6EC47-EEEA-47FE-9052-D5E047710960}" srcId="{2FBADA64-26E5-4D90-954F-54D53F74973E}" destId="{9FE025EF-894F-45A8-850F-AC8D2DB54BD9}" srcOrd="0" destOrd="0" parTransId="{DAD6A7F8-E805-4A43-B715-1A999DB8096C}" sibTransId="{45F901B6-486D-4E70-BE66-AFFDF26F3CEA}"/>
    <dgm:cxn modelId="{6EBDC468-1C56-4942-8829-0F6B95744A61}" type="presOf" srcId="{520EAEBC-09C1-4F07-B9D6-2127603C13FC}" destId="{A07E15AD-23FD-4A47-B174-0F005267C0A8}" srcOrd="0" destOrd="0" presId="urn:microsoft.com/office/officeart/2005/8/layout/chevron2"/>
    <dgm:cxn modelId="{221ED752-24FB-4C13-9A6F-89C6444BD1CB}" type="presOf" srcId="{86114A98-02BE-4396-8918-CCEEF637E075}" destId="{D0377552-D94E-4A88-857D-38DBBFE47EC4}" srcOrd="0" destOrd="0" presId="urn:microsoft.com/office/officeart/2005/8/layout/chevron2"/>
    <dgm:cxn modelId="{6C95EA8F-FAAF-405A-8238-57669263C5D7}" type="presOf" srcId="{9FE025EF-894F-45A8-850F-AC8D2DB54BD9}" destId="{45920723-3CE4-4815-A744-A555ED47D6B0}" srcOrd="0" destOrd="0" presId="urn:microsoft.com/office/officeart/2005/8/layout/chevron2"/>
    <dgm:cxn modelId="{F0720690-D2F0-491F-8C3E-5A9793701E76}" srcId="{067E30CF-4066-4774-B732-DB0D8F36D478}" destId="{B260864F-31D1-4B4D-BE58-DD94D1D136A0}" srcOrd="1" destOrd="0" parTransId="{7F3F1FEE-39ED-4227-9CDD-7BD67B3CD81E}" sibTransId="{F983E1E0-C5ED-4723-BAE0-6B4C3A0D2881}"/>
    <dgm:cxn modelId="{280B4393-B23B-4485-B582-85D2C1E4A452}" type="presOf" srcId="{B6575FD2-615E-48AF-A782-A081FB4F788B}" destId="{9CD0123B-753D-4749-A9BD-9A4310C14FBA}" srcOrd="0" destOrd="0" presId="urn:microsoft.com/office/officeart/2005/8/layout/chevron2"/>
    <dgm:cxn modelId="{2E132495-4683-4D1A-8ADA-5467F45CB6C1}" srcId="{86114A98-02BE-4396-8918-CCEEF637E075}" destId="{7CA2B007-9A23-4051-9347-77D89FF00939}" srcOrd="0" destOrd="0" parTransId="{BF8C30B3-EC3F-462F-B09A-CFDAE7D9FE0D}" sibTransId="{B89550C2-25FE-4996-B194-7E7C6B447011}"/>
    <dgm:cxn modelId="{5C1BAEA5-A607-4171-AB49-17C58ED50CBD}" type="presOf" srcId="{4E5D2C6E-3D80-41C8-98F7-3D90A24C6197}" destId="{45920723-3CE4-4815-A744-A555ED47D6B0}" srcOrd="0" destOrd="1" presId="urn:microsoft.com/office/officeart/2005/8/layout/chevron2"/>
    <dgm:cxn modelId="{AC3267A9-A2E1-491A-82DB-C8BEA64C6F46}" srcId="{520EAEBC-09C1-4F07-B9D6-2127603C13FC}" destId="{745949C9-1637-4ABA-A9E1-D5EFC81A8314}" srcOrd="1" destOrd="0" parTransId="{14A4BA7D-9E48-4F93-8D0E-3A34871AFBF1}" sibTransId="{E99D6B05-7DFD-4B7B-9057-863C12833241}"/>
    <dgm:cxn modelId="{E6BC2AB2-9EA5-4B6D-AE11-165BE933CB7C}" srcId="{067E30CF-4066-4774-B732-DB0D8F36D478}" destId="{40040FEC-5A9A-4B25-AC6B-80289C8587A2}" srcOrd="0" destOrd="0" parTransId="{3B1C7106-EC3E-49EA-A6FB-5F14EDA81D77}" sibTransId="{ACD95D8F-B300-4EC2-A05E-E65BAE3376E9}"/>
    <dgm:cxn modelId="{BE2D1FB7-45EC-49B8-906A-DDFF532CF329}" srcId="{745949C9-1637-4ABA-A9E1-D5EFC81A8314}" destId="{B6575FD2-615E-48AF-A782-A081FB4F788B}" srcOrd="0" destOrd="0" parTransId="{3F1C6585-96E1-4A97-97A6-03C6E270BAE5}" sibTransId="{2ADE74F0-199C-4E82-B2EE-00B765E593E9}"/>
    <dgm:cxn modelId="{324023C2-2613-41CD-B0FF-22AF4AE7246B}" type="presOf" srcId="{AAD4140A-5280-436C-806B-013EBC9E64C8}" destId="{86B30D86-E904-408B-9F1B-88A08EB29B86}" srcOrd="0" destOrd="1" presId="urn:microsoft.com/office/officeart/2005/8/layout/chevron2"/>
    <dgm:cxn modelId="{3DE574CB-0700-4CE2-BDDD-CA54D5656818}" type="presOf" srcId="{7B9DE7E5-A4FF-4450-9C81-62ED61B2654D}" destId="{6DF4691E-83A7-4868-943C-DD81D782147C}" srcOrd="0" destOrd="0" presId="urn:microsoft.com/office/officeart/2005/8/layout/chevron2"/>
    <dgm:cxn modelId="{CE72CDCF-0D8D-4362-BF60-65F52B697847}" type="presOf" srcId="{067E30CF-4066-4774-B732-DB0D8F36D478}" destId="{03C56319-74B6-4772-94E2-CCBD17A58176}" srcOrd="0" destOrd="0" presId="urn:microsoft.com/office/officeart/2005/8/layout/chevron2"/>
    <dgm:cxn modelId="{E38EECD0-7C2B-4599-964E-737D915AF0A9}" type="presOf" srcId="{0D3CB0C7-CC44-486A-8690-3E75879243AF}" destId="{F7477202-B8F2-4C16-99AD-C018F1964124}" srcOrd="0" destOrd="0" presId="urn:microsoft.com/office/officeart/2005/8/layout/chevron2"/>
    <dgm:cxn modelId="{6EB29BE6-EACB-4FCF-981C-5511F0DA33EC}" type="presOf" srcId="{40040FEC-5A9A-4B25-AC6B-80289C8587A2}" destId="{FCC44D9A-370B-4ACF-AF59-01ACD3586271}" srcOrd="0" destOrd="0" presId="urn:microsoft.com/office/officeart/2005/8/layout/chevron2"/>
    <dgm:cxn modelId="{AF6D70F8-06CD-492E-8270-AE3CDF80AFB3}" srcId="{7B9DE7E5-A4FF-4450-9C81-62ED61B2654D}" destId="{0D3CB0C7-CC44-486A-8690-3E75879243AF}" srcOrd="0" destOrd="0" parTransId="{953C826C-9ABD-4CEC-BD83-D8B21CFB8D93}" sibTransId="{6059DB7D-A44F-486C-9FA5-290CA933166B}"/>
    <dgm:cxn modelId="{B125FB5A-7B73-4161-889A-801FF0E9B983}" type="presParOf" srcId="{A07E15AD-23FD-4A47-B174-0F005267C0A8}" destId="{F3B45B9C-2821-4313-84B2-3A6B50D5D38C}" srcOrd="0" destOrd="0" presId="urn:microsoft.com/office/officeart/2005/8/layout/chevron2"/>
    <dgm:cxn modelId="{A6B4130F-DE7B-4869-87E2-3EA051ECCEA7}" type="presParOf" srcId="{F3B45B9C-2821-4313-84B2-3A6B50D5D38C}" destId="{6DF4691E-83A7-4868-943C-DD81D782147C}" srcOrd="0" destOrd="0" presId="urn:microsoft.com/office/officeart/2005/8/layout/chevron2"/>
    <dgm:cxn modelId="{7071ABA6-A224-4319-8C8D-C6DC3101CD84}" type="presParOf" srcId="{F3B45B9C-2821-4313-84B2-3A6B50D5D38C}" destId="{F7477202-B8F2-4C16-99AD-C018F1964124}" srcOrd="1" destOrd="0" presId="urn:microsoft.com/office/officeart/2005/8/layout/chevron2"/>
    <dgm:cxn modelId="{6BE94BA7-6677-4871-98AC-AD9E7ABAA72F}" type="presParOf" srcId="{A07E15AD-23FD-4A47-B174-0F005267C0A8}" destId="{D48C41F6-B286-4F4E-8AD2-75AC389E13E5}" srcOrd="1" destOrd="0" presId="urn:microsoft.com/office/officeart/2005/8/layout/chevron2"/>
    <dgm:cxn modelId="{3204CA48-0E08-4F3E-8FBD-29A98E822F5A}" type="presParOf" srcId="{A07E15AD-23FD-4A47-B174-0F005267C0A8}" destId="{7322BDBE-5A4E-4B25-A764-95F0BBC95476}" srcOrd="2" destOrd="0" presId="urn:microsoft.com/office/officeart/2005/8/layout/chevron2"/>
    <dgm:cxn modelId="{29DA1656-D355-4DC3-9693-512DBBE1F015}" type="presParOf" srcId="{7322BDBE-5A4E-4B25-A764-95F0BBC95476}" destId="{4055F545-909F-4D45-9272-85D811112467}" srcOrd="0" destOrd="0" presId="urn:microsoft.com/office/officeart/2005/8/layout/chevron2"/>
    <dgm:cxn modelId="{B9F7A1A1-5172-47DC-B977-51980AD243C7}" type="presParOf" srcId="{7322BDBE-5A4E-4B25-A764-95F0BBC95476}" destId="{9CD0123B-753D-4749-A9BD-9A4310C14FBA}" srcOrd="1" destOrd="0" presId="urn:microsoft.com/office/officeart/2005/8/layout/chevron2"/>
    <dgm:cxn modelId="{23245F66-96EA-4DF5-84FF-E936D3A23734}" type="presParOf" srcId="{A07E15AD-23FD-4A47-B174-0F005267C0A8}" destId="{2412F9DB-995D-4B5C-800C-D1692CF18853}" srcOrd="3" destOrd="0" presId="urn:microsoft.com/office/officeart/2005/8/layout/chevron2"/>
    <dgm:cxn modelId="{7F6E5C43-DD2B-4A88-9579-494B6A30FF33}" type="presParOf" srcId="{A07E15AD-23FD-4A47-B174-0F005267C0A8}" destId="{36A267B0-F06D-4526-9404-F633268639D4}" srcOrd="4" destOrd="0" presId="urn:microsoft.com/office/officeart/2005/8/layout/chevron2"/>
    <dgm:cxn modelId="{086D1E56-ED32-439B-B330-89F42ED7DE59}" type="presParOf" srcId="{36A267B0-F06D-4526-9404-F633268639D4}" destId="{03C56319-74B6-4772-94E2-CCBD17A58176}" srcOrd="0" destOrd="0" presId="urn:microsoft.com/office/officeart/2005/8/layout/chevron2"/>
    <dgm:cxn modelId="{25B24CB3-524C-4C54-9550-25325012BFA3}" type="presParOf" srcId="{36A267B0-F06D-4526-9404-F633268639D4}" destId="{FCC44D9A-370B-4ACF-AF59-01ACD3586271}" srcOrd="1" destOrd="0" presId="urn:microsoft.com/office/officeart/2005/8/layout/chevron2"/>
    <dgm:cxn modelId="{47C9063A-B068-4219-A5CD-DC4197355077}" type="presParOf" srcId="{A07E15AD-23FD-4A47-B174-0F005267C0A8}" destId="{DBD65D27-D913-42A1-816A-1C010015E774}" srcOrd="5" destOrd="0" presId="urn:microsoft.com/office/officeart/2005/8/layout/chevron2"/>
    <dgm:cxn modelId="{D4EAD320-CC5C-455F-B9BC-297630F3A558}" type="presParOf" srcId="{A07E15AD-23FD-4A47-B174-0F005267C0A8}" destId="{10C606D7-8D4E-45D9-AB01-A0F6A4D330FB}" srcOrd="6" destOrd="0" presId="urn:microsoft.com/office/officeart/2005/8/layout/chevron2"/>
    <dgm:cxn modelId="{B27D784C-478B-46A0-8998-B448C3818FCE}" type="presParOf" srcId="{10C606D7-8D4E-45D9-AB01-A0F6A4D330FB}" destId="{D0377552-D94E-4A88-857D-38DBBFE47EC4}" srcOrd="0" destOrd="0" presId="urn:microsoft.com/office/officeart/2005/8/layout/chevron2"/>
    <dgm:cxn modelId="{A1ED1140-12B3-4B99-A6B0-F1ADD301F657}" type="presParOf" srcId="{10C606D7-8D4E-45D9-AB01-A0F6A4D330FB}" destId="{86B30D86-E904-408B-9F1B-88A08EB29B86}" srcOrd="1" destOrd="0" presId="urn:microsoft.com/office/officeart/2005/8/layout/chevron2"/>
    <dgm:cxn modelId="{8D5DE40D-B328-4B04-B6A9-FD70B3BEE775}" type="presParOf" srcId="{A07E15AD-23FD-4A47-B174-0F005267C0A8}" destId="{0A5C9ED2-FC3C-42C7-9C81-CAD43E89B118}" srcOrd="7" destOrd="0" presId="urn:microsoft.com/office/officeart/2005/8/layout/chevron2"/>
    <dgm:cxn modelId="{E758E2FB-060A-4860-89E9-2064BCC8760B}" type="presParOf" srcId="{A07E15AD-23FD-4A47-B174-0F005267C0A8}" destId="{6042AB94-FB15-4F95-BEE5-0B524E7D61DD}" srcOrd="8" destOrd="0" presId="urn:microsoft.com/office/officeart/2005/8/layout/chevron2"/>
    <dgm:cxn modelId="{9C912979-CFE1-4933-A3FC-E68F1B2FF19A}" type="presParOf" srcId="{6042AB94-FB15-4F95-BEE5-0B524E7D61DD}" destId="{41D33F43-BF9B-4B7C-9715-D882DC349FD3}" srcOrd="0" destOrd="0" presId="urn:microsoft.com/office/officeart/2005/8/layout/chevron2"/>
    <dgm:cxn modelId="{86B4C17D-D2B2-49BC-ABE1-D566EDE8A7DC}" type="presParOf" srcId="{6042AB94-FB15-4F95-BEE5-0B524E7D61DD}" destId="{45920723-3CE4-4815-A744-A555ED47D6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C21A-EA45-478F-8631-8BD034889300}">
      <dsp:nvSpPr>
        <dsp:cNvPr id="0" name=""/>
        <dsp:cNvSpPr/>
      </dsp:nvSpPr>
      <dsp:spPr>
        <a:xfrm rot="5400000">
          <a:off x="-253220" y="253487"/>
          <a:ext cx="1688139" cy="118169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dirty="0"/>
            <a:t>CNT1</a:t>
          </a:r>
        </a:p>
      </dsp:txBody>
      <dsp:txXfrm rot="-5400000">
        <a:off x="2" y="591115"/>
        <a:ext cx="1181697" cy="506442"/>
      </dsp:txXfrm>
    </dsp:sp>
    <dsp:sp modelId="{43DCE3B8-FBF1-419B-B418-EBA6851574B3}">
      <dsp:nvSpPr>
        <dsp:cNvPr id="0" name=""/>
        <dsp:cNvSpPr/>
      </dsp:nvSpPr>
      <dsp:spPr>
        <a:xfrm rot="5400000">
          <a:off x="5528603" y="-4346639"/>
          <a:ext cx="1097290" cy="979110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Independently Fixable</a:t>
          </a:r>
        </a:p>
        <a:p>
          <a:pPr marL="171450" lvl="1" indent="-171450" algn="l" defTabSz="711200">
            <a:lnSpc>
              <a:spcPct val="90000"/>
            </a:lnSpc>
            <a:spcBef>
              <a:spcPct val="0"/>
            </a:spcBef>
            <a:spcAft>
              <a:spcPct val="15000"/>
            </a:spcAft>
            <a:buChar char="•"/>
          </a:pPr>
          <a:r>
            <a:rPr lang="en-US" sz="1600" kern="1200" dirty="0"/>
            <a:t>Divide the bugs into independently fixable groups</a:t>
          </a:r>
        </a:p>
      </dsp:txBody>
      <dsp:txXfrm rot="-5400000">
        <a:off x="1181698" y="53831"/>
        <a:ext cx="9737537" cy="990160"/>
      </dsp:txXfrm>
    </dsp:sp>
    <dsp:sp modelId="{32A550F3-97AF-4B24-B7CE-9297C63B6DDC}">
      <dsp:nvSpPr>
        <dsp:cNvPr id="0" name=""/>
        <dsp:cNvSpPr/>
      </dsp:nvSpPr>
      <dsp:spPr>
        <a:xfrm rot="5400000">
          <a:off x="-253220" y="1748332"/>
          <a:ext cx="1688139" cy="118169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dirty="0"/>
            <a:t>CNT2</a:t>
          </a:r>
        </a:p>
      </dsp:txBody>
      <dsp:txXfrm rot="-5400000">
        <a:off x="2" y="2085960"/>
        <a:ext cx="1181697" cy="506442"/>
      </dsp:txXfrm>
    </dsp:sp>
    <dsp:sp modelId="{9C4A5456-E089-4B5B-A91B-AAFECBA8315B}">
      <dsp:nvSpPr>
        <dsp:cNvPr id="0" name=""/>
        <dsp:cNvSpPr/>
      </dsp:nvSpPr>
      <dsp:spPr>
        <a:xfrm rot="5400000">
          <a:off x="5528603" y="-2851794"/>
          <a:ext cx="1097290" cy="979110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Do the bugs result in a vulnerability</a:t>
          </a:r>
        </a:p>
        <a:p>
          <a:pPr marL="171450" lvl="1" indent="-171450" algn="l" defTabSz="711200">
            <a:lnSpc>
              <a:spcPct val="90000"/>
            </a:lnSpc>
            <a:spcBef>
              <a:spcPct val="0"/>
            </a:spcBef>
            <a:spcAft>
              <a:spcPct val="15000"/>
            </a:spcAft>
            <a:buChar char="•"/>
          </a:pPr>
          <a:r>
            <a:rPr lang="en-US" sz="1600" kern="1200" dirty="0"/>
            <a:t>CNT2.1: Does the vendor acknowledge the vulnerability?</a:t>
          </a:r>
        </a:p>
        <a:p>
          <a:pPr marL="171450" lvl="1" indent="-171450" algn="l" defTabSz="711200">
            <a:lnSpc>
              <a:spcPct val="90000"/>
            </a:lnSpc>
            <a:spcBef>
              <a:spcPct val="0"/>
            </a:spcBef>
            <a:spcAft>
              <a:spcPct val="15000"/>
            </a:spcAft>
            <a:buChar char="•"/>
          </a:pPr>
          <a:r>
            <a:rPr lang="en-US" sz="1600" kern="1200" dirty="0"/>
            <a:t>CNT2.2A: Claim-based model</a:t>
          </a:r>
        </a:p>
        <a:p>
          <a:pPr marL="171450" lvl="1" indent="-171450" algn="l" defTabSz="711200">
            <a:lnSpc>
              <a:spcPct val="90000"/>
            </a:lnSpc>
            <a:spcBef>
              <a:spcPct val="0"/>
            </a:spcBef>
            <a:spcAft>
              <a:spcPct val="15000"/>
            </a:spcAft>
            <a:buChar char="•"/>
          </a:pPr>
          <a:r>
            <a:rPr lang="en-US" sz="1600" kern="1200" dirty="0"/>
            <a:t>CNT2.2B: Policy-based model</a:t>
          </a:r>
        </a:p>
      </dsp:txBody>
      <dsp:txXfrm rot="-5400000">
        <a:off x="1181698" y="1548676"/>
        <a:ext cx="9737537" cy="990160"/>
      </dsp:txXfrm>
    </dsp:sp>
    <dsp:sp modelId="{85F2F205-B48A-4C85-A940-9380118674FB}">
      <dsp:nvSpPr>
        <dsp:cNvPr id="0" name=""/>
        <dsp:cNvSpPr/>
      </dsp:nvSpPr>
      <dsp:spPr>
        <a:xfrm rot="5400000">
          <a:off x="-253220" y="3243177"/>
          <a:ext cx="1688139" cy="118169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dirty="0"/>
            <a:t>CNT3</a:t>
          </a:r>
        </a:p>
      </dsp:txBody>
      <dsp:txXfrm rot="-5400000">
        <a:off x="2" y="3580805"/>
        <a:ext cx="1181697" cy="506442"/>
      </dsp:txXfrm>
    </dsp:sp>
    <dsp:sp modelId="{6FF4AE95-CF2B-4B83-B356-E2E5EB09E003}">
      <dsp:nvSpPr>
        <dsp:cNvPr id="0" name=""/>
        <dsp:cNvSpPr/>
      </dsp:nvSpPr>
      <dsp:spPr>
        <a:xfrm rot="5400000">
          <a:off x="5528603" y="-1356948"/>
          <a:ext cx="1097290" cy="979110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Merge vulnerabilities if they are the result of a shared codebase</a:t>
          </a:r>
        </a:p>
      </dsp:txBody>
      <dsp:txXfrm rot="-5400000">
        <a:off x="1181698" y="3043522"/>
        <a:ext cx="9737537" cy="990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4691E-83A7-4868-943C-DD81D782147C}">
      <dsp:nvSpPr>
        <dsp:cNvPr id="0" name=""/>
        <dsp:cNvSpPr/>
      </dsp:nvSpPr>
      <dsp:spPr>
        <a:xfrm rot="5400000">
          <a:off x="-154365" y="156457"/>
          <a:ext cx="1029102" cy="7203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INC1</a:t>
          </a:r>
        </a:p>
      </dsp:txBody>
      <dsp:txXfrm rot="-5400000">
        <a:off x="1" y="362278"/>
        <a:ext cx="720371" cy="308731"/>
      </dsp:txXfrm>
    </dsp:sp>
    <dsp:sp modelId="{F7477202-B8F2-4C16-99AD-C018F1964124}">
      <dsp:nvSpPr>
        <dsp:cNvPr id="0" name=""/>
        <dsp:cNvSpPr/>
      </dsp:nvSpPr>
      <dsp:spPr>
        <a:xfrm rot="5400000">
          <a:off x="5512127" y="-4789663"/>
          <a:ext cx="668916" cy="102524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In Scope of Authority</a:t>
          </a:r>
        </a:p>
        <a:p>
          <a:pPr marL="228600" lvl="1" indent="-228600" algn="l" defTabSz="889000">
            <a:lnSpc>
              <a:spcPct val="90000"/>
            </a:lnSpc>
            <a:spcBef>
              <a:spcPct val="0"/>
            </a:spcBef>
            <a:spcAft>
              <a:spcPct val="15000"/>
            </a:spcAft>
            <a:buChar char="•"/>
          </a:pPr>
          <a:r>
            <a:rPr lang="en-US" sz="2000" kern="1200" dirty="0"/>
            <a:t>CVE IDs should be assigned by the CNA who is responsible for the product</a:t>
          </a:r>
        </a:p>
      </dsp:txBody>
      <dsp:txXfrm rot="-5400000">
        <a:off x="720371" y="34747"/>
        <a:ext cx="10219774" cy="603608"/>
      </dsp:txXfrm>
    </dsp:sp>
    <dsp:sp modelId="{4055F545-909F-4D45-9272-85D811112467}">
      <dsp:nvSpPr>
        <dsp:cNvPr id="0" name=""/>
        <dsp:cNvSpPr/>
      </dsp:nvSpPr>
      <dsp:spPr>
        <a:xfrm rot="5400000">
          <a:off x="-154365" y="1067726"/>
          <a:ext cx="1029102" cy="7203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INC2</a:t>
          </a:r>
        </a:p>
      </dsp:txBody>
      <dsp:txXfrm rot="-5400000">
        <a:off x="1" y="1273547"/>
        <a:ext cx="720371" cy="308731"/>
      </dsp:txXfrm>
    </dsp:sp>
    <dsp:sp modelId="{9CD0123B-753D-4749-A9BD-9A4310C14FBA}">
      <dsp:nvSpPr>
        <dsp:cNvPr id="0" name=""/>
        <dsp:cNvSpPr/>
      </dsp:nvSpPr>
      <dsp:spPr>
        <a:xfrm rot="5400000">
          <a:off x="5512127" y="-3878394"/>
          <a:ext cx="668916" cy="102524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Is the vulnerability public or will it be made public?</a:t>
          </a:r>
        </a:p>
      </dsp:txBody>
      <dsp:txXfrm rot="-5400000">
        <a:off x="720371" y="946016"/>
        <a:ext cx="10219774" cy="603608"/>
      </dsp:txXfrm>
    </dsp:sp>
    <dsp:sp modelId="{03C56319-74B6-4772-94E2-CCBD17A58176}">
      <dsp:nvSpPr>
        <dsp:cNvPr id="0" name=""/>
        <dsp:cNvSpPr/>
      </dsp:nvSpPr>
      <dsp:spPr>
        <a:xfrm rot="5400000">
          <a:off x="-154365" y="1978995"/>
          <a:ext cx="1029102" cy="7203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INC3</a:t>
          </a:r>
        </a:p>
      </dsp:txBody>
      <dsp:txXfrm rot="-5400000">
        <a:off x="1" y="2184816"/>
        <a:ext cx="720371" cy="308731"/>
      </dsp:txXfrm>
    </dsp:sp>
    <dsp:sp modelId="{FCC44D9A-370B-4ACF-AF59-01ACD3586271}">
      <dsp:nvSpPr>
        <dsp:cNvPr id="0" name=""/>
        <dsp:cNvSpPr/>
      </dsp:nvSpPr>
      <dsp:spPr>
        <a:xfrm rot="5400000">
          <a:off x="5512127" y="-2967125"/>
          <a:ext cx="668916" cy="102524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Customer Controlled</a:t>
          </a:r>
        </a:p>
        <a:p>
          <a:pPr marL="228600" lvl="1" indent="-228600" algn="l" defTabSz="889000">
            <a:lnSpc>
              <a:spcPct val="90000"/>
            </a:lnSpc>
            <a:spcBef>
              <a:spcPct val="0"/>
            </a:spcBef>
            <a:spcAft>
              <a:spcPct val="15000"/>
            </a:spcAft>
            <a:buChar char="•"/>
          </a:pPr>
          <a:r>
            <a:rPr lang="en-US" sz="2000" kern="1200" dirty="0"/>
            <a:t>CVE IDs should only be assigned if the users of the product should take some action</a:t>
          </a:r>
        </a:p>
      </dsp:txBody>
      <dsp:txXfrm rot="-5400000">
        <a:off x="720371" y="1857285"/>
        <a:ext cx="10219774" cy="603608"/>
      </dsp:txXfrm>
    </dsp:sp>
    <dsp:sp modelId="{D0377552-D94E-4A88-857D-38DBBFE47EC4}">
      <dsp:nvSpPr>
        <dsp:cNvPr id="0" name=""/>
        <dsp:cNvSpPr/>
      </dsp:nvSpPr>
      <dsp:spPr>
        <a:xfrm rot="5400000">
          <a:off x="-154365" y="2890264"/>
          <a:ext cx="1029102" cy="7203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INC4</a:t>
          </a:r>
        </a:p>
      </dsp:txBody>
      <dsp:txXfrm rot="-5400000">
        <a:off x="1" y="3096085"/>
        <a:ext cx="720371" cy="308731"/>
      </dsp:txXfrm>
    </dsp:sp>
    <dsp:sp modelId="{86B30D86-E904-408B-9F1B-88A08EB29B86}">
      <dsp:nvSpPr>
        <dsp:cNvPr id="0" name=""/>
        <dsp:cNvSpPr/>
      </dsp:nvSpPr>
      <dsp:spPr>
        <a:xfrm rot="5400000">
          <a:off x="5512127" y="-2055856"/>
          <a:ext cx="668916" cy="102524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Publicly Available and Licensable</a:t>
          </a:r>
        </a:p>
        <a:p>
          <a:pPr marL="228600" lvl="1" indent="-228600" algn="l" defTabSz="889000">
            <a:lnSpc>
              <a:spcPct val="90000"/>
            </a:lnSpc>
            <a:spcBef>
              <a:spcPct val="0"/>
            </a:spcBef>
            <a:spcAft>
              <a:spcPct val="15000"/>
            </a:spcAft>
            <a:buChar char="•"/>
          </a:pPr>
          <a:r>
            <a:rPr lang="en-US" sz="2000" kern="1200" dirty="0"/>
            <a:t>CVE IDs should be assigned to products meant for public distribution</a:t>
          </a:r>
        </a:p>
      </dsp:txBody>
      <dsp:txXfrm rot="-5400000">
        <a:off x="720371" y="2768554"/>
        <a:ext cx="10219774" cy="603608"/>
      </dsp:txXfrm>
    </dsp:sp>
    <dsp:sp modelId="{41D33F43-BF9B-4B7C-9715-D882DC349FD3}">
      <dsp:nvSpPr>
        <dsp:cNvPr id="0" name=""/>
        <dsp:cNvSpPr/>
      </dsp:nvSpPr>
      <dsp:spPr>
        <a:xfrm rot="5400000">
          <a:off x="-154365" y="3801533"/>
          <a:ext cx="1029102" cy="7203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INC5</a:t>
          </a:r>
        </a:p>
      </dsp:txBody>
      <dsp:txXfrm rot="-5400000">
        <a:off x="1" y="4007354"/>
        <a:ext cx="720371" cy="308731"/>
      </dsp:txXfrm>
    </dsp:sp>
    <dsp:sp modelId="{45920723-3CE4-4815-A744-A555ED47D6B0}">
      <dsp:nvSpPr>
        <dsp:cNvPr id="0" name=""/>
        <dsp:cNvSpPr/>
      </dsp:nvSpPr>
      <dsp:spPr>
        <a:xfrm rot="5400000">
          <a:off x="5512127" y="-1144587"/>
          <a:ext cx="668916" cy="102524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Duplicates</a:t>
          </a:r>
        </a:p>
        <a:p>
          <a:pPr marL="228600" lvl="1" indent="-228600" algn="l" defTabSz="889000">
            <a:lnSpc>
              <a:spcPct val="90000"/>
            </a:lnSpc>
            <a:spcBef>
              <a:spcPct val="0"/>
            </a:spcBef>
            <a:spcAft>
              <a:spcPct val="15000"/>
            </a:spcAft>
            <a:buChar char="•"/>
          </a:pPr>
          <a:r>
            <a:rPr lang="en-US" sz="2000" kern="1200" dirty="0"/>
            <a:t>Check the official CVE List to make sure you don’t assign a duplicate</a:t>
          </a:r>
        </a:p>
      </dsp:txBody>
      <dsp:txXfrm rot="-5400000">
        <a:off x="720371" y="3679823"/>
        <a:ext cx="10219774" cy="60360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2880" units="cm"/>
          <inkml:channel name="Y" type="integer" max="900" units="cm"/>
          <inkml:channel name="T" type="integer" max="2.14748E9" units="dev"/>
        </inkml:traceFormat>
        <inkml:channelProperties>
          <inkml:channelProperty channel="X" name="resolution" value="93.20388" units="1/cm"/>
          <inkml:channelProperty channel="Y" name="resolution" value="51.72414" units="1/cm"/>
          <inkml:channelProperty channel="T" name="resolution" value="1" units="1/dev"/>
        </inkml:channelProperties>
      </inkml:inkSource>
      <inkml:timestamp xml:id="ts0" timeString="2017-09-07T19:29:16.605"/>
    </inkml:context>
    <inkml:brush xml:id="br0">
      <inkml:brushProperty name="width" value="0.05292" units="cm"/>
      <inkml:brushProperty name="height" value="0.05292" units="cm"/>
      <inkml:brushProperty name="color" value="#FF0000"/>
    </inkml:brush>
  </inkml:definitions>
  <inkml:trace contextRef="#ctx0" brushRef="#br0">3895 13196 0,'0'34'109,"-34"-34"-109,0 0 16,34 34-1,0 0-15,-34-34 32,34 34-32,-34-34 15,34 33-15,-34 1 32,0 0-17,34 0 1,-33 0-16,33 0 31,-34-34-31,0 67 16,0-67-1,0 34-15,0 0 16,-33 0 0,-35 67-16,68-33 15,-68-34 1,69 33-16,-1-33 15,0-34 1,0 34 0,0-34-1,34 34 1,-34-34-16,34 34 31,0 0 125,34-34-140,-34 33 0,34-33-1,-34 34-15,34-34 32,0 0-32,0 0 15,-34 34 1,67 0-16,-33 0 15,34-34 1,0 67 0,-1-33-1,1 0-15,34 0 16,-35 0-16,35-34 16,-68 34-1,0-34-15,0 0 16,-34 33-1,67-33-15,-33 34 16,0-34 0,0 0-1,0 34 1,0-34 31</inkml:trace>
  <inkml:trace contextRef="#ctx0" brushRef="#br0" timeOffset="2278.6081">3014 14076 0,'34'0'203,"34"0"-187,-1 0-1,-33 0-15,102 0 16,-1 0 0,-33 0-16,-34 0 15,-1 0 1,1 0-16,-34 0 15,34 0 1,-1 0-16,-33 0 16,102 0-16,-35 0 15,1 0 1,-68-34-16,34 34 16,-1 0-1,-33 0-15,34 0 16,-34 0-1,67 0-15,1-34 16,-34 34 0,33 0-16,-33 0 15,34 0 1,-69 0-16,35 0 16,-34 0-1,0 0-15,0 0 31,0 0-15,0 0 15,-1 0 32,1 0-32,-34-34 0,34 34-31,0 0 32,0 0-17,0 0 48,0 0-48,-1 0 1</inkml:trace>
  <inkml:trace contextRef="#ctx0" brushRef="#br0" timeOffset="4710.1456">6130 13433 0,'0'34'125,"0"34"-93,0-1-32,0-33 15,0 0-15,0 34 16,0-35-1,0 69-15,0-1 16,0-33 0,0 0-16,0-1 15,0-33 1,0 34-16,0 0 16,0-35-1,0 35 1,0-34-1,0 0 1,0 0 0,0-1-1,0 1 17,0-135 30,0 33-62,34-135 16,0 34-1,-1 67-15,1-33 16,-34 34 0,0 33-16,0 0 15,0 34 1,0-33-1,34 33-15,0 0 32,0-34-32,-34 35 31,34-35-31,0 34 31,0 0-15,-34 0-1,33 34 1,1 0 0,0 0 15,0 0-31,34 34 16,-68 0-1,67 68-15,35-35 16,-68 35-16,0-35 15,34-33 1,-35 34-16,-33 0 16,0-35-1,34 69-15,-34-34 16,0-35 0,0 1-16,0 34 15,0 0 1,0-1-16,0-33 31,0 0-31,0 0 16,0 0-1,0-1 1,-34 1-16,1-34 16,33 34-1,-68 34-15,68-34 16,-34-34-1,0 0-15,-34 33 16,1-33 0,33 0-16,-68 0 15,1 0 1,33 0-16,34 0 16,-34 0-1,0 0-15,35 0 16,-1 0-1,0 0-15,0 0 32,0 0-17</inkml:trace>
  <inkml:trace contextRef="#ctx0" brushRef="#br0" timeOffset="6440.6826">7552 14313 0,'34'-34'15,"0"0"1,0 34 15,0-34 47,0 34-46,33-34-32,35 1 15,-102-1 1,68 0-16,-1 0 15,-67 0 1,68 0-16,-34 1 16,0 33-1,0-34 17,0 0-17,-34 0 48,0 0-32,-34 34-31,0 0 16,-34 0-1,34 0 1,0 0-1,1 0-15,-1 0 16,0 0 0,0 0-16,0 0 15,0 34 1,-34 0-16,35 0 16,-1 33-16,0-33 15,0-34 1,0 34-16,34 34 15,-34-68 1,34 67-16,0 1 16,-34-34-1,1 0-15,33 33 16,0-33 0,0 0-1,0 0 1,0 0-16,0 0 15,0-1 1,33 1 0,1 0-1,0 0-15,0-34 16,0 0-16,0 34 16,0-34-1,-1 34-15,1-1 31,0-33-15,0 0 0,0 0-16,0 0 15,34 0 17,-35 0-17,35 0-15,-34-33 16,0-1-1,0 34-15,0-34 16,-1 34-16</inkml:trace>
  <inkml:trace contextRef="#ctx0" brushRef="#br0" timeOffset="14922.3841">9279 13907 0,'-33'0'140,"-1"0"-124,0 0 0,-34 0-1,34 0 1,0 0 0,1 0-1,-1 0-15,0 0 16,0 0-1,-34 0 1,34 0 0,34 34-16,-34-34 15,-67 67 1,67-33-16,0-34 16,0 34-16,0 0 15,34 0 1,0-1-16,-33 1 15,-1 0 1,0 0 0,34 0-1,0 0-15,0-1 16,0 1 0,34 34-16,0-34 15,33 0 1,1 33-16,-34-33 15,34 0 1,-35-34-16,1 0 16,0 0-16,0 34 15,-34 0 1,34-34 0,0 33-1,0-33 16,-34 34 16,0 0-15,0 0-17,0 0 32,0 0-16,0 0 32,-34-34-63,0 0 15,0 0 1,0 0-16,0 0 31,0 0 1,1 0-1,-1 0-16</inkml:trace>
  <inkml:trace contextRef="#ctx0" brushRef="#br0" timeOffset="16326.3749">10262 14008 0,'0'0'15,"0"34"79,-34-34-78,0 34-1,0 0-15,-68 33 16,1 35 0,33-34-16,0-35 15,34 1 1,1 34-16,33-34 16,-34-34-1,0 34 1,34-1-1,0 1 17,0 0-32,0 0 15,0 0 1,0 0 0,0-1-16,34-33 15,-34 34 1,34 0-16,-1 0 31,-33 0-15,34-34-1,-34 34-15,34-34 32,0 0-17,0 0 1,0 0-16,0 0 15,0 0 1,33 0 0,-33 0-16,0 0 31,0-34-31,0 34 31,-34-34-31,34 34 31,-1 0 32</inkml:trace>
  <inkml:trace contextRef="#ctx0" brushRef="#br0" timeOffset="16856.7502">11244 14245 0,'-34'0'79</inkml:trace>
  <inkml:trace contextRef="#ctx0" brushRef="#br0" timeOffset="17883.7712">11176 14245 0,'0'0'0,"-34"0"32,0 0 15,0 0-32,1 0 16,33 34-15,0 0 0,-34 33-16,34-33 15,0 34 1,0 0-16,0-35 16,0 1-1,0 34 1,0-34-1,0 33-15,0-33 32,0 0-17,0 0 1,0 0 46,0-68 188,0 0-234,0-34 0,34 35-16,-34-1 15,0-34 1,33 68-16,1-34 31,-34 0-31,34 1 16,-34-1 31,34 34-32,0 0 1,34 0 15,-35 0-15,1 0-1,0 0 1,0 0 0,0 0 31,0 0-32</inkml:trace>
  <inkml:trace contextRef="#ctx0" brushRef="#br0" timeOffset="18463.7606">11819 14719 0,'0'0'0,"0"34"63,0-1-32,0 1 0,0 0 0,0 0-15,0 0 0,0 0-1,0 0-15,0-1 16,0 1-1,0 0 1,0 0 15</inkml:trace>
  <inkml:trace contextRef="#ctx0" brushRef="#br0" timeOffset="18911.2204">11989 13771 0,'0'0'0,"0"-33"15,0-1 1,0 0 15</inkml:trace>
  <inkml:trace contextRef="#ctx0" brushRef="#br0" timeOffset="20436.9388">12632 14922 0,'0'0'0,"-34"34"265,34 101-249,0-67-16,-101 67 16,101-33-1,0-35-15,0 35 16,-34-35 0,34-33-1,0 34 1,-34-68-16,34 34 31,0-68 78,34-101-93,0 67 0,34-34-16,-68 1 15,33-34 1,35 33-16,-34 1 16,34-1-1,-34 68-15,33-34 16,-33-33-16,0 67 15,0 0 1,0 0 0,0 1-1,-34-1 1,34 0 0,-1 34 15,1 0-16,0 0 1,0 0-16,0 0 31,0 0-31,0 0 16,-1 34 15,1 33-15,-34-33-1,0 68-15,0-1 16,0-33 0,0 0-16,-34-1 15,34 1 1,-33-34-16,33 0 31,-34 0-31,34-1 16,-34-33-1,0 0 1,0 0 0,-67 34-16,-1-34 15,34 0-15,-33 0 16,-1 0 0,34 0-16,34 0 15,-33 0 1,33 0-16,0 0 15,0 0 1,0 0-16</inkml:trace>
  <inkml:trace contextRef="#ctx0" brushRef="#br0" timeOffset="21109.4147">14664 14110 0,'0'67'110,"0"-33"-110,0 68 15,0-35 1,0 35-16,0 33 16,34 1-1,-34-1-15,0 0 16,0 1-1,0-69 1,0 69-16,0-69 16,0-33-16,0 34 15,0-34 1,0 0-16</inkml:trace>
  <inkml:trace contextRef="#ctx0" brushRef="#br0" timeOffset="21609.7664">14393 14753 0,'0'-34'47,"68"34"0,101 0-47,-33 0 16,101 0-1,0 34-15,-102-34 16,103 0 0,-103 0-16,-67 0 15,33 0 1,-33 0-16,-34 0 16,0 0-16</inkml:trace>
  <inkml:trace contextRef="#ctx0" brushRef="#br0" timeOffset="22033.0652">16188 15193 0,'0'33'16,"0"1"-16,0 0 31,0 0 16</inkml:trace>
  <inkml:trace contextRef="#ctx0" brushRef="#br0" timeOffset="22911.2798">16358 13805 0</inkml:trace>
  <inkml:trace contextRef="#ctx0" brushRef="#br0" timeOffset="24383.0062">17374 14820 0,'-34'0'15,"0"0"-15,0 0 16,0 0-1,0 34-15,-33 0 16,33-34 0,34 34-16,-68-34 15,34 34 1,34 0-16,-34-1 31,0 1-31,0 34 16,34-34-1,-33-34 1,33 34-16,0-1 31,0 1 32,0 0-16,0 0-16,0 0 63,0 0-63,33-1 0,35-33-31,-34 0 31,0 0-31,0 0 16,0 0-16,0 0 16,33 0-1,-33 0 1,0 0 0,0 0 15,0-33-31,-34-1 15,34 0 1,-34 0 0,33 0-1,1 0-15,-34 1 16,0-1 0,0 0 15,0 0-31</inkml:trace>
  <inkml:trace contextRef="#ctx0" brushRef="#br0" timeOffset="25992.3217">17983 14956 0,'34'0'31,"0"0"0,-34 34 1,0-1-1,34 1-16,-34 0 1,0 0 0,34-34-1,-34 34-15,0 0 16,34-1-16,-1-33 62,-33 34-62,0 0 235,0 0-204,0 0-15,0 0 15,0-1-15,0 1 15,0 0 0,0-68 94,0 0-109,0-33-1,34-1-15,-34 0 16,0 35 0,34-1-16,-34 0 15,34 34 1,-34-34-16,34 34 15,-34-34 1,0 0 0,34 34 31,0 0-32,-1 0 16,1 0-31,0 0 16,0 0 0,0 34-16,-34 0 15,34-34 1,0 0-16,-34 34 16,0 0-1,34 0-15,-1-34 16,1 33-1</inkml:trace>
  <inkml:trace contextRef="#ctx0" brushRef="#br0" timeOffset="27161.7477">21370 15023 0,'-102'0'63,"1"0"-63,33 34 15,-34-34 1,35 34-16,33-34 16,0 0-1,-34 0-15,34 34 16,-33 0 0,33 0-1,34-1 1,-34-33-1,34 34-15,-34-34 16,34 34 0,0 0-16,0 0 15,0 33 1,0 1-16,68 34 16,-1-69-1,35 35-15,-68-68 16,67 34-1,-33 0-15,0-34 16,-34 0 0,34 0-1,33 0 1,-67 0 0,34 0-16,-34 0 15,33-34 1,-67 0-1,34 0-15,34 0 16,-34-33-16,-34 33 16,34 0-1,0 34-15,-34-34 16,0-33 0,0 33-1,0 0-15,0 0 63,0 0-48,-34 0 17,0 34 14,34-33-46,-34 33 16</inkml:trace>
  <inkml:trace contextRef="#ctx0" brushRef="#br0" timeOffset="38931.0565">22894 13907 0,'-68'0'62,"68"34"-46,-34-1 0,0 1-16,1 0 15,-1 0 1,34 0-16,0 0 15,-34 33-15,0-33 16,34 34 0,-34-1-16,0-33 15,34 0 1,-34 34-16,34-1 16,0 1-1,0 67-15,0-33 16,0 33-1,0 1-15,0-102 16,0 67 0,0-33-16,0-34 15,0-1 1,0 1-16,0 0 16,0 0 15,0 0 0</inkml:trace>
  <inkml:trace contextRef="#ctx0" brushRef="#br0" timeOffset="39509.4643">22352 14888 0,'68'0'110,"33"0"-95,1-34 1,67 34-16,-67 0 15,-1 0 1,-33 0-16,0 0 16,0 0-1,-34 0-15,-1 0 16,1 0 0,0 0 15</inkml:trace>
  <inkml:trace contextRef="#ctx0" brushRef="#br0" timeOffset="44978.529">24790 13974 0,'0'68'62,"0"67"-62,-33 68 16,-1-67-1,34 67-15,0-136 16,0 69 0,0-1-16,0-33 15,-34-68 1,0 33-16,34 1 15,0-34 1,0 0-16,0 33 16,0-33-1,0 0 1,0 0 0,-34 0 15,34-1-16,0-66 32,0-35-31,0-34-16,0-33 16,0 67-1,0-33-15,0-1 16,68-33-16,-68 0 15,34 33 1,33-33-16,-67 101 16,34-34-1,0 1 17,-34 33-32,0 0 15,0 0 1,34 34 62,-34 34-31,0 0-32,34 33-15,-34 1 16,0-34 0,0 67-16,0-33 15,34 0 1,0-34-16,-1 67 16,-33 1-1,0-35-15,68 1 16,-34 34-1,34-35-15,-34 1 16,0 0 0,-1-35-1,-33 35-15,34-34 32,-34 0-17,0 0 1,34-34-1,0 0 110,0 0-93,-34-68-17,34 68 1,0-102-16,-1-33 16,35-102-1,34-67-15,-102 67 16,34 34-1,-34-34-15,0 102 16,0 33 0,0 1-16,34 33 15,-34 34 1,0 0-16,0 0 16,0 1 15</inkml:trace>
  <inkml:trace contextRef="#ctx0" brushRef="#br0" timeOffset="46239.8926">26551 14854 0,'-67'0'78,"-1"34"-62,68 0 0,-34 0-16,0-34 15,0 34 1,34-1-16,0 1 16,-33 0-16,-1 34 15,34-34 1,-34 33-16,34 35 15,0 33 1,0-101-16,0 67 16,0-33-1,0 0 1,34-34 0,-34-1-16,34 1 15,33 0 1,-67 0-16,34-34 15,0 0 1,0 0-16,0 34 16,0-34-1,-1 0-15,1 0 16,0 0-16,0 0 16,0 0-1,0 0-15,0-68 16,0-33-1,-34-1-15,0 1 16,0-35 0,-68 35-16,34-1 15,-34 35 1,34-1-16,0 68 16,34-34-1,0 0-15,0 0 16,0 1 46,0-1-30</inkml:trace>
  <inkml:trace contextRef="#ctx0" brushRef="#br0" timeOffset="46822.3036">27906 13805 0,'0'136'62,"0"33"-46,-34-34-16,34 0 16,0-33-1,0 33-15,0-67 16,0 33 0,0 1-16,0 67 15,0-33 1,0-1-16,34-34 15,0 1-15,-34-1 16,0 1 0,34-34-16,-34-35 15</inkml:trace>
  <inkml:trace contextRef="#ctx0" brushRef="#br0" timeOffset="47337.6669">27500 14550 0,'-34'0'16,"34"-34"-16,0 0 31,68 34 1,101 0-17,136 0-15,169 0 16,-68 0-1,1 0-15,-69 0 16,-67 0 0,-68 0-16,-33-34 15,33 34 1,-135 0-16</inkml:trace>
  <inkml:trace contextRef="#ctx0" brushRef="#br0" timeOffset="48931.691">30649 14820 0,'-34'34'31,"-33"-34"1,67 34-32,-68 0 15,0 0 1,1 33-16,-1 1 16,0-34-16,34-34 15,0 68 1,0-35-16,1 69 15,-1-68 1,0 33-16,34 35 16,0-34-1,0 67-15,34-34 16,67 35 0,1 33-16,-34-101 15,33-35 1,-33-33-16,0 34 15,-1-34 1,35 0-16,-34 0 16,-34 0-1,0-67-15,-1-1 16,-33-34-16,34 69 16,-34-35-1,0 0-15,0 34 16,0 1-1,0-1-15,0 0 16,0 0 0,0-34-16,0 35 31,0-1-31,0 0 31,0 0 0,0 0 1,-34 34-32,34-34 31,-33 34-15,33-33-16,-34-1 15,34 0 1,-34 0-1,34 136 298,0-69-313,0 103 16,34-35-1,0 35-15,33-69 16,-67-33-16,34 68 15,-34-1 1,34-33-16,0-1 16,0 1-1,0 0-15,-1 67 16,1-67 0,0-1-16,0-33 15,-34 0 1,0 0-1</inkml:trace>
  <inkml:trace contextRef="#ctx0" brushRef="#br0" timeOffset="49324.969">31428 13805 0,'0'0'16,"0"102"31,0 67-32,34 68 1,68 135-16,-68-34 16,-1-33-1,35-68-15</inkml:trace>
  <inkml:trace contextRef="#ctx0" brushRef="#br0" timeOffset="49680.223">31394 15700 0,'0'-34'16,"0"0"15,0 1-15</inkml:trace>
  <inkml:trace contextRef="#ctx0" brushRef="#br0" timeOffset="49973.4266">31293 15260 0,'0'0'0,"68"-34"63,-1 34-48,136-33-15,68-1 16,-101-34-1,135 68-15,-68-34 16,-68 34 0,-34 0-16,-33 0 15,-68 0 1,0 0-16,0 0 16</inkml:trace>
  <inkml:trace contextRef="#ctx0" brushRef="#br0" timeOffset="50371.7076">32444 15768 0,'-34'34'16,"1"-1"-16,33 1 16,0 0-1,0 0 1,0 0-16,0 33 16,0 35-1,33-1-15</inkml:trace>
  <inkml:trace contextRef="#ctx0" brushRef="#br0" timeOffset="50674.9249">32546 13365 0,'0'0'16,"0"-67"0,0 168 62</inkml:trace>
  <inkml:trace contextRef="#ctx0" brushRef="#br0" timeOffset="51034.1746">32952 15835 0,'0'34'32,"0"0"-1,0 0-15,0 0-16,0 0 31,0-1-16,0 1 1</inkml:trace>
  <inkml:trace contextRef="#ctx0" brushRef="#br0" timeOffset="52318.8527">33325 15835 0,'34'0'16,"-34"-33"-1,34 33 1,-1 0 46,-33 33-62,0 35 16,0-34 0,0 34-16,0-35 15,0 1 1,0 34-16,0-34 31,0 0 0,0-1 1,0-66 46,68-35-78,-34-34 15,34-33 1,-34 34-16,-1 67 16,-33-34-1,34 34-15,0 34 16,-34-34-1,0 1 17,34 33-1,0 0-15,0 0-1,34 0 1,-68 33-1,33-33 1,35 0-16,-34 34 16,-34 0-1,34 0-15</inkml:trace>
</inkml:ink>
</file>

<file path=ppt/ink/ink2.xml><?xml version="1.0" encoding="utf-8"?>
<inkml:ink xmlns:inkml="http://www.w3.org/2003/InkML">
  <inkml:definitions>
    <inkml:context xml:id="ctx0">
      <inkml:inkSource xml:id="inkSrc0">
        <inkml:traceFormat>
          <inkml:channel name="X" type="integer" max="2880" units="cm"/>
          <inkml:channel name="Y" type="integer" max="900" units="cm"/>
          <inkml:channel name="T" type="integer" max="2.14748E9" units="dev"/>
        </inkml:traceFormat>
        <inkml:channelProperties>
          <inkml:channelProperty channel="X" name="resolution" value="93.20388" units="1/cm"/>
          <inkml:channelProperty channel="Y" name="resolution" value="51.72414" units="1/cm"/>
          <inkml:channelProperty channel="T" name="resolution" value="1" units="1/dev"/>
        </inkml:channelProperties>
      </inkml:inkSource>
      <inkml:timestamp xml:id="ts0" timeString="2017-09-07T19:34:57.891"/>
    </inkml:context>
    <inkml:brush xml:id="br0">
      <inkml:brushProperty name="width" value="0.05292" units="cm"/>
      <inkml:brushProperty name="height" value="0.05292" units="cm"/>
      <inkml:brushProperty name="color" value="#FF0000"/>
    </inkml:brush>
  </inkml:definitions>
  <inkml:trace contextRef="#ctx0" brushRef="#br0">9483 4263 0</inkml:trace>
  <inkml:trace contextRef="#ctx0" brushRef="#br0" timeOffset="12006.9804">11955 4737 0</inkml:trace>
  <inkml:trace contextRef="#ctx0" brushRef="#br0" timeOffset="15717.4055">10295 3857 0</inkml:trace>
  <inkml:trace contextRef="#ctx0" brushRef="#br0" timeOffset="38771.2806">3251 3079 0,'0'68'140,"0"-34"-124,34 33 0,-34 1-16,34 0 15,-34-35 1,0 35-16,0-34 15,0 34 1,0-1-16,0-33 16,0 34-16,0-1 15,0-33 1,0 34-16,0 0 16,0-35-1,0 35 1,0-34-1,0 0 1,-34-102 125,34 0-126,-34-67-15,0 0 16,0 33 0,34-33-16,-33 33 15,33 35 1,0-35-16,0 1 15,0 33 1,0 0 0,0 35-1,0-1 1,0 0 0,0 0 15,33 34 94,-33 34-110,34-34 1,0 34 0,0-34-16,34 34 15,33-34 1,-33 0-16,-34 0 16,34 0-1,-1 0-15,-33 0 16,34 0-16,-34 0 15,34 0 1,-68 33 0</inkml:trace>
  <inkml:trace contextRef="#ctx0" brushRef="#br0" timeOffset="39311.6112">3319 3587 0,'34'0'78,"0"0"-62,33 0-16,1 0 15,0 0 1,33 0-16,1 0 16,0-34-1,-68 34-15,33 0 16,1 0 0</inkml:trace>
  <inkml:trace contextRef="#ctx0" brushRef="#br0" timeOffset="40506.9848">4504 3553 0,'0'34'31,"0"-1"0,-34 35-31,34-34 16,-33 0-16,-1 0 16,0-1-1,34 1-15,-34 0 31,34 0-31,-34-34 16,0 34 0,34 0-16,0-1 15,0 1 17,0 0-17,0 0 1,34-34-1,-34 34 1,34-34-16,-34 34 16,34-34 15,0 0-15,33 0-1,35-68 1,0 0-16,-1 1 15,-33-1 1,-68 34-16,68-34 16,-68 1-1,34 33-15,-1 0 32,-33 0-32,0 0 31,0 1 16,-33 33-16,-1-34-31,0 34 16,0-34-1,0 34-15,0 0 31,0 0-15,0 0 0,1 0 31,-35 0-47,0 101 15,68-33 1,-68 0-16,35-34 15,-1-1 1,0-33 0</inkml:trace>
  <inkml:trace contextRef="#ctx0" brushRef="#br0" timeOffset="41327.0623">5554 2639 0,'0'68'63,"0"67"-63,0 1 16,0-35-1,0 34-15,0 1 16,0-35-1,0 35-15,34 67 16,-34-68 0,0 0-16,0-67 15,0 0-15,0-35 16,0 1 0</inkml:trace>
  <inkml:trace contextRef="#ctx0" brushRef="#br0" timeOffset="41953.5882">6198 2673 0,'0'135'63,"0"1"-47,0-1-16,0-67 15,-34 33 1,34 1-16,0 33 15,0 0 1,-34 35-16,34-35 16,0-34-1,0 1-15,0-1 16,0 1 0,0-68-16,0 0 15</inkml:trace>
  <inkml:trace contextRef="#ctx0" brushRef="#br0" timeOffset="43044.9073">6706 3857 0,'0'34'47,"0"0"-31,0 0-1,-34 33-15,0 1 16,34-34-1,0 0-15,-34 33 16,34 1 0,0-34-16,0 0 15,0 0 1,0-1-16,0 1 31,0 0-15,34 0-1,0-34 1,33 34-16,1-34 16,0 0-1,-34 0 1,0 0 0,0 0-16,67-68 31,-67-33-16,0-1 1,0 34-16,-34 35 16,0-35-1,0 0-15,0 34 16,0 1 0,0-1-1,0 0 16,0 0-31,0 0 16,0 0 15,-34 1-15,0 33-16,-34-34 16,34 0-1,1 34 1,-1 0-1,0-34-15,0 34 32</inkml:trace>
  <inkml:trace contextRef="#ctx0" brushRef="#br0" timeOffset="44488.6982">7688 3857 0,'0'34'47,"0"34"-16,34-34-15,-34 33-16,33 1 15,-33-34 1,0 33 0,0-33-16,34 34 15,0-34 1,-34 0-16,0-1 16,0 1-1,34 0-15,0 0 31,0 0-15,0-34 31,33 0-31,1 0-1,0-34 1,33-135-1,1 67-15,0-101 16,-1 68-16,-67 33 16,-34 69-1,34-35-15,0 0 16,-34 102 93,0 0-109,0 0 16,0 33 0,0 1-16,0 0 15,34 33-15,0-33 16,-34-34-1,33 33-15,1 35 16,-34-34 0,0-1-1,68-33 1,-34 0 0,-34 0-1,34 0-15,0-34 31,0 0 32,-1 0-47,1-136-16,34 1 15,0-68 1,-1 68-16,-33 33 15,0 34 1,-34 35-16,0-1 31</inkml:trace>
  <inkml:trace contextRef="#ctx0" brushRef="#br0" timeOffset="45255.8948">11311 3316 0,'0'34'63,"-33"169"-63,-69 0 16,34 34-16,-67-1 15,101-100 1,0-35-16,34 1 15,0 33 1,0-101-16</inkml:trace>
  <inkml:trace contextRef="#ctx0" brushRef="#br0" timeOffset="45801.736">10668 3959 0,'34'0'63,"101"0"-47,69 67-16,-35 1 15,136 0 1,-1-34-16,-66 33 15,-1-33 1,-34 0-16,-68-34 16,-101 34-1,34-34-15</inkml:trace>
  <inkml:trace contextRef="#ctx0" brushRef="#br0" timeOffset="46942.3978">12361 3113 0,'0'34'62,"0"33"-62,0 35 16,0 33-16,0 1 15,0-35 1,0 102-16,34-101 16,-34-1-1,0 34-15,0 35 16,0-69-1,34-33-15,0 0 16,-34-35 0,0 1-16,0 0 15,68-135 126,-1-35-141,35-135 16,-34 102-16,-1 0 15,-33 68 1,34 33-16,-34 0 15,34 1 1,-68 33-16,34 34 16,-1 0-1,1 0 1,0 0 0,34 0-16,-34 0 15,33 34-15,-33-1 16,-34 1-1,68 0-15,-34 0 16,0 34 0,-34-1-1,34 1 1,-34-34-16,34 0 16,-1 33-1,-33 1 1,0-34-1,0 33 1,0-33-16,0 0 16,0 0-1,0 0 1</inkml:trace>
  <inkml:trace contextRef="#ctx0" brushRef="#br0" timeOffset="47422.4721">14156 4331 0,'34'0'46,"-34"34"-30,34 0-16,0-1 16,-34 35-1,0-34 1</inkml:trace>
  <inkml:trace contextRef="#ctx0" brushRef="#br0" timeOffset="47787.002">14258 2842 0,'0'0'16,"0"-34"-1,0 136 63</inkml:trace>
  <inkml:trace contextRef="#ctx0" brushRef="#br0" timeOffset="48950.9026">14766 3857 0,'34'0'47,"-34"34"0,0 34-31,0-1-1,0 69-15,0-1 16,-34-67-16,0 33 16,0-33-1,34-34-15,-34 0 16,34 0-1,0-1 17,0 1-1,34 0-31,0-34 16,34 34-1,-1 0-15,35 0 16,-68-1-1,0 1-15,0-34 16,0 0-16,-1 34 31,1-34-15,-34 34 31,0 0 0,0 0-16,-34-1 0</inkml:trace>
  <inkml:trace contextRef="#ctx0" brushRef="#br0" timeOffset="49938.8527">16662 3857 0,'0'0'0,"-67"102"15,67-68 1,0-1 0,-34-33-16,0 34 15,0 34 1,34-34-16,0 0 16,-68 33-1,34 35-15,-33-1 16,67 1-1,-34-1-15,-34 1 16,68-34 0,-34-35-16,0 35 15,34-34 1,0 0-16</inkml:trace>
  <inkml:trace contextRef="#ctx0" brushRef="#br0" timeOffset="50633.1198">16154 4906 0,'102'-474'16,"-204"948"-16,238-1083 0,-35 440 16,1 34-1,-68 67-15,68-34 16,-69 69-16,1-35 16,0 0-1,0 34-15,34 34 31,-34-33-15,-1 33 0,1 0-16,0 0 15,0 0 1,0 0-16,0 0 16,34 67 15,-68 1-31,67 33 15,-33-67 1,-34 68-16,0-35 16,0 35-1,0-1-15,-34 1 16,34-1 0,-34-33-16,1-68 15,-1 68 1,-68-34-16,-33 0 15,-1-1 1,35-33-16,-1 0 16,34 0-1,0 0-15,1-33 16,33-1 0,0 34-16,0 0 15,0 0-15,34-34 31,-34 34-31,34-34 16</inkml:trace>
  <inkml:trace contextRef="#ctx0" brushRef="#br0" timeOffset="51669.7599">17915 3756 0,'0'34'47,"0"-1"-31,0 1-1,0 0 1,34 34 0,0-1-1,-34 35-15,0-34 16,0 33-1,0-67-15,0 34 16,0-1 0,0-33-1,0 34 1,0-34 0,0 0-1,0-1 16,0-100 48,34 33-64,-34-34 1,34-33-16,0-35 15,-34 1 1,34 67-16,33-33 16,-67 33-1,34 0-15,-34 35 16,0-1 0,34 0 15,0 34-16,0 0-15,34 0 32,-35 0-17,1 0 1,0 0 0,0 0-1,0 0 48,0 0-63</inkml:trace>
  <inkml:trace contextRef="#ctx0" brushRef="#br0" timeOffset="52537.2211">19101 3722 0,'0'34'15,"0"0"17,-34-1-17,-34 35 1,-33 0-16,67-1 16,-68 35-1,34-1-15,1-33 16,33 34-16,0-1 15,0-33 1,0 0-16,34-35 16,0 1-1,0 0-15,0 0 47,34-34-16,0 0-15,101 0-16,69-68 16,-69-33-1,34-1-15,-33 1 16,-35 33-16,-33 0 16,0 34-1,-68 1-15,34-1 16,-34 0-1,0 0 17,0-34-32,0 35 15,0-35 1,0 34-16,0 0 31,0 0-31,0 1 31</inkml:trace>
  <inkml:trace contextRef="#ctx0" brushRef="#br0" timeOffset="53515.8232">20557 3790 0,'34'33'31,"-34"1"32,0 0-32,0 0-31,-68 0 16,0-34-16,35 34 15,-35-1 1,0 1-16,0 0 16,35 0-1,-35 0-15,0 33 16,34-67-1,34 68-15,-34 0 16,0-68 0,34 67-16,-33-33 15,-1 0 1,34 0 0,0 0-1,0 0 1,0 0-16,0-1 31,34-33-15,-1 0-16,1 34 15,34-34-15,-68 34 16,68-34 0,0 0-16,-35 0 15,35 0 1,-34 0-16,0 0 31,34 0-31</inkml:trace>
  <inkml:trace contextRef="#ctx0" brushRef="#br0" timeOffset="54599.5063">20625 4500 0,'0'-68'16,"0"35"-1,34 33 1,0 0-16,-34-34 0,33 34 63,35 0-48,-34 0 1,34 34-16,-1-34 15,1 0 1,34 0-16,-34 0 16,-35 0-1,1 0 1,34 0-16,-34 0 16,0-34-1,33-68-15,-67 35 16,34 33-1,0 0-15,-34 0 16,0 0 0,0 0-1,0 1 1,0-1 15,-34 34 0,-33 0-31,-1 34 16,-68 101-16,-33 0 16,67-33-1,35-1-15,33-33 16,-34 0 0,68-34-1,0-1 1,0 1-1,0 0 17,0 0-17,0 0-15,0 33 16,0-33 0,68-34-16,-68 34 15,34-34 1,-34 34-1,34-34 1,-34 34 0,67-34-16,35 34 15,-68-34 1,34 0-16,-35 0 16,1 0-1,0 0-15,0 0 16</inkml:trace>
  <inkml:trace contextRef="#ctx0" brushRef="#br0" timeOffset="55413.484">22149 4128 0,'0'0'16,"34"-34"-1,-34 68 63,-68 0-62,34 0 0,34-1-16,-34 1 15,0-34 1,0 34 15,34 0 0,0 0-15,0 0 0,0-1-1,102 1-15,-68 0 16,34 34 0,-1-34-16,-33 0 15,0-34 16,-34 33-15,0 35 0,0 0-1,0 67-15,-68 102 16,-33-34 0,33-68-16,-34 34 15,69-135-15,-35 34 16,68-34-1,-34-34-15</inkml:trace>
  <inkml:trace contextRef="#ctx0" brushRef="#br0" timeOffset="56484.6893">23131 4365 0,'0'34'94,"0"-1"-79,-34-33 1,0 0-1,0 0 1,34 34-16,0 0 31,0 0 1,34 0 46,0 0-63,-34 0 17,0 33-17,0-33 1,0 0-1,0 0 1,0 0 15,0 33 1,0-33-17,0 0 1,0 0-1,0 33-15,0 1 16,0-34 0,-34 0-16,0 0 15,0-34 1,34 33 0</inkml:trace>
</inkml:ink>
</file>

<file path=ppt/ink/ink3.xml><?xml version="1.0" encoding="utf-8"?>
<inkml:ink xmlns:inkml="http://www.w3.org/2003/InkML">
  <inkml:definitions>
    <inkml:context xml:id="ctx0">
      <inkml:inkSource xml:id="inkSrc0">
        <inkml:traceFormat>
          <inkml:channel name="X" type="integer" max="2880" units="cm"/>
          <inkml:channel name="Y" type="integer" max="900" units="cm"/>
          <inkml:channel name="T" type="integer" max="2.14748E9" units="dev"/>
        </inkml:traceFormat>
        <inkml:channelProperties>
          <inkml:channelProperty channel="X" name="resolution" value="93.20388" units="1/cm"/>
          <inkml:channelProperty channel="Y" name="resolution" value="51.72414" units="1/cm"/>
          <inkml:channelProperty channel="T" name="resolution" value="1" units="1/dev"/>
        </inkml:channelProperties>
      </inkml:inkSource>
      <inkml:timestamp xml:id="ts0" timeString="2017-09-07T19:39:43.399"/>
    </inkml:context>
    <inkml:brush xml:id="br0">
      <inkml:brushProperty name="width" value="0.05292" units="cm"/>
      <inkml:brushProperty name="height" value="0.05292" units="cm"/>
      <inkml:brushProperty name="color" value="#FF0000"/>
    </inkml:brush>
  </inkml:definitions>
  <inkml:trace contextRef="#ctx0" brushRef="#br0">30988 14448 0,'0'34'109,"0"0"-93,0 33 15,0-33-31,-34 0 16,34 0-1,-34 0-15,34 0 16,0-1 0,-34 35-16,1-68 15,33 68 1,-34-68-16,34 34 16,0 0-1,0-1 1,0 1-16</inkml:trace>
  <inkml:trace contextRef="#ctx0" brushRef="#br0" timeOffset="1579.9229">31225 14380 0,'0'34'156,"34"-34"-140,0 0-1,0 34 1,0 0-16,-1 0 16,35-34-1,-34 0-15,0 0 16,0 34-16,0-1 31,-1-33-15,-33 34-1,34-34-15,0 0 204,0 0-173,0 34-16,0 0 1,0-34 0,0 0-1,-34 34 1,33-34 0,1 0-1,0 0 32,0 0-31,0 0-1</inkml:trace>
  <inkml:trace contextRef="#ctx0" brushRef="#br0" timeOffset="3728.7585">31090 14516 0,'33'0'109,"-33"67"-93,68-33-16,34 34 15,-34 0 1,-1-1-16,35 35 16,-34-34-1,-35 33-15,35-101 16,34 68-16,-68-1 15,0-33 1,-1 0-16,1 34 16,0-34-1,34-1-15,-68 1 32,34-34-17,-34 34 1,0 0 15</inkml:trace>
  <inkml:trace contextRef="#ctx0" brushRef="#br0" timeOffset="5171.3201">31361 15971 0,'0'34'94,"0"-1"-78,0 35-1,0-34-15,0 34 16,-34 33-1,0-33-15,34-34 16,0-1 0,0 1-16,0 0 15,0 0 1</inkml:trace>
  <inkml:trace contextRef="#ctx0" brushRef="#br0" timeOffset="5787.8959">30886 16377 0,'-33'-34'31,"168"34"16,-33 0-31,-1 0-1,-33 0-15,0 34 16,-1-34-16,1 34 15,-34-34 1,0 0 0,0 0 15,0 0-15,-1 0-16,1 0 46,0 0-30,0 0 15</inkml:trace>
  <inkml:trace contextRef="#ctx0" brushRef="#br0" timeOffset="7028.0969">32377 15666 0,'0'34'94,"0"0"-79,0 34-15,0-1 16,0-33-16,0 68 15,0-1 1,0 1-16,0-69 16,0 35-1,0-34-15,0 34 16,0-35 0,0 1-16,0 0 31,0 0-16,0 0 32,0 0-15,0-1 46,0 1-47,0 0 0,0 0-31,0 0 78,0 0-46</inkml:trace>
  <inkml:trace contextRef="#ctx0" brushRef="#br0" timeOffset="67051.2197">15646 14888 0,'0'34'203,"0"34"-203,0 33 16,0 1 0,0-69-16,0 35 15,0-34 1,0 0-1,0 33 1,0-33 0,0 0-1,0 0 1,0 0 15,0 0-31,0-1 16,0 1-1,0 34-15,34-34 32,0 0-32,-34-1 15,0 1 1,34 0 0,-34 0 30,135-34 376,-33 0-406,101 0-16,-101 0 16,67 0-16,34 0 15,-33 0 1,67 0-16,68-34 15,33 34 1,-33 0-16,34 0 16,-34-34-1,-1 34-15,-67 0 16,34-67 0,-34 67-16,68 0 15,-68 0 1,170 0-16,67 33 15,-102-33-15,-67 34 16,-68 0 0,-34 0-16,-67-34 15,-1 34 1,-33-34-16,-34 0 16,-34 0 171,-1 0-156,69 0-31,67 0 16,136-102 0,102 102-16,67 0 15,101-34 1,69-33-16,-136 67 15,68 34 1,-170-34-16,0 67 16,-169 1-1,34-34-15,-67-34 16,-69 0-16,34-102 234,136 68-218,34 1 0,-68-35-16,-34 34 15,0 34 1,-169 0-16,67 0 15,1 0 1,-1 34-16,-33-34 16,33 34-1,-33-34-15,-1 0 16,1 34 0,0-34-16,-35 0 15,-33 0 1,0 0-16,34-68 297,-1 0-282,-33 34-15,0-33 16,0 67 0,-34-34 46,0 0 47,-34-34-93,34 1 0,0-1-1,-34 0 1,34 1-16,-34-1 16,1 34-1,-1 0 1,34 1-1,-34 33 1,0 0 31,34-34-31,-34 34-16,-34 0 46,35 0-30,-1 0-16,-34 0 31,34 0-31,-68-34 32,35 34-32,-1-34 15,-67 34 1,33 0-16,0 0 15,35 0-15,-35 0 16,-67-34 0,-35 0-16,-100-33 15,134 33 1,-236-34-16,135-33 16,-34 67-1,136 0-15,33 0 16,-67 0-1,102 34-15,-1-34 16,34 34 0,-33 0 218,-69 68-218,-202 34-16,-1 33 15,-101 34 1,68-33-16,-136 33 16,102-102-1,-35 35-15,103-1 16,33-67-1,34-34-15,1 0 16,67 0 0,0-34-16,101 1 15,1-35 1,101 68 203,0 0-204,-68 0-15,-135 0 16,0 0 0,-34 0-16,-101-68 15,-136 34-15,-68-33 16,34-35-1,102 68-15,67 1 16,68-35 0,170 68-16,33-34 15,35 0 1,-1 0-16,34 34 219,0 0-204,0 0-15,-67 0 16,33 0 0,-67 0-16,33 0 15,0 0 1,1 0-16,-35 0 15,35 0 1,-1 0-16,34 0 16,1 0-16,-1 0 15,0 0 1,-33 0-16,-1 0 16,0 0-1,1 34-15,67-34 16,-34 0-1,34 0-15,0 0 16,-33 0 0</inkml:trace>
  <inkml:trace contextRef="#ctx0" brushRef="#br0" timeOffset="84456.9568">15782 15226 0,'34'-33'109,"67"-1"-109,35 34 16,33-34-1,68 34-15,68-34 16,-68 34 0,34 0-16,0-34 15,-34 34 1,-68-67-16,-33 33 16,33 34-16,34-34 15,-33 34 1,67 0-16,-68 0 15,-33 0 1,-1 0-16,0 0 16,-33 0-1,-68 0-15,68 0 16,-35 0 0,-33 0-1,0 0 1,0 0-16,0 0 15,0 0-15,-1 0 32,1 0-32,0 0 234,34 0-203,0 0-31,-34 34 16,101 0 0,0-34-16,-33 33 15,0-33 1,-35 34-16,137-34 15,-35 0 1,68 0-16,-68 0 16,-33 0-16,33 0 15,0 0 1,-33 0-16,-34 0 16,-1 0-1,-33 0-15,0 0 16,-1-34-1,-33 34-15,34 0 16,0 0 0,-34 0 15,-34-33 156,33 33-171,1 0-16,68 33 16,101 69-1,170 33-15,-35-33 16,-135-35 0,35 35-16,32-68 15,-168 0 1,101-1-16,-67 1 15,-35-34-15,35 0 16,33 0 0,-67 0-16,-35 0 15,35 0 1,-68 0-16,34 0 16,-34 0-1,-1 0 220,1-34-235,68 34 15,-1 0 1,-33 0-16,34-33 15,33 33 1,-33-34-16,-34 0 16,-1 34-16,69-34 15,-35 34 1,1-34-16,-68 34 16,34-34-1,33 1-15,-33-1 16,-34 34-1,34 0-15,33 0 16,-67 0 0,0 0-16,34-34 15,-35 34 1,35 0-16,-34 0 16,0-34-1,68 34-15,-35-34 16,1 34-1,-34 0-15,0 0 16,0 0-16,33 0 16,1-34-1,-34 34-15,0 0 16,0 0 0,0 0-1,-1 0 32,1 0-31,0-33-1,0 33-15,0 0 16,0 0 0,0 0-16,67 0 15,-67 0 1,34 0-16,0 0 15,-35 0-15,35 0 16,0 0 0,-34 0-16,33 0 15,1 0 1,-34 0-16,102 0 16,-35 0-1,1 0-15,-68 0 16,-1 0-1,1 0-15,34 0 32,0 0-32,-34 0 15,0 0 1,-1 0-16,35 0 16,0 0-1,-34 0 1,0 0-1,-1 0 1,1 0-16,0 0 16,34 0-1,-34 0 1,0 0 0,0 0-1,-1 0 1</inkml:trace>
  <inkml:trace contextRef="#ctx0" brushRef="#br0" timeOffset="86171.535">16019 15632 0,'34'0'125,"67"0"-125,-33 0 15,0 0 1,-34 0-16,33 0 16,-33 0-1,0 0-15,34 0 16,-34 0-16,34 0 16,-1 0-1,-33 0-15,34 0 16,0 0-1,-35 0-15,35 0 16,-34 0 0,34 0-16,0 0 15,-1-33 1,-33 33 0,0 0 15,34 0-31,-34 0 15,-1 0 1,35 0 0,-34 0-1,0 0 1,0 0 31,0 0-32</inkml:trace>
  <inkml:trace contextRef="#ctx0" brushRef="#br0" timeOffset="105826.3668">16324 10929 0,'0'34'140,"34"34"-124,-34 33-16,33-67 16,1 67-1,-34-33-15,34-34 16,-34 0-16,0 33 16,0-33 15,0 0-16,0 0-15,0 0 63</inkml:trace>
  <inkml:trace contextRef="#ctx0" brushRef="#br0" timeOffset="107069.1416">15816 12012 0,'34'0'109,"33"0"-78,-33 0-31,68 0 16,-34 0 0,-35 0-16,69 0 15,-34 0 1,-34 0-16,-1 0 31,35 0-31,-34 34 31,0 0-15,-34-1 0,34-33-16,0 68 15,-34-34-15,0 0 31,0 0-31,0-1 16,0 35 31,0-34-31,-34 0 30,34 0-46,-34-34 16,0 33 0,34 1 31,34-34 78,0 0-125,0 0 31,33 0-31,-33 0 31,0 0 0,0 0-15</inkml:trace>
</inkml:ink>
</file>

<file path=ppt/ink/ink4.xml><?xml version="1.0" encoding="utf-8"?>
<inkml:ink xmlns:inkml="http://www.w3.org/2003/InkML">
  <inkml:definitions>
    <inkml:context xml:id="ctx0">
      <inkml:inkSource xml:id="inkSrc0">
        <inkml:traceFormat>
          <inkml:channel name="X" type="integer" max="2880" units="cm"/>
          <inkml:channel name="Y" type="integer" max="900" units="cm"/>
          <inkml:channel name="T" type="integer" max="2.14748E9" units="dev"/>
        </inkml:traceFormat>
        <inkml:channelProperties>
          <inkml:channelProperty channel="X" name="resolution" value="93.20388" units="1/cm"/>
          <inkml:channelProperty channel="Y" name="resolution" value="51.72414" units="1/cm"/>
          <inkml:channelProperty channel="T" name="resolution" value="1" units="1/dev"/>
        </inkml:channelProperties>
      </inkml:inkSource>
      <inkml:timestamp xml:id="ts0" timeString="2017-09-07T19:43:18.396"/>
    </inkml:context>
    <inkml:brush xml:id="br0">
      <inkml:brushProperty name="width" value="0.05292" units="cm"/>
      <inkml:brushProperty name="height" value="0.05292" units="cm"/>
      <inkml:brushProperty name="color" value="#FF0000"/>
    </inkml:brush>
  </inkml:definitions>
  <inkml:trace contextRef="#ctx0" brushRef="#br0">21114 11518 0,'0'-17'47,"0"-1"-31,0 0 15,0 1 0,53-36-31,-36 17 16,36-16-1,-53 34-15,18 0 16,0 1-16,-1-1 16,-17 0-1,18 1-15,-18-19 31,0 19 1,-18 17 15,-35 0-32,18 0-15,-18 0 16,18 0-1,-18 0-15,-18 0 16,1 0 0,-1 0-16,1 0 15,-71 0-15,70 0 16,-35 0 0,18 0-16,17 0 15,-17 0 1,53 0-16,-36 0 15,1 0 1,17 0-16,18 0 16,-18 0-1,17 0 1,19 0-16,-1 0 16,-35 0-16,18 17 15,-18-17 1,18 0-16,17 0 15,0 0 1,1 18-16,-36-18 16,35 0-16,1 0 15,-19 0 188,-17 0-187,-17 0-16,-1-18 16,-35 1-1,-88-89-15,0 35 16,36 18 0,-36 18-16,105 35 15,37 0 1,-19 0-16,36 0 15,-18 0 1,-18 18-16,54 17 16,-1-17-1,-35 17-15,-18 0 16,-17 18 0,18 35-16,17-17 15,0 0-15,18-19 16,-54 19-1,19 17-15,-18-35 16,52 0 0,1-18-16,-18 230 93,1605 2204 48,-1040-1675-63,-283-335 0,-211-424 0,0 0 47,70 18-109,18 35-16,105 53 16,-52-52-1,35 52-15,88-71 16,-88 36 0,18-18-16,-18 18 15,-71-18 1,-52-35-16,0-35 15,-71 0 1,17 35-16,36-18 16,-35 18-1,-18 17-15,35-52 16,-17 0-16,-18-1 16,17-17-1,-17 18-15,18-18 16,-18 35-1,35-17-15,18-18 16,18 17 0,-18 1-16,35 17 15,18-17 1,-1-18-16,1 35 16,-35-17-1,35-18-15,0 35 16,-1-17-16,-34-18 15,35 0 1,-36 0-16,-34 0 16,34 0-1,-17 0-15,-18 0 16,106 0 0,-35-36-16,0-16 15,-53 52 235,18 0-250,140 0 16,71-71-1,124 36-15,35-36 16,53 71 0,-88-35-16,52 35 15,-52 18-15,-53 17 16,17 0 0,-123 36-16,-18-71 15,-87 17 1,-37 19-16,1-19 15,-18-17 1,18 0-16,-53 0 16,18 0-1,-36 0-15,-35-17 235,71 17-235,70-18 15,141-53 1,-53 36-16,89 35 16,-89-35-1,53 0-15,-105 35 16,17-36-1,-53 1-15,-71 35 16,36-18-16,-53 1 16,18-36-1,-18 18-15,-1-1 16,19 1 0,-36-18-16,18 35 15,0 1 1,-18-1-16,18-17 15,0 17 1,-17 1-16,16-36 16,-16 53-1,17-18-15,-36-17 16,1 17 0,35 0-16,-36 1 15,1-1-15,0 1 266,-1 17-251,19-53 1,140 53-16,71-53 16,-53-18-1,-88 36-15,0 17 16,-71 1 0,18 17-16,-35-18 15,-1-17 1,1-1-16,-1-69 15,-17-37-15,36 1 16,-1-88 0,0 35-16,1 53 15,-19-18 1,18 53-16,-17 0 16,-18 18-1,35 0-15,-35 18 16,0-19-1,0 36-15,0-17 16,0-36 0,0 18-16,0-53 15,0-53 1,0 70-16,0-70 16,0 53-1,-17 0-15,17 35 16,0-35-16,0 70 15,-36 1 1,19-71-16,17 53 16,0-1-1,0 19-15,0-1 16,0 36 0,0 17-16,0 1 15,0-19 1,0 19-16,0-1 31,0 1-15,0-1-16,-18 0 15,1 1 1,17-1-16,0 0 16,-18 1-1,18-1-15,-35-35 16,35 18-1,-18-18-15,18 35 16,0-17 0,-18 35 202,-52-35-186,-36 17-17,0-17-15,0-18 16,-88-35 0,36 52-16,16-34 15,-16 17 1,52 0-16,0 53 15,35-35-15,-70 35 16,0 0 0,71 0-16,-36 0 15,-18 0 1,-70 0-16,18 17 16,-71 19-1,106-1-15,-88 0 16,-1 1-1,-140 34-15,52-35 16,1-35 0,-1 36-16,71-1 15,71-35 1,35 0-16,70 0 16,54 0 234,-1 0-235,-52-35 1,-1 35-1,0-18-15,-17-35 16,-53 0 0,-18-53-16,-35 18 15,36-53 1,-1 53-16,-53-18 16,-35-35-1,18 88-15,0-18 16,70 36-1,-70 0-15,35 0 16,-36-1-16,89 36 16,35 0-1,18 0-15,35 0 235,-17 0-220,-1 0 1,18 0-16,-70 0 16,-36 18-1,-17 17-15,-19-35 16,54 36-1,36 16-15,-37-52 16,37 18 0,34 17-16,-17-17 15,53-18-15,-18 18 16,-18-18 0,36 35-16,-18-35 15,0 18 1,35-18-16,1 17 15,-1-17 1,-17 0-16,-36 0 16,18 18-1,-17-18-15,17 35 16,35-35 0,1 0-16,-1 0 15,-17 0 1,17 0-1,0 0 1,-35 0-16,36 18 16,-1-18-16,1 0 15,-19 0 1,19 0 0,-1 0-1,-17 0-15,17 0 16,0 0-1,1 0 17,-1 0-17,1 0 1,-1 17 15,-35 1-31,35-18 16,1 18-16,-1-18 15,-17 17 1,-53 36-16,52-17 16,-17-19-1,18 1-15,-18-1 16,36 19 0,-19-36-16,1 17 15,17 1 1,1-18 15,-1 0-15,0 0-1,1 0 17,-1 0-17,1 0 1,-1 0-1,0 0 17,1 18-17,-19-18 1,19 0 15,-1 0-15,0 0-1,1 0 17,-1 0 15,18-18 31,-18 0-47,18-17 0,0 17 0,0 1 1,-17 17 140</inkml:trace>
</inkml:ink>
</file>

<file path=ppt/ink/ink5.xml><?xml version="1.0" encoding="utf-8"?>
<inkml:ink xmlns:inkml="http://www.w3.org/2003/InkML">
  <inkml:definitions>
    <inkml:context xml:id="ctx0">
      <inkml:inkSource xml:id="inkSrc0">
        <inkml:traceFormat>
          <inkml:channel name="X" type="integer" max="2880" units="cm"/>
          <inkml:channel name="Y" type="integer" max="900" units="cm"/>
          <inkml:channel name="T" type="integer" max="2.14748E9" units="dev"/>
        </inkml:traceFormat>
        <inkml:channelProperties>
          <inkml:channelProperty channel="X" name="resolution" value="93.20388" units="1/cm"/>
          <inkml:channelProperty channel="Y" name="resolution" value="51.72414" units="1/cm"/>
          <inkml:channelProperty channel="T" name="resolution" value="1" units="1/dev"/>
        </inkml:channelProperties>
      </inkml:inkSource>
      <inkml:timestamp xml:id="ts0" timeString="2017-09-07T19:46:27.142"/>
    </inkml:context>
    <inkml:brush xml:id="br0">
      <inkml:brushProperty name="width" value="0.05292" units="cm"/>
      <inkml:brushProperty name="height" value="0.05292" units="cm"/>
      <inkml:brushProperty name="color" value="#FF0000"/>
    </inkml:brush>
  </inkml:definitions>
  <inkml:trace contextRef="#ctx0" brushRef="#br0">22183 5515 0,'-34'203'172,"34"-169"-156,0 0-16,0 0 31,0 0 0,0-1-15,0 1 46,0 0-30,0 0-32,0 0 31,0 0-16,0-1 1,0 1 0,0 0-16,0 0 31,0 0-15,0 0-1,0-1 16,0 1 1,-34-34 61,0 0-61,0 0-17,0 0 17,0 0 14,1 0 33</inkml:trace>
  <inkml:trace contextRef="#ctx0" brushRef="#br0" timeOffset="1355.9143">22487 5786 0,'34'0'31,"0"0"-15,0 0 15,34 0-31,-68 34 16,34-34-1,0 0-15,-1 0 16,1 0-1,0 0-15,0 0 16,0 0 15,0 0 1,-34-34-32,-34 34 109,0 0-93,-34 0-16,-33 34 15,33-34-15,-34 34 16,35 33-1,-1-33-15,0 0 16,68 0 0,-34-34-16,0 34 15,1-1 1,33 1-16,0 0 31,0 0-15,0 0-1,0 0 17,0-1-32,0 1 15,0 0 1,0 34-16,33-68 16,1 0-16,-34 34 15,0 0 1,34-34-1,0 0 1,0 0 0,34 0-1,-35 0 17,1 0-1,-34-34-31,34 34 15,0 0 17,0 0-1</inkml:trace>
  <inkml:trace contextRef="#ctx0" brushRef="#br0" timeOffset="2498.4709">24587 5583 0,'-34'0'94,"0"34"-78,1 0-1,-1-34 1,0 33-16,0 1 15,0 0-15,0 34 16,0-1 0,1-33-16,-1 0 15,34 0 1,0 0-16,-34 0 16,34-1-1,-34 35-15,0-68 16,34 102-1,0-35-15,0-33 16,0 0 0,0 0-16,0 0 15,0 0 1,0-1-16,34-33 16,0 34-1,-34 0-15,34 0 31,33-34-31,-33 0 16,34 0-16,-34 0 16,0 0-1,33 0-15,-33 0 32,0 0-32,34-34 15,-68 0 1,34 34 15</inkml:trace>
  <inkml:trace contextRef="#ctx0" brushRef="#br0" timeOffset="3506.5176">25976 5820 0,'-34'0'31,"0"0"-15,0 0 0,-34 0-16,35 0 15,-35 67-15,-34-33 16,1 34-1,33 0-15,0-35 16,68 1 0,-68 0-16,68 0 15,-33 0 1,33 0 0,0 33-1,0-33 1,0 0-1,33 34-15,1-34 16,0-34 0,0 33-16,0-33 15,0 34 1,0-34-16,-1 0 16,1 0 15,0 0-16,0 0 1,-34-34-16,68 1 16,-34-35-1,-34 34-15,0 0 16,0 0 0,0 0-16,0 1 31,0-1-16,34 0 1</inkml:trace>
  <inkml:trace contextRef="#ctx0" brushRef="#br0" timeOffset="5053.0896">26518 5278 0,'0'34'31,"0"0"-15,0 0-1,-34 0-15,34 33 16,0 35 0,0 33-16,0 1 15,0 67 1,0 0-16,0-34 16,0-34-16,0-33 15,0 33 1,0-67-16,0-34 15,0-1 1,0 1-16,0 0 31,0-68 32,0-67-63,0-35 15,34 1 1,-34-34-16,33 0 16,69-102-1,-68 136-15,34-1 16,-34 35 0,-34 67-16,0 0 15,0 0-15,33 34 16,1 0 31,0 0-16,0 34 0,0 0-31,-34 0 16,68 33-1,-35 35-15,1-1 16,0 1 0,-34-34-16,0-1 15,0-33-15,0 0 16,0 0 0,0 0-16,0-1 31,0 1 0,0-101 63,0-1-94,0-34 15,68 1-15,-34-34 16,34-1 0,-35 69-16,-33 33 15,34-34 1,0 34-16,0 34 31,-34 34 32,34 68-63,-34-35 15,34 69 1,0-35-16,-34-33 16,0 33-16,0-33 15,0-34 1,0 33-16,0 1 15,0 0 1,0-34 0,0 33-1,0-33 1</inkml:trace>
  <inkml:trace contextRef="#ctx0" brushRef="#br0" timeOffset="6927.4734">27906 5143 0,'0'34'62,"0"0"-62,0 101 16,0 0 0,0 35-16,0-35 15,0 0-15,-34-67 16,34 33 0,0-33-16,0-34 15,0 34 1,0 33-16,0-67 15,0 34 1,0-34-16,0-1 16,0 1-1,0-68 79,0-33-78,0-35-1,0 1-15,0 67 16,0-34-16,0 0 16,0 1-1,0 33 1,0 0 15,34 0-15,-34 0 15,34 34-15,0 0-1,0 0 16,0 0-15,-1 0 15,1 0 1,-34 34-17,34 0 1,0-34-16,-34 34 15,0 0 1,34-34 0,0 34-1,-34-1-15,0 1 16,34-68 93,-34-33-93,0 33-16,34-34 16,-1 1-1,-33 33-15,34 0 16,0 0-1,-34 0-15,0 0 16,0 1-16,34 33 16,0-34 15,0 34-15,33 0-1,1 34 1,0 33-16,-68 1 15,68-34 1,-34 0-16,-1 33 16,-33-33-1,34 0-15,-34 0 32,0 0-32,0-1 31,0 1-31,34 0 31,-34 0-15</inkml:trace>
  <inkml:trace contextRef="#ctx0" brushRef="#br0" timeOffset="8346.1034">30243 5854 0,'-102'0'31,"-33"0"-15,67 0-16,-33 0 15,-1 0-15,0 0 16,-33 0 0,33 0-16,35 0 15,-1 0 1,-34 33-16,34 1 16,68 0-1,-33-34-15,-35 34 16,68 0-1,-34 0 1,0-1 0,34 69-16,0-68 15,0 101-15,0-33 16,0 33 0,34-33-16,0-35 15,0 1 1,33 0-16,-67-35 15,34-33 1,34 0-16,-34 0 16,0 0-1,0 0-15,0 0 16,33 0 0,1 0-16,-34 0 15,0-33 1,0-1-16,33 0 15,-67 0 1,34-34 0,-34 35-16,34 33 15,-34-68 1,34 34-16,-34-34 31,34 35-31,-34-1 31,0 0-15,0 0 0,0 0 15,0 0 0,0 68 79,34-34-79,-34 34-31,0 0 31,0 0-31,0 0 31,0-1-31,34 1 16,-34 34 0,0 0-1,0-1 1,0-33-1,0 0 1,0 0 0,0 0-1,0-1 1,0 1 0,0 0 15</inkml:trace>
  <inkml:trace contextRef="#ctx0" brushRef="#br0" timeOffset="9425.5374">30311 5955 0,'0'34'63,"34"34"-48,-34-1-15,33 1 16,1 67 0,0 1-16,-34 101 15,34-34 1,0-68-16,0-67 16,-34-1-16,0 1 15,0-34 1,0 0-1,0-68 95,34-68-110,-1-33 15,1 67 1,-34-33-16,34 33 16,0 68-1,-34-68-15,0 35 16,34-1 0,0 34-1,0-34 1,-34 0-1,34 34 17,-1 0-17,1 0 1,34 0-16,-34 0 16,34 34-1,-35 0 1,1 0-1,0-1 1,0 1 0,-34 0-1,0 0 1,34-34 0,-34 34 30,0 0-14</inkml:trace>
  <inkml:trace contextRef="#ctx0" brushRef="#br0" timeOffset="11315.0268">32072 6801 0,'0'-34'78,"-34"34"-47,0 0-31,0 0 31,-34-34-31,35 34 16,-69 0 0,0 0-16,35 0 15,-69 34-15,68 0 16,1 0 0,33-34-16,34 34 15,0 33 32,0-33-47,0 34 31,0-34-31,0 33 16,0 1 0,34-34-16,0 0 15,-34 0 1,67-1-16,35-33 15,-34 34 1,-35-34-16,35 0 16,-34 0-16,34 0 15,-34 0 1,0-34-16,-1 1 16,1 33-1,34-102-15,-68 34 16,0 35-1,34-69-15,-34 1 16,0 67 0,0-68-16,0-33 15,0 67 1,0 1-16,0-1 16,0 0-1,0 34 1,0 0-16,0 1 15,0-1 1,0 0 0,0 0 15,0 68 78,34 34-109,0 67 16,-34-67 0,33 67-16,1 0 15,0-33-15,-34 33 16,0-67-1,0-34-15,0 33 16,0-33 0,0 0 15</inkml:trace>
  <inkml:trace contextRef="#ctx0" brushRef="#br0" timeOffset="12041.8414">32783 7173 0,'0'-34'47,"0"68"31,-34-34-78,0 34 16,0 34-1,0-34-15,34-1 16,-33-33-16,33 34 15,-34 0 1,0-34-16,34 34 16,0 0-1,0 0 1,0-1 0,0 1-16,0 0 15,0 34 1,0-1-16,34 1 15,0-68 1,-34 34-16,33 0 16,-33 0-1,34-34 1</inkml:trace>
</inkml:ink>
</file>

<file path=ppt/ink/ink6.xml><?xml version="1.0" encoding="utf-8"?>
<inkml:ink xmlns:inkml="http://www.w3.org/2003/InkML">
  <inkml:definitions>
    <inkml:context xml:id="ctx0">
      <inkml:inkSource xml:id="inkSrc0">
        <inkml:traceFormat>
          <inkml:channel name="X" type="integer" max="2880" units="cm"/>
          <inkml:channel name="Y" type="integer" max="900" units="cm"/>
          <inkml:channel name="T" type="integer" max="2.14748E9" units="dev"/>
        </inkml:traceFormat>
        <inkml:channelProperties>
          <inkml:channelProperty channel="X" name="resolution" value="93.20388" units="1/cm"/>
          <inkml:channelProperty channel="Y" name="resolution" value="51.72414" units="1/cm"/>
          <inkml:channelProperty channel="T" name="resolution" value="1" units="1/dev"/>
        </inkml:channelProperties>
      </inkml:inkSource>
      <inkml:timestamp xml:id="ts0" timeString="2017-09-07T19:52:57.393"/>
    </inkml:context>
    <inkml:brush xml:id="br0">
      <inkml:brushProperty name="width" value="0.05292" units="cm"/>
      <inkml:brushProperty name="height" value="0.05292" units="cm"/>
      <inkml:brushProperty name="color" value="#FF0000"/>
    </inkml:brush>
  </inkml:definitions>
  <inkml:trace contextRef="#ctx0" brushRef="#br0">3285 7918 0,'-34'0'31,"0"0"94,0 0-78,1 0-16,-1 0-15,0 0 0,0 0 15,0 0-31,0 0 16,0 0-16,1 0 15,-1 0 1,-34 0-16,0 0 15,34 0 1,-33 0-16,-35 0 16,34 0-1,1-34-15,-1 0 16,0 34 0,68-34-16,-34 34 15,-34 0 1,68-34-16,-67 34 15,-1-67 1,0-1-16,34 34 16,-67-34-16,67 35 15,0-1 1,0 0-16,0-34 16,0 34-1,-33 34-15,67-33 16,-34-1-1,-34-34-15,0-33 16,1-102 0,-1 67-16,34 1 15,0-34 1,34-34-16,0 67 16,0 35-1,0-35-15,0 1 16,0 0-16,34 33 15,-34 68 1,0-33 0,0 33-16,0 0 15,0 0 1,0 0 0,34 1-1,-34-35 1,34 34-16,0 0 15,0 0 1,-34 1-16,33-1 16,1-68-1,34 35-15,-68 33 16,34 34 0,-34-34-16,34 34 31,-34-34-31,34 34 15,-1 0 17,-33-34-32,34 0 15,68 1 1,-34 33-16,-68-34 16,67 34-1,1-34-15,-34 34 16,0 0-1,34 0-15,-68-34 16,67 34 0,35-34-16,33-34 15,1 35 1,33-1-16,34-34 16,-101 34-1,0 0-15,-69 1 16,35 33-16,-34-34 15,0 34 1,-34-34-16,34 34 31,0 0-15,-68 0 468,0-34-468,-68-34 0,-33 1-16,-68-69 15,67 69-15,35 33 16,-1-34-1,0 34-15,-33 34 16,101 0 0,0 0-16,0 0 15,0 0 63</inkml:trace>
  <inkml:trace contextRef="#ctx0" brushRef="#br0" timeOffset="1287.1443">3353 4094 0,'-34'0'63,"0"0"-16,0 0-32,34 34 1,-34 34-16,-33-35 16,-1 69-1,34-34 1,0-1-16,-34-33 15,35 34 1,-35-34-16,34 33 16,34-33-1,-34-34 1,34 34 0,-34 0-16,0-34 15,0 68 1,34-35-1,-33 1 1,-1-34 0,34 34 15,-68 0-31,34-34 16,0 0-1,0 34-15,1 0 16,-1-1-1,0-33 17,0 34-17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4960F-9CDC-4ACD-BFC9-62A2013BA586}" type="datetimeFigureOut">
              <a:rPr lang="en-US" smtClean="0"/>
              <a:t>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0F432A-6797-4A63-9A6F-D8BC415B5D83}" type="slidenum">
              <a:rPr lang="en-US" smtClean="0"/>
              <a:t>‹#›</a:t>
            </a:fld>
            <a:endParaRPr lang="en-US"/>
          </a:p>
        </p:txBody>
      </p:sp>
    </p:spTree>
    <p:extLst>
      <p:ext uri="{BB962C8B-B14F-4D97-AF65-F5344CB8AC3E}">
        <p14:creationId xmlns:p14="http://schemas.microsoft.com/office/powerpoint/2010/main" val="3672868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each of the rules</a:t>
            </a:r>
          </a:p>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2</a:t>
            </a:fld>
            <a:endParaRPr lang="en-US"/>
          </a:p>
        </p:txBody>
      </p:sp>
    </p:spTree>
    <p:extLst>
      <p:ext uri="{BB962C8B-B14F-4D97-AF65-F5344CB8AC3E}">
        <p14:creationId xmlns:p14="http://schemas.microsoft.com/office/powerpoint/2010/main" val="426934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26</a:t>
            </a:fld>
            <a:endParaRPr lang="en-US"/>
          </a:p>
        </p:txBody>
      </p:sp>
    </p:spTree>
    <p:extLst>
      <p:ext uri="{BB962C8B-B14F-4D97-AF65-F5344CB8AC3E}">
        <p14:creationId xmlns:p14="http://schemas.microsoft.com/office/powerpoint/2010/main" val="3040665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30</a:t>
            </a:fld>
            <a:endParaRPr lang="en-US"/>
          </a:p>
        </p:txBody>
      </p:sp>
    </p:spTree>
    <p:extLst>
      <p:ext uri="{BB962C8B-B14F-4D97-AF65-F5344CB8AC3E}">
        <p14:creationId xmlns:p14="http://schemas.microsoft.com/office/powerpoint/2010/main" val="3956418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diligence</a:t>
            </a:r>
          </a:p>
        </p:txBody>
      </p:sp>
      <p:sp>
        <p:nvSpPr>
          <p:cNvPr id="4" name="Slide Number Placeholder 3"/>
          <p:cNvSpPr>
            <a:spLocks noGrp="1"/>
          </p:cNvSpPr>
          <p:nvPr>
            <p:ph type="sldNum" sz="quarter" idx="10"/>
          </p:nvPr>
        </p:nvSpPr>
        <p:spPr/>
        <p:txBody>
          <a:bodyPr/>
          <a:lstStyle/>
          <a:p>
            <a:fld id="{FF0F432A-6797-4A63-9A6F-D8BC415B5D83}" type="slidenum">
              <a:rPr lang="en-US" smtClean="0"/>
              <a:t>31</a:t>
            </a:fld>
            <a:endParaRPr lang="en-US"/>
          </a:p>
        </p:txBody>
      </p:sp>
    </p:spTree>
    <p:extLst>
      <p:ext uri="{BB962C8B-B14F-4D97-AF65-F5344CB8AC3E}">
        <p14:creationId xmlns:p14="http://schemas.microsoft.com/office/powerpoint/2010/main" val="1214611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CVE-2004-2761</a:t>
            </a:r>
          </a:p>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33</a:t>
            </a:fld>
            <a:endParaRPr lang="en-US"/>
          </a:p>
        </p:txBody>
      </p:sp>
    </p:spTree>
    <p:extLst>
      <p:ext uri="{BB962C8B-B14F-4D97-AF65-F5344CB8AC3E}">
        <p14:creationId xmlns:p14="http://schemas.microsoft.com/office/powerpoint/2010/main" val="3502194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35</a:t>
            </a:fld>
            <a:endParaRPr lang="en-US"/>
          </a:p>
        </p:txBody>
      </p:sp>
    </p:spTree>
    <p:extLst>
      <p:ext uri="{BB962C8B-B14F-4D97-AF65-F5344CB8AC3E}">
        <p14:creationId xmlns:p14="http://schemas.microsoft.com/office/powerpoint/2010/main" val="121029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Increased emphasis</a:t>
            </a:r>
          </a:p>
        </p:txBody>
      </p:sp>
      <p:sp>
        <p:nvSpPr>
          <p:cNvPr id="4" name="Slide Number Placeholder 3"/>
          <p:cNvSpPr>
            <a:spLocks noGrp="1"/>
          </p:cNvSpPr>
          <p:nvPr>
            <p:ph type="sldNum" sz="quarter" idx="10"/>
          </p:nvPr>
        </p:nvSpPr>
        <p:spPr/>
        <p:txBody>
          <a:bodyPr/>
          <a:lstStyle/>
          <a:p>
            <a:fld id="{FF0F432A-6797-4A63-9A6F-D8BC415B5D83}" type="slidenum">
              <a:rPr lang="en-US" smtClean="0"/>
              <a:t>36</a:t>
            </a:fld>
            <a:endParaRPr lang="en-US"/>
          </a:p>
        </p:txBody>
      </p:sp>
    </p:spTree>
    <p:extLst>
      <p:ext uri="{BB962C8B-B14F-4D97-AF65-F5344CB8AC3E}">
        <p14:creationId xmlns:p14="http://schemas.microsoft.com/office/powerpoint/2010/main" val="1153675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1775" lvl="0" indent="-231775">
              <a:spcAft>
                <a:spcPts val="600"/>
              </a:spcAft>
              <a:buClr>
                <a:srgbClr val="005B94"/>
              </a:buClr>
              <a:buSzPct val="120000"/>
              <a:buFont typeface="Wingdings" pitchFamily="2" charset="2"/>
              <a:buChar char="§"/>
            </a:pPr>
            <a:r>
              <a:rPr lang="en-US" sz="2000" b="1" dirty="0">
                <a:solidFill>
                  <a:prstClr val="black"/>
                </a:solidFill>
                <a:latin typeface="Arial" pitchFamily="34" charset="0"/>
                <a:cs typeface="Arial" pitchFamily="34" charset="0"/>
              </a:rPr>
              <a:t>Meant to rule out vulnerabilities in</a:t>
            </a:r>
          </a:p>
          <a:p>
            <a:pPr marL="515938" lvl="1" indent="-228600">
              <a:spcAft>
                <a:spcPts val="600"/>
              </a:spcAft>
              <a:buClr>
                <a:srgbClr val="005B94"/>
              </a:buClr>
              <a:buFont typeface="Arial" pitchFamily="34" charset="0"/>
              <a:buChar char="–"/>
            </a:pPr>
            <a:r>
              <a:rPr lang="en-US" sz="2000" dirty="0">
                <a:solidFill>
                  <a:prstClr val="black"/>
                </a:solidFill>
                <a:latin typeface="Arial" pitchFamily="34" charset="0"/>
                <a:cs typeface="Arial" pitchFamily="34" charset="0"/>
              </a:rPr>
              <a:t>Closed Betas</a:t>
            </a:r>
          </a:p>
          <a:p>
            <a:pPr marL="515938" lvl="1" indent="-228600">
              <a:spcAft>
                <a:spcPts val="600"/>
              </a:spcAft>
              <a:buClr>
                <a:srgbClr val="005B94"/>
              </a:buClr>
              <a:buFont typeface="Arial" pitchFamily="34" charset="0"/>
              <a:buChar char="–"/>
            </a:pPr>
            <a:r>
              <a:rPr lang="en-US" sz="2000" dirty="0">
                <a:solidFill>
                  <a:prstClr val="black"/>
                </a:solidFill>
                <a:latin typeface="Arial" pitchFamily="34" charset="0"/>
                <a:cs typeface="Arial" pitchFamily="34" charset="0"/>
              </a:rPr>
              <a:t>Commits that are fixed before a new release is issued</a:t>
            </a:r>
          </a:p>
          <a:p>
            <a:pPr marL="515938" lvl="1" indent="-228600">
              <a:spcAft>
                <a:spcPts val="600"/>
              </a:spcAft>
              <a:buClr>
                <a:srgbClr val="005B94"/>
              </a:buClr>
              <a:buFont typeface="Arial" pitchFamily="34" charset="0"/>
              <a:buChar char="–"/>
            </a:pPr>
            <a:r>
              <a:rPr lang="en-US" sz="2000" dirty="0">
                <a:solidFill>
                  <a:prstClr val="black"/>
                </a:solidFill>
                <a:latin typeface="Arial" pitchFamily="34" charset="0"/>
                <a:cs typeface="Arial" pitchFamily="34" charset="0"/>
              </a:rPr>
              <a:t>Malware</a:t>
            </a:r>
          </a:p>
          <a:p>
            <a:pPr marL="515938" lvl="1" indent="-228600">
              <a:spcAft>
                <a:spcPts val="600"/>
              </a:spcAft>
              <a:buClr>
                <a:srgbClr val="005B94"/>
              </a:buClr>
              <a:buFont typeface="Arial" pitchFamily="34" charset="0"/>
              <a:buChar char="–"/>
            </a:pPr>
            <a:r>
              <a:rPr lang="en-US" sz="2000" dirty="0">
                <a:solidFill>
                  <a:prstClr val="black"/>
                </a:solidFill>
                <a:latin typeface="Arial" pitchFamily="34" charset="0"/>
                <a:cs typeface="Arial" pitchFamily="34" charset="0"/>
              </a:rPr>
              <a:t>Business internal applications</a:t>
            </a:r>
          </a:p>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44</a:t>
            </a:fld>
            <a:endParaRPr lang="en-US"/>
          </a:p>
        </p:txBody>
      </p:sp>
    </p:spTree>
    <p:extLst>
      <p:ext uri="{BB962C8B-B14F-4D97-AF65-F5344CB8AC3E}">
        <p14:creationId xmlns:p14="http://schemas.microsoft.com/office/powerpoint/2010/main" val="1973989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https://www.isaca.org/Pages/Glossary.aspx?tid=1975&amp;char=V</a:t>
            </a:r>
          </a:p>
          <a:p>
            <a:r>
              <a:rPr lang="en-US" dirty="0"/>
              <a:t>[2] http://www.cert.org/vulnerability-analysis/vulnerability-reporting-instructions.cfm?</a:t>
            </a:r>
          </a:p>
          <a:p>
            <a:r>
              <a:rPr lang="en-US" dirty="0"/>
              <a:t>[3] https://www.owasp.org/index.php/Category:Vulnerability</a:t>
            </a:r>
          </a:p>
          <a:p>
            <a:r>
              <a:rPr lang="en-US" dirty="0"/>
              <a:t>[4] https://msdn.microsoft.com/en-us/library/cc751383.aspx</a:t>
            </a:r>
          </a:p>
          <a:p>
            <a:r>
              <a:rPr lang="en-US" dirty="0"/>
              <a:t>[5] https://www.hackerone.com/disclosure-guidelines</a:t>
            </a:r>
          </a:p>
        </p:txBody>
      </p:sp>
      <p:sp>
        <p:nvSpPr>
          <p:cNvPr id="4" name="Slide Number Placeholder 3"/>
          <p:cNvSpPr>
            <a:spLocks noGrp="1"/>
          </p:cNvSpPr>
          <p:nvPr>
            <p:ph type="sldNum" sz="quarter" idx="10"/>
          </p:nvPr>
        </p:nvSpPr>
        <p:spPr/>
        <p:txBody>
          <a:bodyPr/>
          <a:lstStyle/>
          <a:p>
            <a:fld id="{FF0F432A-6797-4A63-9A6F-D8BC415B5D83}" type="slidenum">
              <a:rPr lang="en-US" smtClean="0"/>
              <a:t>5</a:t>
            </a:fld>
            <a:endParaRPr lang="en-US"/>
          </a:p>
        </p:txBody>
      </p:sp>
    </p:spTree>
    <p:extLst>
      <p:ext uri="{BB962C8B-B14F-4D97-AF65-F5344CB8AC3E}">
        <p14:creationId xmlns:p14="http://schemas.microsoft.com/office/powerpoint/2010/main" val="3201060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Fix formatting</a:t>
            </a:r>
          </a:p>
        </p:txBody>
      </p:sp>
      <p:sp>
        <p:nvSpPr>
          <p:cNvPr id="4" name="Slide Number Placeholder 3"/>
          <p:cNvSpPr>
            <a:spLocks noGrp="1"/>
          </p:cNvSpPr>
          <p:nvPr>
            <p:ph type="sldNum" sz="quarter" idx="10"/>
          </p:nvPr>
        </p:nvSpPr>
        <p:spPr/>
        <p:txBody>
          <a:bodyPr/>
          <a:lstStyle/>
          <a:p>
            <a:fld id="{FF0F432A-6797-4A63-9A6F-D8BC415B5D83}" type="slidenum">
              <a:rPr lang="en-US" smtClean="0"/>
              <a:t>15</a:t>
            </a:fld>
            <a:endParaRPr lang="en-US"/>
          </a:p>
        </p:txBody>
      </p:sp>
    </p:spTree>
    <p:extLst>
      <p:ext uri="{BB962C8B-B14F-4D97-AF65-F5344CB8AC3E}">
        <p14:creationId xmlns:p14="http://schemas.microsoft.com/office/powerpoint/2010/main" val="3764593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16</a:t>
            </a:fld>
            <a:endParaRPr lang="en-US"/>
          </a:p>
        </p:txBody>
      </p:sp>
    </p:spTree>
    <p:extLst>
      <p:ext uri="{BB962C8B-B14F-4D97-AF65-F5344CB8AC3E}">
        <p14:creationId xmlns:p14="http://schemas.microsoft.com/office/powerpoint/2010/main" val="1808743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would consider this six vulnerabilities, while other would consider it one vulnerability, and others may fall in between.</a:t>
            </a:r>
          </a:p>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18</a:t>
            </a:fld>
            <a:endParaRPr lang="en-US"/>
          </a:p>
        </p:txBody>
      </p:sp>
    </p:spTree>
    <p:extLst>
      <p:ext uri="{BB962C8B-B14F-4D97-AF65-F5344CB8AC3E}">
        <p14:creationId xmlns:p14="http://schemas.microsoft.com/office/powerpoint/2010/main" val="51901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if we check the length before the if statements?</a:t>
            </a:r>
          </a:p>
          <a:p>
            <a:r>
              <a:rPr lang="en-US" baseline="0" dirty="0"/>
              <a:t>This good for simple one line changes,  what about more complex changes?  What if you have to add whole new functionality.  Can I get an example of this.</a:t>
            </a:r>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19</a:t>
            </a:fld>
            <a:endParaRPr lang="en-US"/>
          </a:p>
        </p:txBody>
      </p:sp>
    </p:spTree>
    <p:extLst>
      <p:ext uri="{BB962C8B-B14F-4D97-AF65-F5344CB8AC3E}">
        <p14:creationId xmlns:p14="http://schemas.microsoft.com/office/powerpoint/2010/main" val="4210068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if we check the length before the if statements?</a:t>
            </a:r>
          </a:p>
          <a:p>
            <a:r>
              <a:rPr lang="en-US" baseline="0" dirty="0"/>
              <a:t>This good for simple one line changes,  what about more complex changes?  What if you have to add whole new functionality.  Can I get an example of this.</a:t>
            </a:r>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20</a:t>
            </a:fld>
            <a:endParaRPr lang="en-US"/>
          </a:p>
        </p:txBody>
      </p:sp>
    </p:spTree>
    <p:extLst>
      <p:ext uri="{BB962C8B-B14F-4D97-AF65-F5344CB8AC3E}">
        <p14:creationId xmlns:p14="http://schemas.microsoft.com/office/powerpoint/2010/main" val="1510954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if we check the length before the if statements?</a:t>
            </a:r>
          </a:p>
          <a:p>
            <a:r>
              <a:rPr lang="en-US" baseline="0" dirty="0"/>
              <a:t>This good for simple one line changes,  what about more complex changes?  What if you have to add whole new functionality.  Can I get an example of this.</a:t>
            </a:r>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21</a:t>
            </a:fld>
            <a:endParaRPr lang="en-US"/>
          </a:p>
        </p:txBody>
      </p:sp>
    </p:spTree>
    <p:extLst>
      <p:ext uri="{BB962C8B-B14F-4D97-AF65-F5344CB8AC3E}">
        <p14:creationId xmlns:p14="http://schemas.microsoft.com/office/powerpoint/2010/main" val="1472491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“bad</a:t>
            </a:r>
            <a:r>
              <a:rPr lang="en-US" baseline="0" dirty="0"/>
              <a:t> things” intentionally to point out that it is a very loose requirement.</a:t>
            </a:r>
          </a:p>
          <a:p>
            <a:r>
              <a:rPr lang="en-US" baseline="0" dirty="0"/>
              <a:t>Umpire analogy</a:t>
            </a:r>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25</a:t>
            </a:fld>
            <a:endParaRPr lang="en-US"/>
          </a:p>
        </p:txBody>
      </p:sp>
    </p:spTree>
    <p:extLst>
      <p:ext uri="{BB962C8B-B14F-4D97-AF65-F5344CB8AC3E}">
        <p14:creationId xmlns:p14="http://schemas.microsoft.com/office/powerpoint/2010/main" val="1732905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 name="Text Box 34"/>
          <p:cNvSpPr txBox="1">
            <a:spLocks noChangeArrowheads="1"/>
          </p:cNvSpPr>
          <p:nvPr/>
        </p:nvSpPr>
        <p:spPr bwMode="auto">
          <a:xfrm>
            <a:off x="9267802" y="6533104"/>
            <a:ext cx="2552302" cy="215444"/>
          </a:xfrm>
          <a:prstGeom prst="rect">
            <a:avLst/>
          </a:prstGeom>
          <a:noFill/>
          <a:ln w="9525">
            <a:noFill/>
            <a:miter lim="800000"/>
            <a:headEnd/>
            <a:tailEnd/>
          </a:ln>
          <a:effectLst/>
        </p:spPr>
        <p:txBody>
          <a:bodyPr wrap="none">
            <a:spAutoFit/>
          </a:bodyPr>
          <a:lstStyle/>
          <a:p>
            <a:pPr algn="r">
              <a:lnSpc>
                <a:spcPct val="100000"/>
              </a:lnSpc>
              <a:spcAft>
                <a:spcPct val="0"/>
              </a:spcAft>
              <a:buClrTx/>
            </a:pPr>
            <a:r>
              <a:rPr lang="en-US" altLang="en-US" sz="800" b="0">
                <a:solidFill>
                  <a:schemeClr val="tx1">
                    <a:lumMod val="50000"/>
                    <a:lumOff val="50000"/>
                  </a:schemeClr>
                </a:solidFill>
                <a:latin typeface="Arial" pitchFamily="34" charset="0"/>
                <a:cs typeface="Arial" pitchFamily="34" charset="0"/>
              </a:rPr>
              <a:t>© 2016</a:t>
            </a:r>
            <a:r>
              <a:rPr lang="en-US" altLang="en-US" sz="800" b="0" baseline="0">
                <a:solidFill>
                  <a:schemeClr val="tx1">
                    <a:lumMod val="50000"/>
                    <a:lumOff val="50000"/>
                  </a:schemeClr>
                </a:solidFill>
                <a:latin typeface="Arial" pitchFamily="34" charset="0"/>
                <a:cs typeface="Arial" pitchFamily="34" charset="0"/>
              </a:rPr>
              <a:t> </a:t>
            </a:r>
            <a:r>
              <a:rPr lang="en-US" altLang="en-US" sz="800" b="0" dirty="0">
                <a:solidFill>
                  <a:schemeClr val="tx1">
                    <a:lumMod val="50000"/>
                    <a:lumOff val="50000"/>
                  </a:schemeClr>
                </a:solidFill>
                <a:latin typeface="Arial" pitchFamily="34" charset="0"/>
                <a:cs typeface="Arial" pitchFamily="34" charset="0"/>
              </a:rPr>
              <a:t>The MITRE Corporation. All </a:t>
            </a:r>
            <a:r>
              <a:rPr lang="en-US" altLang="en-US" sz="800" b="0">
                <a:solidFill>
                  <a:schemeClr val="tx1">
                    <a:lumMod val="50000"/>
                    <a:lumOff val="50000"/>
                  </a:schemeClr>
                </a:solidFill>
                <a:latin typeface="Arial" pitchFamily="34" charset="0"/>
                <a:cs typeface="Arial" pitchFamily="34" charset="0"/>
              </a:rPr>
              <a:t>rights reserved</a:t>
            </a:r>
            <a:r>
              <a:rPr lang="en-US" altLang="en-US" sz="800" b="0" dirty="0">
                <a:solidFill>
                  <a:schemeClr val="tx1">
                    <a:lumMod val="50000"/>
                    <a:lumOff val="50000"/>
                  </a:schemeClr>
                </a:solidFill>
                <a:latin typeface="Arial" pitchFamily="34" charset="0"/>
                <a:cs typeface="Arial" pitchFamily="34" charset="0"/>
              </a:rPr>
              <a:t>.</a:t>
            </a:r>
          </a:p>
        </p:txBody>
      </p:sp>
      <p:sp>
        <p:nvSpPr>
          <p:cNvPr id="8" name="Rectangle 4"/>
          <p:cNvSpPr>
            <a:spLocks noGrp="1" noChangeArrowheads="1"/>
          </p:cNvSpPr>
          <p:nvPr>
            <p:ph type="subTitle" idx="1" hasCustomPrompt="1"/>
          </p:nvPr>
        </p:nvSpPr>
        <p:spPr>
          <a:xfrm>
            <a:off x="1044156" y="2568939"/>
            <a:ext cx="6136217" cy="389922"/>
          </a:xfrm>
        </p:spPr>
        <p:txBody>
          <a:bodyPr/>
          <a:lstStyle>
            <a:lvl1pPr marL="0" indent="0">
              <a:buFont typeface="Wingdings" pitchFamily="2" charset="2"/>
              <a:buNone/>
              <a:defRPr b="1" spc="300" baseline="0">
                <a:solidFill>
                  <a:schemeClr val="tx2"/>
                </a:solidFill>
                <a:latin typeface="Arial" pitchFamily="34" charset="0"/>
                <a:cs typeface="Arial"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Arial" pitchFamily="34" charset="0"/>
                <a:cs typeface="Arial" pitchFamily="34" charset="0"/>
              </a:defRPr>
            </a:lvl1pPr>
          </a:lstStyle>
          <a:p>
            <a:r>
              <a:rPr lang="en-US" dirty="0"/>
              <a:t>Title here</a:t>
            </a:r>
          </a:p>
        </p:txBody>
      </p:sp>
      <p:sp>
        <p:nvSpPr>
          <p:cNvPr id="10" name="Text Box 27"/>
          <p:cNvSpPr txBox="1">
            <a:spLocks noChangeArrowheads="1"/>
          </p:cNvSpPr>
          <p:nvPr/>
        </p:nvSpPr>
        <p:spPr bwMode="auto">
          <a:xfrm>
            <a:off x="987360" y="6507842"/>
            <a:ext cx="2641600" cy="240707"/>
          </a:xfrm>
          <a:prstGeom prst="rect">
            <a:avLst/>
          </a:prstGeom>
          <a:noFill/>
          <a:ln w="9525">
            <a:noFill/>
            <a:miter lim="800000"/>
            <a:headEnd/>
            <a:tailEnd/>
          </a:ln>
          <a:effectLst/>
        </p:spPr>
        <p:txBody>
          <a:bodyPr>
            <a:spAutoFit/>
          </a:bodyPr>
          <a:lstStyle/>
          <a:p>
            <a:pPr algn="l" defTabSz="914400">
              <a:lnSpc>
                <a:spcPts val="1300"/>
              </a:lnSpc>
              <a:spcAft>
                <a:spcPct val="0"/>
              </a:spcAft>
            </a:pPr>
            <a:r>
              <a:rPr lang="en-US" sz="800" b="0" dirty="0">
                <a:solidFill>
                  <a:schemeClr val="tx1">
                    <a:lumMod val="50000"/>
                    <a:lumOff val="50000"/>
                  </a:schemeClr>
                </a:solidFill>
                <a:latin typeface="Arial" pitchFamily="34" charset="0"/>
              </a:rPr>
              <a:t>.</a:t>
            </a:r>
          </a:p>
        </p:txBody>
      </p:sp>
      <p:sp>
        <p:nvSpPr>
          <p:cNvPr id="12" name="Rectangle 11"/>
          <p:cNvSpPr/>
          <p:nvPr/>
        </p:nvSpPr>
        <p:spPr bwMode="auto">
          <a:xfrm>
            <a:off x="0" y="1"/>
            <a:ext cx="543099" cy="2398143"/>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p:nvCxnSpPr>
        <p:spPr bwMode="auto">
          <a:xfrm>
            <a:off x="1098200" y="2448468"/>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p:nvSpPr>
        <p:spPr bwMode="auto">
          <a:xfrm>
            <a:off x="0" y="2510288"/>
            <a:ext cx="543099"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cxnSp>
        <p:nvCxnSpPr>
          <p:cNvPr id="16" name="Straight Connector 15"/>
          <p:cNvCxnSpPr/>
          <p:nvPr/>
        </p:nvCxnSpPr>
        <p:spPr bwMode="auto">
          <a:xfrm>
            <a:off x="1098200" y="6534227"/>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0578" y="6250820"/>
            <a:ext cx="894007" cy="243820"/>
          </a:xfrm>
          <a:prstGeom prst="rect">
            <a:avLst/>
          </a:prstGeom>
        </p:spPr>
      </p:pic>
      <p:sp>
        <p:nvSpPr>
          <p:cNvPr id="11" name="Text Box 34"/>
          <p:cNvSpPr txBox="1">
            <a:spLocks noChangeArrowheads="1"/>
          </p:cNvSpPr>
          <p:nvPr userDrawn="1"/>
        </p:nvSpPr>
        <p:spPr bwMode="auto">
          <a:xfrm>
            <a:off x="9267802" y="6533104"/>
            <a:ext cx="2552302" cy="215444"/>
          </a:xfrm>
          <a:prstGeom prst="rect">
            <a:avLst/>
          </a:prstGeom>
          <a:noFill/>
          <a:ln w="9525">
            <a:noFill/>
            <a:miter lim="800000"/>
            <a:headEnd/>
            <a:tailEnd/>
          </a:ln>
          <a:effectLst/>
        </p:spPr>
        <p:txBody>
          <a:bodyPr wrap="none">
            <a:spAutoFit/>
          </a:bodyPr>
          <a:lstStyle/>
          <a:p>
            <a:pPr algn="r">
              <a:lnSpc>
                <a:spcPct val="100000"/>
              </a:lnSpc>
              <a:spcAft>
                <a:spcPct val="0"/>
              </a:spcAft>
              <a:buClrTx/>
            </a:pPr>
            <a:r>
              <a:rPr lang="en-US" altLang="en-US" sz="800" b="0">
                <a:solidFill>
                  <a:schemeClr val="tx1">
                    <a:lumMod val="50000"/>
                    <a:lumOff val="50000"/>
                  </a:schemeClr>
                </a:solidFill>
                <a:latin typeface="Arial" pitchFamily="34" charset="0"/>
                <a:cs typeface="Arial" pitchFamily="34" charset="0"/>
              </a:rPr>
              <a:t>© 2016</a:t>
            </a:r>
            <a:r>
              <a:rPr lang="en-US" altLang="en-US" sz="800" b="0" baseline="0">
                <a:solidFill>
                  <a:schemeClr val="tx1">
                    <a:lumMod val="50000"/>
                    <a:lumOff val="50000"/>
                  </a:schemeClr>
                </a:solidFill>
                <a:latin typeface="Arial" pitchFamily="34" charset="0"/>
                <a:cs typeface="Arial" pitchFamily="34" charset="0"/>
              </a:rPr>
              <a:t> </a:t>
            </a:r>
            <a:r>
              <a:rPr lang="en-US" altLang="en-US" sz="800" b="0" dirty="0">
                <a:solidFill>
                  <a:schemeClr val="tx1">
                    <a:lumMod val="50000"/>
                    <a:lumOff val="50000"/>
                  </a:schemeClr>
                </a:solidFill>
                <a:latin typeface="Arial" pitchFamily="34" charset="0"/>
                <a:cs typeface="Arial" pitchFamily="34" charset="0"/>
              </a:rPr>
              <a:t>The MITRE Corporation. All </a:t>
            </a:r>
            <a:r>
              <a:rPr lang="en-US" altLang="en-US" sz="800" b="0">
                <a:solidFill>
                  <a:schemeClr val="tx1">
                    <a:lumMod val="50000"/>
                    <a:lumOff val="50000"/>
                  </a:schemeClr>
                </a:solidFill>
                <a:latin typeface="Arial" pitchFamily="34" charset="0"/>
                <a:cs typeface="Arial" pitchFamily="34" charset="0"/>
              </a:rPr>
              <a:t>rights reserved</a:t>
            </a:r>
            <a:r>
              <a:rPr lang="en-US" altLang="en-US" sz="800" b="0" dirty="0">
                <a:solidFill>
                  <a:schemeClr val="tx1">
                    <a:lumMod val="50000"/>
                    <a:lumOff val="50000"/>
                  </a:schemeClr>
                </a:solidFill>
                <a:latin typeface="Arial" pitchFamily="34" charset="0"/>
                <a:cs typeface="Arial" pitchFamily="34" charset="0"/>
              </a:rPr>
              <a:t>.</a:t>
            </a:r>
          </a:p>
        </p:txBody>
      </p:sp>
      <p:sp>
        <p:nvSpPr>
          <p:cNvPr id="13" name="Rectangle 12"/>
          <p:cNvSpPr/>
          <p:nvPr userDrawn="1"/>
        </p:nvSpPr>
        <p:spPr bwMode="auto">
          <a:xfrm>
            <a:off x="0" y="1"/>
            <a:ext cx="543099" cy="2398143"/>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7" name="Straight Connector 16"/>
          <p:cNvCxnSpPr/>
          <p:nvPr userDrawn="1"/>
        </p:nvCxnSpPr>
        <p:spPr bwMode="auto">
          <a:xfrm>
            <a:off x="1098200" y="2448468"/>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8" name="Rectangle 17"/>
          <p:cNvSpPr/>
          <p:nvPr userDrawn="1"/>
        </p:nvSpPr>
        <p:spPr bwMode="auto">
          <a:xfrm>
            <a:off x="0" y="2510288"/>
            <a:ext cx="543099"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cxnSp>
        <p:nvCxnSpPr>
          <p:cNvPr id="19" name="Straight Connector 18"/>
          <p:cNvCxnSpPr/>
          <p:nvPr userDrawn="1"/>
        </p:nvCxnSpPr>
        <p:spPr bwMode="auto">
          <a:xfrm>
            <a:off x="1098200" y="6534227"/>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00578" y="6250820"/>
            <a:ext cx="894007" cy="243820"/>
          </a:xfrm>
          <a:prstGeom prst="rect">
            <a:avLst/>
          </a:prstGeom>
        </p:spPr>
      </p:pic>
    </p:spTree>
    <p:extLst>
      <p:ext uri="{BB962C8B-B14F-4D97-AF65-F5344CB8AC3E}">
        <p14:creationId xmlns:p14="http://schemas.microsoft.com/office/powerpoint/2010/main" val="4180848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7" name="Text Box 34"/>
          <p:cNvSpPr txBox="1">
            <a:spLocks noChangeArrowheads="1"/>
          </p:cNvSpPr>
          <p:nvPr userDrawn="1"/>
        </p:nvSpPr>
        <p:spPr bwMode="auto">
          <a:xfrm>
            <a:off x="9267802" y="6533104"/>
            <a:ext cx="2552302" cy="215444"/>
          </a:xfrm>
          <a:prstGeom prst="rect">
            <a:avLst/>
          </a:prstGeom>
          <a:noFill/>
          <a:ln w="9525">
            <a:noFill/>
            <a:miter lim="800000"/>
            <a:headEnd/>
            <a:tailEnd/>
          </a:ln>
          <a:effectLst/>
        </p:spPr>
        <p:txBody>
          <a:bodyPr wrap="none">
            <a:spAutoFit/>
          </a:bodyPr>
          <a:lstStyle/>
          <a:p>
            <a:pPr algn="r">
              <a:lnSpc>
                <a:spcPct val="100000"/>
              </a:lnSpc>
              <a:spcAft>
                <a:spcPct val="0"/>
              </a:spcAft>
              <a:buClrTx/>
            </a:pPr>
            <a:r>
              <a:rPr lang="en-US" altLang="en-US" sz="800" b="0">
                <a:solidFill>
                  <a:schemeClr val="tx1">
                    <a:lumMod val="50000"/>
                    <a:lumOff val="50000"/>
                  </a:schemeClr>
                </a:solidFill>
                <a:latin typeface="Arial" pitchFamily="34" charset="0"/>
                <a:cs typeface="Arial" pitchFamily="34" charset="0"/>
              </a:rPr>
              <a:t>© 2016</a:t>
            </a:r>
            <a:r>
              <a:rPr lang="en-US" altLang="en-US" sz="800" b="0" baseline="0">
                <a:solidFill>
                  <a:schemeClr val="tx1">
                    <a:lumMod val="50000"/>
                    <a:lumOff val="50000"/>
                  </a:schemeClr>
                </a:solidFill>
                <a:latin typeface="Arial" pitchFamily="34" charset="0"/>
                <a:cs typeface="Arial" pitchFamily="34" charset="0"/>
              </a:rPr>
              <a:t> </a:t>
            </a:r>
            <a:r>
              <a:rPr lang="en-US" altLang="en-US" sz="800" b="0" dirty="0">
                <a:solidFill>
                  <a:schemeClr val="tx1">
                    <a:lumMod val="50000"/>
                    <a:lumOff val="50000"/>
                  </a:schemeClr>
                </a:solidFill>
                <a:latin typeface="Arial" pitchFamily="34" charset="0"/>
                <a:cs typeface="Arial" pitchFamily="34" charset="0"/>
              </a:rPr>
              <a:t>The MITRE Corporation. All </a:t>
            </a:r>
            <a:r>
              <a:rPr lang="en-US" altLang="en-US" sz="800" b="0">
                <a:solidFill>
                  <a:schemeClr val="tx1">
                    <a:lumMod val="50000"/>
                    <a:lumOff val="50000"/>
                  </a:schemeClr>
                </a:solidFill>
                <a:latin typeface="Arial" pitchFamily="34" charset="0"/>
                <a:cs typeface="Arial" pitchFamily="34" charset="0"/>
              </a:rPr>
              <a:t>rights reserved</a:t>
            </a:r>
            <a:r>
              <a:rPr lang="en-US" altLang="en-US" sz="800" b="0" dirty="0">
                <a:solidFill>
                  <a:schemeClr val="tx1">
                    <a:lumMod val="50000"/>
                    <a:lumOff val="50000"/>
                  </a:schemeClr>
                </a:solidFill>
                <a:latin typeface="Arial" pitchFamily="34" charset="0"/>
                <a:cs typeface="Arial" pitchFamily="34" charset="0"/>
              </a:rPr>
              <a:t>.</a:t>
            </a:r>
          </a:p>
        </p:txBody>
      </p:sp>
      <p:sp>
        <p:nvSpPr>
          <p:cNvPr id="8" name="Rectangle 4"/>
          <p:cNvSpPr>
            <a:spLocks noGrp="1" noChangeArrowheads="1"/>
          </p:cNvSpPr>
          <p:nvPr>
            <p:ph type="subTitle" idx="1" hasCustomPrompt="1"/>
          </p:nvPr>
        </p:nvSpPr>
        <p:spPr>
          <a:xfrm>
            <a:off x="1044156" y="2568939"/>
            <a:ext cx="6136217" cy="389922"/>
          </a:xfrm>
        </p:spPr>
        <p:txBody>
          <a:bodyPr/>
          <a:lstStyle>
            <a:lvl1pPr marL="0" indent="0">
              <a:buFont typeface="Wingdings" pitchFamily="2" charset="2"/>
              <a:buNone/>
              <a:defRPr b="1" spc="300" baseline="0">
                <a:solidFill>
                  <a:schemeClr val="tx2"/>
                </a:solidFill>
                <a:latin typeface="Arial" pitchFamily="34" charset="0"/>
                <a:cs typeface="Arial"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Arial" pitchFamily="34" charset="0"/>
                <a:cs typeface="Arial" pitchFamily="34" charset="0"/>
              </a:defRPr>
            </a:lvl1pPr>
          </a:lstStyle>
          <a:p>
            <a:r>
              <a:rPr lang="en-US" dirty="0"/>
              <a:t>Title here</a:t>
            </a:r>
          </a:p>
        </p:txBody>
      </p:sp>
      <p:sp>
        <p:nvSpPr>
          <p:cNvPr id="10" name="Text Box 27"/>
          <p:cNvSpPr txBox="1">
            <a:spLocks noChangeArrowheads="1"/>
          </p:cNvSpPr>
          <p:nvPr userDrawn="1"/>
        </p:nvSpPr>
        <p:spPr bwMode="auto">
          <a:xfrm>
            <a:off x="987360" y="6507842"/>
            <a:ext cx="2641600" cy="259045"/>
          </a:xfrm>
          <a:prstGeom prst="rect">
            <a:avLst/>
          </a:prstGeom>
          <a:noFill/>
          <a:ln w="9525">
            <a:noFill/>
            <a:miter lim="800000"/>
            <a:headEnd/>
            <a:tailEnd/>
          </a:ln>
          <a:effectLst/>
        </p:spPr>
        <p:txBody>
          <a:bodyPr>
            <a:spAutoFit/>
          </a:bodyPr>
          <a:lstStyle/>
          <a:p>
            <a:pPr algn="l" defTabSz="914400">
              <a:lnSpc>
                <a:spcPts val="1300"/>
              </a:lnSpc>
              <a:spcAft>
                <a:spcPct val="0"/>
              </a:spcAft>
            </a:pPr>
            <a:r>
              <a:rPr lang="en-US" sz="800" b="0" dirty="0">
                <a:solidFill>
                  <a:schemeClr val="tx1">
                    <a:lumMod val="50000"/>
                    <a:lumOff val="50000"/>
                  </a:schemeClr>
                </a:solidFill>
                <a:latin typeface="Arial" pitchFamily="34" charset="0"/>
              </a:rPr>
              <a:t>For Internal </a:t>
            </a:r>
            <a:r>
              <a:rPr lang="en-US" sz="800" b="0" dirty="0">
                <a:solidFill>
                  <a:schemeClr val="tx1">
                    <a:lumMod val="50000"/>
                    <a:lumOff val="50000"/>
                  </a:schemeClr>
                </a:solidFill>
                <a:latin typeface="Arial" pitchFamily="34" charset="0"/>
                <a:cs typeface="Arial" pitchFamily="34" charset="0"/>
              </a:rPr>
              <a:t>MITRE</a:t>
            </a:r>
            <a:r>
              <a:rPr lang="en-US" sz="800" b="0" dirty="0">
                <a:solidFill>
                  <a:schemeClr val="tx1">
                    <a:lumMod val="50000"/>
                    <a:lumOff val="50000"/>
                  </a:schemeClr>
                </a:solidFill>
                <a:latin typeface="Arial" pitchFamily="34" charset="0"/>
              </a:rPr>
              <a:t> Use.</a:t>
            </a:r>
          </a:p>
        </p:txBody>
      </p:sp>
      <p:sp>
        <p:nvSpPr>
          <p:cNvPr id="12" name="Rectangle 11"/>
          <p:cNvSpPr/>
          <p:nvPr userDrawn="1"/>
        </p:nvSpPr>
        <p:spPr bwMode="auto">
          <a:xfrm>
            <a:off x="0" y="1"/>
            <a:ext cx="543099" cy="2398143"/>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userDrawn="1"/>
        </p:nvCxnSpPr>
        <p:spPr bwMode="auto">
          <a:xfrm>
            <a:off x="1098200" y="2448468"/>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userDrawn="1"/>
        </p:nvSpPr>
        <p:spPr bwMode="auto">
          <a:xfrm>
            <a:off x="0" y="2510288"/>
            <a:ext cx="543099"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cxnSp>
        <p:nvCxnSpPr>
          <p:cNvPr id="16" name="Straight Connector 15"/>
          <p:cNvCxnSpPr/>
          <p:nvPr userDrawn="1"/>
        </p:nvCxnSpPr>
        <p:spPr bwMode="auto">
          <a:xfrm>
            <a:off x="1098200" y="6534227"/>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00578" y="6250820"/>
            <a:ext cx="894007" cy="243820"/>
          </a:xfrm>
          <a:prstGeom prst="rect">
            <a:avLst/>
          </a:prstGeom>
        </p:spPr>
      </p:pic>
    </p:spTree>
    <p:extLst>
      <p:ext uri="{BB962C8B-B14F-4D97-AF65-F5344CB8AC3E}">
        <p14:creationId xmlns:p14="http://schemas.microsoft.com/office/powerpoint/2010/main" val="1322778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0" y="274638"/>
            <a:ext cx="109728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a:t>Click to edit Master title style</a:t>
            </a:r>
          </a:p>
        </p:txBody>
      </p:sp>
      <p:sp>
        <p:nvSpPr>
          <p:cNvPr id="8" name="Text Placeholder 2"/>
          <p:cNvSpPr>
            <a:spLocks noGrp="1"/>
          </p:cNvSpPr>
          <p:nvPr>
            <p:ph idx="1"/>
          </p:nvPr>
        </p:nvSpPr>
        <p:spPr>
          <a:xfrm>
            <a:off x="812800" y="1447800"/>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Edit Master text styles</a:t>
            </a:r>
          </a:p>
        </p:txBody>
      </p:sp>
    </p:spTree>
    <p:extLst>
      <p:ext uri="{BB962C8B-B14F-4D97-AF65-F5344CB8AC3E}">
        <p14:creationId xmlns:p14="http://schemas.microsoft.com/office/powerpoint/2010/main" val="228546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Alternate_Title_Slide">
    <p:spTree>
      <p:nvGrpSpPr>
        <p:cNvPr id="1" name=""/>
        <p:cNvGrpSpPr/>
        <p:nvPr/>
      </p:nvGrpSpPr>
      <p:grpSpPr>
        <a:xfrm>
          <a:off x="0" y="0"/>
          <a:ext cx="0" cy="0"/>
          <a:chOff x="0" y="0"/>
          <a:chExt cx="0" cy="0"/>
        </a:xfrm>
      </p:grpSpPr>
      <p:sp>
        <p:nvSpPr>
          <p:cNvPr id="17" name="Rectangle 16"/>
          <p:cNvSpPr/>
          <p:nvPr userDrawn="1"/>
        </p:nvSpPr>
        <p:spPr>
          <a:xfrm>
            <a:off x="1098993" y="4025438"/>
            <a:ext cx="10595592" cy="1371600"/>
          </a:xfrm>
          <a:prstGeom prst="rect">
            <a:avLst/>
          </a:prstGeom>
          <a:noFill/>
          <a:ln w="63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lumMod val="50000"/>
                </a:schemeClr>
              </a:solidFill>
              <a:latin typeface="Arial" pitchFamily="34" charset="0"/>
            </a:endParaRPr>
          </a:p>
        </p:txBody>
      </p:sp>
      <p:sp>
        <p:nvSpPr>
          <p:cNvPr id="29" name="Rectangle 28"/>
          <p:cNvSpPr/>
          <p:nvPr userDrawn="1"/>
        </p:nvSpPr>
        <p:spPr>
          <a:xfrm>
            <a:off x="9924391" y="4083050"/>
            <a:ext cx="1694688"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lumMod val="50000"/>
                </a:schemeClr>
              </a:solidFill>
              <a:latin typeface="Arial" pitchFamily="34" charset="0"/>
            </a:endParaRPr>
          </a:p>
        </p:txBody>
      </p:sp>
      <p:sp>
        <p:nvSpPr>
          <p:cNvPr id="4" name="Rectangle 3"/>
          <p:cNvSpPr/>
          <p:nvPr userDrawn="1"/>
        </p:nvSpPr>
        <p:spPr>
          <a:xfrm>
            <a:off x="1165661" y="4083050"/>
            <a:ext cx="1694688"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lumMod val="50000"/>
                </a:schemeClr>
              </a:solidFill>
              <a:latin typeface="Arial" pitchFamily="34" charset="0"/>
            </a:endParaRPr>
          </a:p>
        </p:txBody>
      </p:sp>
      <p:sp>
        <p:nvSpPr>
          <p:cNvPr id="25" name="Rectangle 24"/>
          <p:cNvSpPr/>
          <p:nvPr userDrawn="1"/>
        </p:nvSpPr>
        <p:spPr>
          <a:xfrm>
            <a:off x="2917407" y="4083050"/>
            <a:ext cx="1694688"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lumMod val="50000"/>
                </a:schemeClr>
              </a:solidFill>
              <a:latin typeface="Arial" pitchFamily="34" charset="0"/>
            </a:endParaRPr>
          </a:p>
        </p:txBody>
      </p:sp>
      <p:sp>
        <p:nvSpPr>
          <p:cNvPr id="26" name="Rectangle 25"/>
          <p:cNvSpPr/>
          <p:nvPr userDrawn="1"/>
        </p:nvSpPr>
        <p:spPr>
          <a:xfrm>
            <a:off x="4669152" y="4083050"/>
            <a:ext cx="1694688"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lumMod val="50000"/>
                </a:schemeClr>
              </a:solidFill>
              <a:latin typeface="Arial" pitchFamily="34" charset="0"/>
            </a:endParaRPr>
          </a:p>
        </p:txBody>
      </p:sp>
      <p:sp>
        <p:nvSpPr>
          <p:cNvPr id="27" name="Rectangle 26"/>
          <p:cNvSpPr/>
          <p:nvPr userDrawn="1"/>
        </p:nvSpPr>
        <p:spPr>
          <a:xfrm>
            <a:off x="6420897" y="4083050"/>
            <a:ext cx="1694688"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lumMod val="50000"/>
                </a:schemeClr>
              </a:solidFill>
              <a:latin typeface="Arial" pitchFamily="34" charset="0"/>
            </a:endParaRPr>
          </a:p>
        </p:txBody>
      </p:sp>
      <p:sp>
        <p:nvSpPr>
          <p:cNvPr id="28" name="Rectangle 27"/>
          <p:cNvSpPr/>
          <p:nvPr userDrawn="1"/>
        </p:nvSpPr>
        <p:spPr>
          <a:xfrm>
            <a:off x="8172643" y="4083050"/>
            <a:ext cx="1694688"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lumMod val="50000"/>
                </a:schemeClr>
              </a:solidFill>
              <a:latin typeface="Arial" pitchFamily="34" charset="0"/>
            </a:endParaRPr>
          </a:p>
        </p:txBody>
      </p:sp>
      <p:sp>
        <p:nvSpPr>
          <p:cNvPr id="7" name="Text Box 34"/>
          <p:cNvSpPr txBox="1">
            <a:spLocks noChangeArrowheads="1"/>
          </p:cNvSpPr>
          <p:nvPr userDrawn="1"/>
        </p:nvSpPr>
        <p:spPr bwMode="auto">
          <a:xfrm>
            <a:off x="9267803" y="6541093"/>
            <a:ext cx="2552301" cy="215444"/>
          </a:xfrm>
          <a:prstGeom prst="rect">
            <a:avLst/>
          </a:prstGeom>
          <a:noFill/>
          <a:ln w="9525">
            <a:noFill/>
            <a:miter lim="800000"/>
            <a:headEnd/>
            <a:tailEnd/>
          </a:ln>
          <a:effectLst/>
        </p:spPr>
        <p:txBody>
          <a:bodyPr wrap="none">
            <a:spAutoFit/>
          </a:bodyPr>
          <a:lstStyle/>
          <a:p>
            <a:pPr algn="r">
              <a:lnSpc>
                <a:spcPct val="100000"/>
              </a:lnSpc>
              <a:spcAft>
                <a:spcPct val="0"/>
              </a:spcAft>
              <a:buClrTx/>
            </a:pPr>
            <a:r>
              <a:rPr lang="en-US" altLang="en-US" sz="800" b="0">
                <a:solidFill>
                  <a:schemeClr val="tx1">
                    <a:lumMod val="50000"/>
                    <a:lumOff val="50000"/>
                  </a:schemeClr>
                </a:solidFill>
                <a:latin typeface="Arial" pitchFamily="34" charset="0"/>
              </a:rPr>
              <a:t>© 2016</a:t>
            </a:r>
            <a:r>
              <a:rPr lang="en-US" altLang="en-US" sz="800" b="0" baseline="0">
                <a:solidFill>
                  <a:schemeClr val="tx1">
                    <a:lumMod val="50000"/>
                    <a:lumOff val="50000"/>
                  </a:schemeClr>
                </a:solidFill>
                <a:latin typeface="Arial" pitchFamily="34" charset="0"/>
              </a:rPr>
              <a:t> </a:t>
            </a:r>
            <a:r>
              <a:rPr lang="en-US" altLang="en-US" sz="800" b="0">
                <a:solidFill>
                  <a:schemeClr val="tx1">
                    <a:lumMod val="50000"/>
                    <a:lumOff val="50000"/>
                  </a:schemeClr>
                </a:solidFill>
                <a:latin typeface="Arial" pitchFamily="34" charset="0"/>
              </a:rPr>
              <a:t>The </a:t>
            </a:r>
            <a:r>
              <a:rPr lang="en-US" altLang="en-US" sz="800" b="0" dirty="0">
                <a:solidFill>
                  <a:schemeClr val="tx1">
                    <a:lumMod val="50000"/>
                    <a:lumOff val="50000"/>
                  </a:schemeClr>
                </a:solidFill>
                <a:latin typeface="Arial" pitchFamily="34" charset="0"/>
              </a:rPr>
              <a:t>MITRE Corporation. All </a:t>
            </a:r>
            <a:r>
              <a:rPr lang="en-US" altLang="en-US" sz="800" b="0">
                <a:solidFill>
                  <a:schemeClr val="tx1">
                    <a:lumMod val="50000"/>
                    <a:lumOff val="50000"/>
                  </a:schemeClr>
                </a:solidFill>
                <a:latin typeface="Arial" pitchFamily="34" charset="0"/>
              </a:rPr>
              <a:t>rights reserved</a:t>
            </a:r>
            <a:r>
              <a:rPr lang="en-US" altLang="en-US" sz="800" b="0" dirty="0">
                <a:solidFill>
                  <a:schemeClr val="tx1">
                    <a:lumMod val="50000"/>
                    <a:lumOff val="50000"/>
                  </a:schemeClr>
                </a:solidFill>
                <a:latin typeface="Arial" pitchFamily="34" charset="0"/>
              </a:rPr>
              <a:t>.</a:t>
            </a:r>
          </a:p>
        </p:txBody>
      </p:sp>
      <p:sp>
        <p:nvSpPr>
          <p:cNvPr id="8" name="Rectangle 4"/>
          <p:cNvSpPr>
            <a:spLocks noGrp="1" noChangeArrowheads="1"/>
          </p:cNvSpPr>
          <p:nvPr>
            <p:ph type="subTitle" idx="1" hasCustomPrompt="1"/>
          </p:nvPr>
        </p:nvSpPr>
        <p:spPr>
          <a:xfrm>
            <a:off x="1044156" y="2568939"/>
            <a:ext cx="6136217" cy="389922"/>
          </a:xfrm>
        </p:spPr>
        <p:txBody>
          <a:bodyPr/>
          <a:lstStyle>
            <a:lvl1pPr marL="0" indent="0">
              <a:buFont typeface="Wingdings" pitchFamily="2" charset="2"/>
              <a:buNone/>
              <a:defRPr b="1" spc="0" baseline="0">
                <a:solidFill>
                  <a:schemeClr val="tx2"/>
                </a:solidFill>
                <a:latin typeface="Arial"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1009528" y="368932"/>
            <a:ext cx="9662160" cy="1981200"/>
          </a:xfrm>
        </p:spPr>
        <p:txBody>
          <a:bodyPr anchor="b" anchorCtr="0">
            <a:noAutofit/>
          </a:bodyPr>
          <a:lstStyle>
            <a:lvl1pPr algn="l">
              <a:lnSpc>
                <a:spcPts val="4400"/>
              </a:lnSpc>
              <a:defRPr sz="4000" b="1">
                <a:solidFill>
                  <a:schemeClr val="tx2"/>
                </a:solidFill>
                <a:latin typeface="Arial" pitchFamily="34" charset="0"/>
                <a:cs typeface="Times New Roman" pitchFamily="18" charset="0"/>
              </a:defRPr>
            </a:lvl1pPr>
          </a:lstStyle>
          <a:p>
            <a:r>
              <a:rPr lang="en-US" dirty="0"/>
              <a:t>Title here</a:t>
            </a:r>
          </a:p>
        </p:txBody>
      </p:sp>
      <p:sp>
        <p:nvSpPr>
          <p:cNvPr id="10" name="Text Box 27"/>
          <p:cNvSpPr txBox="1">
            <a:spLocks noChangeArrowheads="1"/>
          </p:cNvSpPr>
          <p:nvPr userDrawn="1"/>
        </p:nvSpPr>
        <p:spPr bwMode="auto">
          <a:xfrm>
            <a:off x="987360" y="6541094"/>
            <a:ext cx="2641600" cy="259045"/>
          </a:xfrm>
          <a:prstGeom prst="rect">
            <a:avLst/>
          </a:prstGeom>
          <a:noFill/>
          <a:ln w="9525">
            <a:noFill/>
            <a:miter lim="800000"/>
            <a:headEnd/>
            <a:tailEnd/>
          </a:ln>
          <a:effectLst/>
        </p:spPr>
        <p:txBody>
          <a:bodyPr>
            <a:spAutoFit/>
          </a:bodyPr>
          <a:lstStyle/>
          <a:p>
            <a:pPr algn="l" defTabSz="914400">
              <a:lnSpc>
                <a:spcPts val="1300"/>
              </a:lnSpc>
              <a:spcAft>
                <a:spcPct val="0"/>
              </a:spcAft>
            </a:pPr>
            <a:r>
              <a:rPr lang="en-US" sz="800" b="0" dirty="0">
                <a:solidFill>
                  <a:schemeClr val="tx1">
                    <a:lumMod val="50000"/>
                    <a:lumOff val="50000"/>
                  </a:schemeClr>
                </a:solidFill>
                <a:latin typeface="Arial" pitchFamily="34" charset="0"/>
              </a:rPr>
              <a:t>For Internal MITRE Use.</a:t>
            </a:r>
          </a:p>
        </p:txBody>
      </p:sp>
      <p:sp>
        <p:nvSpPr>
          <p:cNvPr id="12" name="Rectangle 11"/>
          <p:cNvSpPr/>
          <p:nvPr userDrawn="1"/>
        </p:nvSpPr>
        <p:spPr bwMode="auto">
          <a:xfrm>
            <a:off x="0" y="1"/>
            <a:ext cx="543099" cy="2398143"/>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userDrawn="1"/>
        </p:nvCxnSpPr>
        <p:spPr bwMode="auto">
          <a:xfrm>
            <a:off x="1098200" y="2448468"/>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userDrawn="1"/>
        </p:nvSpPr>
        <p:spPr bwMode="auto">
          <a:xfrm>
            <a:off x="0" y="2510288"/>
            <a:ext cx="543099"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cxnSp>
        <p:nvCxnSpPr>
          <p:cNvPr id="16" name="Straight Connector 15"/>
          <p:cNvCxnSpPr/>
          <p:nvPr userDrawn="1"/>
        </p:nvCxnSpPr>
        <p:spPr bwMode="auto">
          <a:xfrm>
            <a:off x="1098200" y="6534227"/>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00578" y="6250820"/>
            <a:ext cx="894007" cy="243820"/>
          </a:xfrm>
          <a:prstGeom prst="rect">
            <a:avLst/>
          </a:prstGeom>
        </p:spPr>
      </p:pic>
      <p:sp>
        <p:nvSpPr>
          <p:cNvPr id="13" name="TextBox 12"/>
          <p:cNvSpPr txBox="1"/>
          <p:nvPr userDrawn="1"/>
        </p:nvSpPr>
        <p:spPr>
          <a:xfrm>
            <a:off x="987360" y="106913"/>
            <a:ext cx="10707224" cy="184666"/>
          </a:xfrm>
          <a:prstGeom prst="rect">
            <a:avLst/>
          </a:prstGeom>
          <a:noFill/>
        </p:spPr>
        <p:txBody>
          <a:bodyPr wrap="square" lIns="91440" tIns="0" rIns="0" bIns="0" rtlCol="0">
            <a:spAutoFit/>
          </a:bodyPr>
          <a:lstStyle/>
          <a:p>
            <a:pPr algn="r">
              <a:spcAft>
                <a:spcPts val="600"/>
              </a:spcAft>
            </a:pPr>
            <a:r>
              <a:rPr lang="en-US" sz="1200" i="0">
                <a:solidFill>
                  <a:schemeClr val="tx2"/>
                </a:solidFill>
                <a:latin typeface="Arial" pitchFamily="34" charset="0"/>
                <a:ea typeface="Verdana" pitchFamily="34" charset="0"/>
                <a:cs typeface="Verdana" pitchFamily="34" charset="0"/>
              </a:rPr>
              <a:t>Center or Organization Name Here</a:t>
            </a:r>
          </a:p>
        </p:txBody>
      </p:sp>
      <p:sp>
        <p:nvSpPr>
          <p:cNvPr id="5" name="TextBox 4"/>
          <p:cNvSpPr txBox="1"/>
          <p:nvPr userDrawn="1"/>
        </p:nvSpPr>
        <p:spPr>
          <a:xfrm>
            <a:off x="1566261" y="4353828"/>
            <a:ext cx="901208" cy="784830"/>
          </a:xfrm>
          <a:prstGeom prst="rect">
            <a:avLst/>
          </a:prstGeom>
          <a:noFill/>
        </p:spPr>
        <p:txBody>
          <a:bodyPr wrap="none" rtlCol="0">
            <a:spAutoFit/>
          </a:bodyPr>
          <a:lstStyle/>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Optional</a:t>
            </a:r>
            <a:r>
              <a:rPr lang="en-US" sz="1400" baseline="0">
                <a:solidFill>
                  <a:schemeClr val="bg1">
                    <a:lumMod val="50000"/>
                  </a:schemeClr>
                </a:solidFill>
                <a:latin typeface="Arial" pitchFamily="34" charset="0"/>
                <a:ea typeface="Verdana" pitchFamily="34" charset="0"/>
                <a:cs typeface="Verdana" pitchFamily="34" charset="0"/>
              </a:rPr>
              <a:t> </a:t>
            </a:r>
          </a:p>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Image</a:t>
            </a:r>
            <a:endParaRPr lang="en-US" sz="1400" dirty="0">
              <a:solidFill>
                <a:schemeClr val="bg1">
                  <a:lumMod val="50000"/>
                </a:schemeClr>
              </a:solidFill>
              <a:latin typeface="Arial" pitchFamily="34" charset="0"/>
              <a:ea typeface="Verdana" pitchFamily="34" charset="0"/>
              <a:cs typeface="Verdana" pitchFamily="34" charset="0"/>
            </a:endParaRPr>
          </a:p>
          <a:p>
            <a:pPr algn="ctr">
              <a:lnSpc>
                <a:spcPts val="1400"/>
              </a:lnSpc>
              <a:spcAft>
                <a:spcPts val="600"/>
              </a:spcAft>
            </a:pPr>
            <a:r>
              <a:rPr lang="en-US" sz="1400" dirty="0">
                <a:solidFill>
                  <a:schemeClr val="bg1">
                    <a:lumMod val="50000"/>
                  </a:schemeClr>
                </a:solidFill>
                <a:latin typeface="Arial" pitchFamily="34" charset="0"/>
                <a:ea typeface="Verdana" pitchFamily="34" charset="0"/>
                <a:cs typeface="Verdana" pitchFamily="34" charset="0"/>
              </a:rPr>
              <a:t>Here</a:t>
            </a:r>
          </a:p>
        </p:txBody>
      </p:sp>
      <p:sp>
        <p:nvSpPr>
          <p:cNvPr id="35" name="TextBox 34"/>
          <p:cNvSpPr txBox="1"/>
          <p:nvPr userDrawn="1"/>
        </p:nvSpPr>
        <p:spPr>
          <a:xfrm>
            <a:off x="3314146" y="4353828"/>
            <a:ext cx="901208" cy="784830"/>
          </a:xfrm>
          <a:prstGeom prst="rect">
            <a:avLst/>
          </a:prstGeom>
          <a:noFill/>
        </p:spPr>
        <p:txBody>
          <a:bodyPr wrap="none" rtlCol="0">
            <a:spAutoFit/>
          </a:bodyPr>
          <a:lstStyle/>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Optional</a:t>
            </a:r>
            <a:r>
              <a:rPr lang="en-US" sz="1400" baseline="0">
                <a:solidFill>
                  <a:schemeClr val="bg1">
                    <a:lumMod val="50000"/>
                  </a:schemeClr>
                </a:solidFill>
                <a:latin typeface="Arial" pitchFamily="34" charset="0"/>
                <a:ea typeface="Verdana" pitchFamily="34" charset="0"/>
                <a:cs typeface="Verdana" pitchFamily="34" charset="0"/>
              </a:rPr>
              <a:t> </a:t>
            </a:r>
          </a:p>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Image</a:t>
            </a:r>
            <a:endParaRPr lang="en-US" sz="1400" dirty="0">
              <a:solidFill>
                <a:schemeClr val="bg1">
                  <a:lumMod val="50000"/>
                </a:schemeClr>
              </a:solidFill>
              <a:latin typeface="Arial" pitchFamily="34" charset="0"/>
              <a:ea typeface="Verdana" pitchFamily="34" charset="0"/>
              <a:cs typeface="Verdana" pitchFamily="34" charset="0"/>
            </a:endParaRPr>
          </a:p>
          <a:p>
            <a:pPr algn="ctr">
              <a:lnSpc>
                <a:spcPts val="1400"/>
              </a:lnSpc>
              <a:spcAft>
                <a:spcPts val="600"/>
              </a:spcAft>
            </a:pPr>
            <a:r>
              <a:rPr lang="en-US" sz="1400" dirty="0">
                <a:solidFill>
                  <a:schemeClr val="bg1">
                    <a:lumMod val="50000"/>
                  </a:schemeClr>
                </a:solidFill>
                <a:latin typeface="Arial" pitchFamily="34" charset="0"/>
                <a:ea typeface="Verdana" pitchFamily="34" charset="0"/>
                <a:cs typeface="Verdana" pitchFamily="34" charset="0"/>
              </a:rPr>
              <a:t>Here</a:t>
            </a:r>
          </a:p>
        </p:txBody>
      </p:sp>
      <p:sp>
        <p:nvSpPr>
          <p:cNvPr id="36" name="TextBox 35"/>
          <p:cNvSpPr txBox="1"/>
          <p:nvPr userDrawn="1"/>
        </p:nvSpPr>
        <p:spPr>
          <a:xfrm>
            <a:off x="5062032" y="4353828"/>
            <a:ext cx="901208" cy="784830"/>
          </a:xfrm>
          <a:prstGeom prst="rect">
            <a:avLst/>
          </a:prstGeom>
          <a:noFill/>
        </p:spPr>
        <p:txBody>
          <a:bodyPr wrap="none" rtlCol="0">
            <a:spAutoFit/>
          </a:bodyPr>
          <a:lstStyle/>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Optional</a:t>
            </a:r>
            <a:r>
              <a:rPr lang="en-US" sz="1400" baseline="0">
                <a:solidFill>
                  <a:schemeClr val="bg1">
                    <a:lumMod val="50000"/>
                  </a:schemeClr>
                </a:solidFill>
                <a:latin typeface="Arial" pitchFamily="34" charset="0"/>
                <a:ea typeface="Verdana" pitchFamily="34" charset="0"/>
                <a:cs typeface="Verdana" pitchFamily="34" charset="0"/>
              </a:rPr>
              <a:t> </a:t>
            </a:r>
          </a:p>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Image</a:t>
            </a:r>
            <a:endParaRPr lang="en-US" sz="1400" dirty="0">
              <a:solidFill>
                <a:schemeClr val="bg1">
                  <a:lumMod val="50000"/>
                </a:schemeClr>
              </a:solidFill>
              <a:latin typeface="Arial" pitchFamily="34" charset="0"/>
              <a:ea typeface="Verdana" pitchFamily="34" charset="0"/>
              <a:cs typeface="Verdana" pitchFamily="34" charset="0"/>
            </a:endParaRPr>
          </a:p>
          <a:p>
            <a:pPr algn="ctr">
              <a:lnSpc>
                <a:spcPts val="1400"/>
              </a:lnSpc>
              <a:spcAft>
                <a:spcPts val="600"/>
              </a:spcAft>
            </a:pPr>
            <a:r>
              <a:rPr lang="en-US" sz="1400" dirty="0">
                <a:solidFill>
                  <a:schemeClr val="bg1">
                    <a:lumMod val="50000"/>
                  </a:schemeClr>
                </a:solidFill>
                <a:latin typeface="Arial" pitchFamily="34" charset="0"/>
                <a:ea typeface="Verdana" pitchFamily="34" charset="0"/>
                <a:cs typeface="Verdana" pitchFamily="34" charset="0"/>
              </a:rPr>
              <a:t>Here</a:t>
            </a:r>
          </a:p>
        </p:txBody>
      </p:sp>
      <p:sp>
        <p:nvSpPr>
          <p:cNvPr id="37" name="TextBox 36"/>
          <p:cNvSpPr txBox="1"/>
          <p:nvPr userDrawn="1"/>
        </p:nvSpPr>
        <p:spPr>
          <a:xfrm>
            <a:off x="6809917" y="4353828"/>
            <a:ext cx="901208" cy="784830"/>
          </a:xfrm>
          <a:prstGeom prst="rect">
            <a:avLst/>
          </a:prstGeom>
          <a:noFill/>
        </p:spPr>
        <p:txBody>
          <a:bodyPr wrap="none" rtlCol="0">
            <a:spAutoFit/>
          </a:bodyPr>
          <a:lstStyle/>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Optional</a:t>
            </a:r>
            <a:r>
              <a:rPr lang="en-US" sz="1400" baseline="0">
                <a:solidFill>
                  <a:schemeClr val="bg1">
                    <a:lumMod val="50000"/>
                  </a:schemeClr>
                </a:solidFill>
                <a:latin typeface="Arial" pitchFamily="34" charset="0"/>
                <a:ea typeface="Verdana" pitchFamily="34" charset="0"/>
                <a:cs typeface="Verdana" pitchFamily="34" charset="0"/>
              </a:rPr>
              <a:t> </a:t>
            </a:r>
          </a:p>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Image</a:t>
            </a:r>
            <a:endParaRPr lang="en-US" sz="1400" dirty="0">
              <a:solidFill>
                <a:schemeClr val="bg1">
                  <a:lumMod val="50000"/>
                </a:schemeClr>
              </a:solidFill>
              <a:latin typeface="Arial" pitchFamily="34" charset="0"/>
              <a:ea typeface="Verdana" pitchFamily="34" charset="0"/>
              <a:cs typeface="Verdana" pitchFamily="34" charset="0"/>
            </a:endParaRPr>
          </a:p>
          <a:p>
            <a:pPr algn="ctr">
              <a:lnSpc>
                <a:spcPts val="1400"/>
              </a:lnSpc>
              <a:spcAft>
                <a:spcPts val="600"/>
              </a:spcAft>
            </a:pPr>
            <a:r>
              <a:rPr lang="en-US" sz="1400" dirty="0">
                <a:solidFill>
                  <a:schemeClr val="bg1">
                    <a:lumMod val="50000"/>
                  </a:schemeClr>
                </a:solidFill>
                <a:latin typeface="Arial" pitchFamily="34" charset="0"/>
                <a:ea typeface="Verdana" pitchFamily="34" charset="0"/>
                <a:cs typeface="Verdana" pitchFamily="34" charset="0"/>
              </a:rPr>
              <a:t>Here</a:t>
            </a:r>
          </a:p>
        </p:txBody>
      </p:sp>
      <p:sp>
        <p:nvSpPr>
          <p:cNvPr id="38" name="TextBox 37"/>
          <p:cNvSpPr txBox="1"/>
          <p:nvPr userDrawn="1"/>
        </p:nvSpPr>
        <p:spPr>
          <a:xfrm>
            <a:off x="8557802" y="4353828"/>
            <a:ext cx="901208" cy="784830"/>
          </a:xfrm>
          <a:prstGeom prst="rect">
            <a:avLst/>
          </a:prstGeom>
          <a:noFill/>
        </p:spPr>
        <p:txBody>
          <a:bodyPr wrap="none" rtlCol="0">
            <a:spAutoFit/>
          </a:bodyPr>
          <a:lstStyle/>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Optional</a:t>
            </a:r>
            <a:r>
              <a:rPr lang="en-US" sz="1400" baseline="0">
                <a:solidFill>
                  <a:schemeClr val="bg1">
                    <a:lumMod val="50000"/>
                  </a:schemeClr>
                </a:solidFill>
                <a:latin typeface="Arial" pitchFamily="34" charset="0"/>
                <a:ea typeface="Verdana" pitchFamily="34" charset="0"/>
                <a:cs typeface="Verdana" pitchFamily="34" charset="0"/>
              </a:rPr>
              <a:t> </a:t>
            </a:r>
          </a:p>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Image</a:t>
            </a:r>
            <a:endParaRPr lang="en-US" sz="1400" dirty="0">
              <a:solidFill>
                <a:schemeClr val="bg1">
                  <a:lumMod val="50000"/>
                </a:schemeClr>
              </a:solidFill>
              <a:latin typeface="Arial" pitchFamily="34" charset="0"/>
              <a:ea typeface="Verdana" pitchFamily="34" charset="0"/>
              <a:cs typeface="Verdana" pitchFamily="34" charset="0"/>
            </a:endParaRPr>
          </a:p>
          <a:p>
            <a:pPr algn="ctr">
              <a:lnSpc>
                <a:spcPts val="1400"/>
              </a:lnSpc>
              <a:spcAft>
                <a:spcPts val="600"/>
              </a:spcAft>
            </a:pPr>
            <a:r>
              <a:rPr lang="en-US" sz="1400" dirty="0">
                <a:solidFill>
                  <a:schemeClr val="bg1">
                    <a:lumMod val="50000"/>
                  </a:schemeClr>
                </a:solidFill>
                <a:latin typeface="Arial" pitchFamily="34" charset="0"/>
                <a:ea typeface="Verdana" pitchFamily="34" charset="0"/>
                <a:cs typeface="Verdana" pitchFamily="34" charset="0"/>
              </a:rPr>
              <a:t>Here</a:t>
            </a:r>
          </a:p>
        </p:txBody>
      </p:sp>
      <p:sp>
        <p:nvSpPr>
          <p:cNvPr id="39" name="TextBox 38"/>
          <p:cNvSpPr txBox="1"/>
          <p:nvPr userDrawn="1"/>
        </p:nvSpPr>
        <p:spPr>
          <a:xfrm>
            <a:off x="10305688" y="4353828"/>
            <a:ext cx="901208" cy="784830"/>
          </a:xfrm>
          <a:prstGeom prst="rect">
            <a:avLst/>
          </a:prstGeom>
          <a:noFill/>
        </p:spPr>
        <p:txBody>
          <a:bodyPr wrap="none" rtlCol="0">
            <a:spAutoFit/>
          </a:bodyPr>
          <a:lstStyle/>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Optional</a:t>
            </a:r>
            <a:r>
              <a:rPr lang="en-US" sz="1400" baseline="0">
                <a:solidFill>
                  <a:schemeClr val="bg1">
                    <a:lumMod val="50000"/>
                  </a:schemeClr>
                </a:solidFill>
                <a:latin typeface="Arial" pitchFamily="34" charset="0"/>
                <a:ea typeface="Verdana" pitchFamily="34" charset="0"/>
                <a:cs typeface="Verdana" pitchFamily="34" charset="0"/>
              </a:rPr>
              <a:t> </a:t>
            </a:r>
          </a:p>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Image</a:t>
            </a:r>
            <a:endParaRPr lang="en-US" sz="1400" dirty="0">
              <a:solidFill>
                <a:schemeClr val="bg1">
                  <a:lumMod val="50000"/>
                </a:schemeClr>
              </a:solidFill>
              <a:latin typeface="Arial" pitchFamily="34" charset="0"/>
              <a:ea typeface="Verdana" pitchFamily="34" charset="0"/>
              <a:cs typeface="Verdana" pitchFamily="34" charset="0"/>
            </a:endParaRPr>
          </a:p>
          <a:p>
            <a:pPr algn="ctr">
              <a:lnSpc>
                <a:spcPts val="1400"/>
              </a:lnSpc>
              <a:spcAft>
                <a:spcPts val="600"/>
              </a:spcAft>
            </a:pPr>
            <a:r>
              <a:rPr lang="en-US" sz="1400" dirty="0">
                <a:solidFill>
                  <a:schemeClr val="bg1">
                    <a:lumMod val="50000"/>
                  </a:schemeClr>
                </a:solidFill>
                <a:latin typeface="Arial" pitchFamily="34" charset="0"/>
                <a:ea typeface="Verdana" pitchFamily="34" charset="0"/>
                <a:cs typeface="Verdana" pitchFamily="34" charset="0"/>
              </a:rPr>
              <a:t>Here</a:t>
            </a:r>
          </a:p>
        </p:txBody>
      </p:sp>
    </p:spTree>
    <p:extLst>
      <p:ext uri="{BB962C8B-B14F-4D97-AF65-F5344CB8AC3E}">
        <p14:creationId xmlns:p14="http://schemas.microsoft.com/office/powerpoint/2010/main" val="4094991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Section Header Layout">
    <p:spTree>
      <p:nvGrpSpPr>
        <p:cNvPr id="1" name=""/>
        <p:cNvGrpSpPr/>
        <p:nvPr/>
      </p:nvGrpSpPr>
      <p:grpSpPr>
        <a:xfrm>
          <a:off x="0" y="0"/>
          <a:ext cx="0" cy="0"/>
          <a:chOff x="0" y="0"/>
          <a:chExt cx="0" cy="0"/>
        </a:xfrm>
      </p:grpSpPr>
      <p:cxnSp>
        <p:nvCxnSpPr>
          <p:cNvPr id="10" name="Straight Connector 9"/>
          <p:cNvCxnSpPr/>
          <p:nvPr userDrawn="1"/>
        </p:nvCxnSpPr>
        <p:spPr bwMode="auto">
          <a:xfrm>
            <a:off x="1117600" y="3276600"/>
            <a:ext cx="10373360"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5" name="Text Box 34"/>
          <p:cNvSpPr txBox="1">
            <a:spLocks noChangeArrowheads="1"/>
          </p:cNvSpPr>
          <p:nvPr userDrawn="1"/>
        </p:nvSpPr>
        <p:spPr bwMode="auto">
          <a:xfrm>
            <a:off x="9233298" y="6590252"/>
            <a:ext cx="2552302" cy="215444"/>
          </a:xfrm>
          <a:prstGeom prst="rect">
            <a:avLst/>
          </a:prstGeom>
          <a:noFill/>
          <a:ln w="9525">
            <a:noFill/>
            <a:miter lim="800000"/>
            <a:headEnd/>
            <a:tailEnd/>
          </a:ln>
          <a:effectLst/>
        </p:spPr>
        <p:txBody>
          <a:bodyPr wrap="none">
            <a:spAutoFit/>
          </a:bodyPr>
          <a:lstStyle/>
          <a:p>
            <a:pPr algn="r">
              <a:lnSpc>
                <a:spcPct val="100000"/>
              </a:lnSpc>
              <a:spcAft>
                <a:spcPct val="0"/>
              </a:spcAft>
              <a:buClrTx/>
            </a:pPr>
            <a:r>
              <a:rPr lang="en-US" altLang="en-US" sz="800" b="0">
                <a:solidFill>
                  <a:schemeClr val="tx1">
                    <a:lumMod val="50000"/>
                    <a:lumOff val="50000"/>
                  </a:schemeClr>
                </a:solidFill>
                <a:latin typeface="+mn-lt"/>
              </a:rPr>
              <a:t>© 2016</a:t>
            </a:r>
            <a:r>
              <a:rPr lang="en-US" altLang="en-US" sz="800" b="0" baseline="0">
                <a:solidFill>
                  <a:schemeClr val="tx1">
                    <a:lumMod val="50000"/>
                    <a:lumOff val="50000"/>
                  </a:schemeClr>
                </a:solidFill>
                <a:latin typeface="+mn-lt"/>
              </a:rPr>
              <a:t> </a:t>
            </a:r>
            <a:r>
              <a:rPr lang="en-US" altLang="en-US" sz="800" b="0" dirty="0">
                <a:solidFill>
                  <a:schemeClr val="tx1">
                    <a:lumMod val="50000"/>
                    <a:lumOff val="50000"/>
                  </a:schemeClr>
                </a:solidFill>
                <a:latin typeface="+mn-lt"/>
              </a:rPr>
              <a:t>The MITRE Corporation. All </a:t>
            </a:r>
            <a:r>
              <a:rPr lang="en-US" altLang="en-US" sz="800" b="0">
                <a:solidFill>
                  <a:schemeClr val="tx1">
                    <a:lumMod val="50000"/>
                    <a:lumOff val="50000"/>
                  </a:schemeClr>
                </a:solidFill>
                <a:latin typeface="+mn-lt"/>
              </a:rPr>
              <a:t>rights reserved</a:t>
            </a:r>
            <a:r>
              <a:rPr lang="en-US" altLang="en-US" sz="800" b="0" dirty="0">
                <a:solidFill>
                  <a:schemeClr val="tx1">
                    <a:lumMod val="50000"/>
                    <a:lumOff val="50000"/>
                  </a:schemeClr>
                </a:solidFill>
                <a:latin typeface="+mn-lt"/>
              </a:rPr>
              <a:t>.</a:t>
            </a:r>
          </a:p>
        </p:txBody>
      </p:sp>
      <p:sp>
        <p:nvSpPr>
          <p:cNvPr id="16" name="Text Box 27"/>
          <p:cNvSpPr txBox="1">
            <a:spLocks noChangeArrowheads="1"/>
          </p:cNvSpPr>
          <p:nvPr userDrawn="1"/>
        </p:nvSpPr>
        <p:spPr bwMode="auto">
          <a:xfrm>
            <a:off x="987360" y="6564990"/>
            <a:ext cx="2641600" cy="259045"/>
          </a:xfrm>
          <a:prstGeom prst="rect">
            <a:avLst/>
          </a:prstGeom>
          <a:noFill/>
          <a:ln w="9525">
            <a:noFill/>
            <a:miter lim="800000"/>
            <a:headEnd/>
            <a:tailEnd/>
          </a:ln>
          <a:effectLst/>
        </p:spPr>
        <p:txBody>
          <a:bodyPr>
            <a:spAutoFit/>
          </a:bodyPr>
          <a:lstStyle/>
          <a:p>
            <a:pPr algn="l" defTabSz="914400">
              <a:lnSpc>
                <a:spcPts val="1300"/>
              </a:lnSpc>
              <a:spcAft>
                <a:spcPct val="0"/>
              </a:spcAft>
            </a:pPr>
            <a:r>
              <a:rPr lang="en-US" sz="800" b="0" dirty="0">
                <a:solidFill>
                  <a:schemeClr val="tx1">
                    <a:lumMod val="50000"/>
                    <a:lumOff val="50000"/>
                  </a:schemeClr>
                </a:solidFill>
                <a:latin typeface="+mn-lt"/>
              </a:rPr>
              <a:t>For Internal MITRE Use.</a:t>
            </a:r>
          </a:p>
        </p:txBody>
      </p:sp>
      <p:sp>
        <p:nvSpPr>
          <p:cNvPr id="17" name="Rectangle 16"/>
          <p:cNvSpPr/>
          <p:nvPr userDrawn="1"/>
        </p:nvSpPr>
        <p:spPr bwMode="auto">
          <a:xfrm>
            <a:off x="0" y="0"/>
            <a:ext cx="543099" cy="3124200"/>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userDrawn="1"/>
        </p:nvSpPr>
        <p:spPr bwMode="auto">
          <a:xfrm>
            <a:off x="0" y="3352800"/>
            <a:ext cx="543099" cy="35052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cxnSp>
        <p:nvCxnSpPr>
          <p:cNvPr id="12" name="Straight Connector 11"/>
          <p:cNvCxnSpPr/>
          <p:nvPr userDrawn="1"/>
        </p:nvCxnSpPr>
        <p:spPr bwMode="auto">
          <a:xfrm>
            <a:off x="1098200" y="6534227"/>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8199" y="6250820"/>
            <a:ext cx="894007" cy="243820"/>
          </a:xfrm>
          <a:prstGeom prst="rect">
            <a:avLst/>
          </a:prstGeom>
        </p:spPr>
      </p:pic>
      <p:sp>
        <p:nvSpPr>
          <p:cNvPr id="13" name="Rectangle 4"/>
          <p:cNvSpPr>
            <a:spLocks noGrp="1" noChangeArrowheads="1"/>
          </p:cNvSpPr>
          <p:nvPr>
            <p:ph type="subTitle" idx="1" hasCustomPrompt="1"/>
          </p:nvPr>
        </p:nvSpPr>
        <p:spPr>
          <a:xfrm>
            <a:off x="1098200" y="3463137"/>
            <a:ext cx="6136217" cy="389922"/>
          </a:xfrm>
        </p:spPr>
        <p:txBody>
          <a:bodyPr/>
          <a:lstStyle>
            <a:lvl1pPr marL="0" indent="0">
              <a:buFont typeface="Wingdings" pitchFamily="2" charset="2"/>
              <a:buNone/>
              <a:defRPr b="1" spc="300" baseline="0">
                <a:solidFill>
                  <a:schemeClr val="tx2"/>
                </a:solidFill>
                <a:latin typeface="Arial" pitchFamily="34" charset="0"/>
                <a:cs typeface="Calibri" pitchFamily="34" charset="0"/>
              </a:defRPr>
            </a:lvl1pPr>
          </a:lstStyle>
          <a:p>
            <a:r>
              <a:rPr lang="en-US" altLang="en-US"/>
              <a:t>Subtitle</a:t>
            </a:r>
            <a:endParaRPr lang="en-US" altLang="en-US" dirty="0"/>
          </a:p>
        </p:txBody>
      </p:sp>
      <p:sp>
        <p:nvSpPr>
          <p:cNvPr id="21" name="Rectangle 9"/>
          <p:cNvSpPr>
            <a:spLocks noGrp="1" noChangeArrowheads="1"/>
          </p:cNvSpPr>
          <p:nvPr>
            <p:ph type="ctrTitle" sz="quarter" hasCustomPrompt="1"/>
          </p:nvPr>
        </p:nvSpPr>
        <p:spPr>
          <a:xfrm>
            <a:off x="1016000" y="1041287"/>
            <a:ext cx="9662160" cy="1981200"/>
          </a:xfrm>
        </p:spPr>
        <p:txBody>
          <a:bodyPr anchor="b" anchorCtr="0">
            <a:noAutofit/>
          </a:bodyPr>
          <a:lstStyle>
            <a:lvl1pPr algn="l">
              <a:lnSpc>
                <a:spcPts val="4400"/>
              </a:lnSpc>
              <a:defRPr sz="4000" b="1">
                <a:solidFill>
                  <a:schemeClr val="tx2"/>
                </a:solidFill>
                <a:latin typeface="Arial" pitchFamily="34" charset="0"/>
                <a:cs typeface="Times New Roman" pitchFamily="18" charset="0"/>
              </a:defRPr>
            </a:lvl1pPr>
          </a:lstStyle>
          <a:p>
            <a:r>
              <a:rPr lang="en-US"/>
              <a:t>Section Title</a:t>
            </a:r>
            <a:endParaRPr lang="en-US" dirty="0"/>
          </a:p>
        </p:txBody>
      </p:sp>
      <p:sp>
        <p:nvSpPr>
          <p:cNvPr id="20" name="TextBox 19"/>
          <p:cNvSpPr txBox="1"/>
          <p:nvPr userDrawn="1"/>
        </p:nvSpPr>
        <p:spPr>
          <a:xfrm>
            <a:off x="9765908" y="64169"/>
            <a:ext cx="2138947"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600"/>
              </a:spcAft>
              <a:buClrTx/>
              <a:buSzTx/>
              <a:buFontTx/>
              <a:buNone/>
              <a:tabLst/>
              <a:defRPr/>
            </a:pPr>
            <a:r>
              <a:rPr lang="en-US" sz="1000">
                <a:solidFill>
                  <a:srgbClr val="C1CD23"/>
                </a:solidFill>
                <a:latin typeface="Arial" pitchFamily="34" charset="0"/>
              </a:rPr>
              <a:t>|</a:t>
            </a:r>
            <a:r>
              <a:rPr lang="en-US" sz="1000">
                <a:latin typeface="Arial" pitchFamily="34" charset="0"/>
              </a:rPr>
              <a:t> </a:t>
            </a:r>
            <a:fld id="{295008BC-DA31-4D19-837B-EFA4386B05F5}" type="slidenum">
              <a:rPr lang="en-US" sz="1000" smtClean="0">
                <a:solidFill>
                  <a:schemeClr val="tx1">
                    <a:lumMod val="50000"/>
                    <a:lumOff val="50000"/>
                  </a:schemeClr>
                </a:solidFill>
                <a:latin typeface="Arial" pitchFamily="34" charset="0"/>
              </a:rPr>
              <a:pPr marL="0" marR="0" indent="0" algn="r" defTabSz="914400" rtl="0" eaLnBrk="1" fontAlgn="auto" latinLnBrk="0" hangingPunct="1">
                <a:lnSpc>
                  <a:spcPct val="100000"/>
                </a:lnSpc>
                <a:spcBef>
                  <a:spcPts val="0"/>
                </a:spcBef>
                <a:spcAft>
                  <a:spcPts val="600"/>
                </a:spcAft>
                <a:buClrTx/>
                <a:buSzTx/>
                <a:buFontTx/>
                <a:buNone/>
                <a:tabLst/>
                <a:defRPr/>
              </a:pPr>
              <a:t>‹#›</a:t>
            </a:fld>
            <a:r>
              <a:rPr lang="en-US" sz="1000">
                <a:latin typeface="Arial" pitchFamily="34" charset="0"/>
              </a:rPr>
              <a:t> </a:t>
            </a:r>
            <a:r>
              <a:rPr lang="en-US" sz="1000">
                <a:solidFill>
                  <a:srgbClr val="C1CD23"/>
                </a:solidFill>
                <a:latin typeface="Arial" pitchFamily="34" charset="0"/>
              </a:rPr>
              <a:t>|</a:t>
            </a:r>
            <a:r>
              <a:rPr lang="en-US" sz="1000">
                <a:ea typeface="Verdana" pitchFamily="34" charset="0"/>
                <a:cs typeface="Verdana" pitchFamily="34" charset="0"/>
              </a:rPr>
              <a:t> </a:t>
            </a:r>
          </a:p>
        </p:txBody>
      </p:sp>
    </p:spTree>
    <p:extLst>
      <p:ext uri="{BB962C8B-B14F-4D97-AF65-F5344CB8AC3E}">
        <p14:creationId xmlns:p14="http://schemas.microsoft.com/office/powerpoint/2010/main" val="122306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0" y="274638"/>
            <a:ext cx="109728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a:t>Click to edit Master title style</a:t>
            </a:r>
          </a:p>
        </p:txBody>
      </p:sp>
      <p:sp>
        <p:nvSpPr>
          <p:cNvPr id="8" name="Text Placeholder 2"/>
          <p:cNvSpPr>
            <a:spLocks noGrp="1"/>
          </p:cNvSpPr>
          <p:nvPr>
            <p:ph idx="1"/>
          </p:nvPr>
        </p:nvSpPr>
        <p:spPr>
          <a:xfrm>
            <a:off x="812800" y="1447800"/>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Edit Master text styles</a:t>
            </a:r>
          </a:p>
        </p:txBody>
      </p:sp>
    </p:spTree>
    <p:extLst>
      <p:ext uri="{BB962C8B-B14F-4D97-AF65-F5344CB8AC3E}">
        <p14:creationId xmlns:p14="http://schemas.microsoft.com/office/powerpoint/2010/main" val="2271320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lternate_Title_Slide">
    <p:spTree>
      <p:nvGrpSpPr>
        <p:cNvPr id="1" name=""/>
        <p:cNvGrpSpPr/>
        <p:nvPr/>
      </p:nvGrpSpPr>
      <p:grpSpPr>
        <a:xfrm>
          <a:off x="0" y="0"/>
          <a:ext cx="0" cy="0"/>
          <a:chOff x="0" y="0"/>
          <a:chExt cx="0" cy="0"/>
        </a:xfrm>
      </p:grpSpPr>
      <p:sp>
        <p:nvSpPr>
          <p:cNvPr id="17" name="Rectangle 16"/>
          <p:cNvSpPr/>
          <p:nvPr/>
        </p:nvSpPr>
        <p:spPr>
          <a:xfrm>
            <a:off x="1098993" y="4025438"/>
            <a:ext cx="10595592" cy="1371600"/>
          </a:xfrm>
          <a:prstGeom prst="rect">
            <a:avLst/>
          </a:prstGeom>
          <a:noFill/>
          <a:ln w="63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lumMod val="50000"/>
                </a:schemeClr>
              </a:solidFill>
              <a:latin typeface="Arial" pitchFamily="34" charset="0"/>
            </a:endParaRPr>
          </a:p>
        </p:txBody>
      </p:sp>
      <p:sp>
        <p:nvSpPr>
          <p:cNvPr id="29" name="Rectangle 28"/>
          <p:cNvSpPr/>
          <p:nvPr/>
        </p:nvSpPr>
        <p:spPr>
          <a:xfrm>
            <a:off x="9924391" y="4083050"/>
            <a:ext cx="1694688"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lumMod val="50000"/>
                </a:schemeClr>
              </a:solidFill>
              <a:latin typeface="Arial" pitchFamily="34" charset="0"/>
            </a:endParaRPr>
          </a:p>
        </p:txBody>
      </p:sp>
      <p:sp>
        <p:nvSpPr>
          <p:cNvPr id="4" name="Rectangle 3"/>
          <p:cNvSpPr/>
          <p:nvPr/>
        </p:nvSpPr>
        <p:spPr>
          <a:xfrm>
            <a:off x="1165661" y="4083050"/>
            <a:ext cx="1694688"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lumMod val="50000"/>
                </a:schemeClr>
              </a:solidFill>
              <a:latin typeface="Arial" pitchFamily="34" charset="0"/>
            </a:endParaRPr>
          </a:p>
        </p:txBody>
      </p:sp>
      <p:sp>
        <p:nvSpPr>
          <p:cNvPr id="25" name="Rectangle 24"/>
          <p:cNvSpPr/>
          <p:nvPr/>
        </p:nvSpPr>
        <p:spPr>
          <a:xfrm>
            <a:off x="2917407" y="4083050"/>
            <a:ext cx="1694688"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lumMod val="50000"/>
                </a:schemeClr>
              </a:solidFill>
              <a:latin typeface="Arial" pitchFamily="34" charset="0"/>
            </a:endParaRPr>
          </a:p>
        </p:txBody>
      </p:sp>
      <p:sp>
        <p:nvSpPr>
          <p:cNvPr id="26" name="Rectangle 25"/>
          <p:cNvSpPr/>
          <p:nvPr/>
        </p:nvSpPr>
        <p:spPr>
          <a:xfrm>
            <a:off x="4669152" y="4083050"/>
            <a:ext cx="1694688"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lumMod val="50000"/>
                </a:schemeClr>
              </a:solidFill>
              <a:latin typeface="Arial" pitchFamily="34" charset="0"/>
            </a:endParaRPr>
          </a:p>
        </p:txBody>
      </p:sp>
      <p:sp>
        <p:nvSpPr>
          <p:cNvPr id="27" name="Rectangle 26"/>
          <p:cNvSpPr/>
          <p:nvPr/>
        </p:nvSpPr>
        <p:spPr>
          <a:xfrm>
            <a:off x="6420897" y="4083050"/>
            <a:ext cx="1694688"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lumMod val="50000"/>
                </a:schemeClr>
              </a:solidFill>
              <a:latin typeface="Arial" pitchFamily="34" charset="0"/>
            </a:endParaRPr>
          </a:p>
        </p:txBody>
      </p:sp>
      <p:sp>
        <p:nvSpPr>
          <p:cNvPr id="28" name="Rectangle 27"/>
          <p:cNvSpPr/>
          <p:nvPr/>
        </p:nvSpPr>
        <p:spPr>
          <a:xfrm>
            <a:off x="8172643" y="4083050"/>
            <a:ext cx="1694688"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lumMod val="50000"/>
                </a:schemeClr>
              </a:solidFill>
              <a:latin typeface="Arial" pitchFamily="34" charset="0"/>
            </a:endParaRPr>
          </a:p>
        </p:txBody>
      </p:sp>
      <p:sp>
        <p:nvSpPr>
          <p:cNvPr id="7" name="Text Box 34"/>
          <p:cNvSpPr txBox="1">
            <a:spLocks noChangeArrowheads="1"/>
          </p:cNvSpPr>
          <p:nvPr/>
        </p:nvSpPr>
        <p:spPr bwMode="auto">
          <a:xfrm>
            <a:off x="9267803" y="6541093"/>
            <a:ext cx="2552301" cy="215444"/>
          </a:xfrm>
          <a:prstGeom prst="rect">
            <a:avLst/>
          </a:prstGeom>
          <a:noFill/>
          <a:ln w="9525">
            <a:noFill/>
            <a:miter lim="800000"/>
            <a:headEnd/>
            <a:tailEnd/>
          </a:ln>
          <a:effectLst/>
        </p:spPr>
        <p:txBody>
          <a:bodyPr wrap="none">
            <a:spAutoFit/>
          </a:bodyPr>
          <a:lstStyle/>
          <a:p>
            <a:pPr algn="r">
              <a:lnSpc>
                <a:spcPct val="100000"/>
              </a:lnSpc>
              <a:spcAft>
                <a:spcPct val="0"/>
              </a:spcAft>
              <a:buClrTx/>
            </a:pPr>
            <a:r>
              <a:rPr lang="en-US" altLang="en-US" sz="800" b="0">
                <a:solidFill>
                  <a:schemeClr val="tx1">
                    <a:lumMod val="50000"/>
                    <a:lumOff val="50000"/>
                  </a:schemeClr>
                </a:solidFill>
                <a:latin typeface="Arial" pitchFamily="34" charset="0"/>
              </a:rPr>
              <a:t>© 2016</a:t>
            </a:r>
            <a:r>
              <a:rPr lang="en-US" altLang="en-US" sz="800" b="0" baseline="0">
                <a:solidFill>
                  <a:schemeClr val="tx1">
                    <a:lumMod val="50000"/>
                    <a:lumOff val="50000"/>
                  </a:schemeClr>
                </a:solidFill>
                <a:latin typeface="Arial" pitchFamily="34" charset="0"/>
              </a:rPr>
              <a:t> </a:t>
            </a:r>
            <a:r>
              <a:rPr lang="en-US" altLang="en-US" sz="800" b="0">
                <a:solidFill>
                  <a:schemeClr val="tx1">
                    <a:lumMod val="50000"/>
                    <a:lumOff val="50000"/>
                  </a:schemeClr>
                </a:solidFill>
                <a:latin typeface="Arial" pitchFamily="34" charset="0"/>
              </a:rPr>
              <a:t>The </a:t>
            </a:r>
            <a:r>
              <a:rPr lang="en-US" altLang="en-US" sz="800" b="0" dirty="0">
                <a:solidFill>
                  <a:schemeClr val="tx1">
                    <a:lumMod val="50000"/>
                    <a:lumOff val="50000"/>
                  </a:schemeClr>
                </a:solidFill>
                <a:latin typeface="Arial" pitchFamily="34" charset="0"/>
              </a:rPr>
              <a:t>MITRE Corporation. All </a:t>
            </a:r>
            <a:r>
              <a:rPr lang="en-US" altLang="en-US" sz="800" b="0">
                <a:solidFill>
                  <a:schemeClr val="tx1">
                    <a:lumMod val="50000"/>
                    <a:lumOff val="50000"/>
                  </a:schemeClr>
                </a:solidFill>
                <a:latin typeface="Arial" pitchFamily="34" charset="0"/>
              </a:rPr>
              <a:t>rights reserved</a:t>
            </a:r>
            <a:r>
              <a:rPr lang="en-US" altLang="en-US" sz="800" b="0" dirty="0">
                <a:solidFill>
                  <a:schemeClr val="tx1">
                    <a:lumMod val="50000"/>
                    <a:lumOff val="50000"/>
                  </a:schemeClr>
                </a:solidFill>
                <a:latin typeface="Arial" pitchFamily="34" charset="0"/>
              </a:rPr>
              <a:t>.</a:t>
            </a:r>
          </a:p>
        </p:txBody>
      </p:sp>
      <p:sp>
        <p:nvSpPr>
          <p:cNvPr id="8" name="Rectangle 4"/>
          <p:cNvSpPr>
            <a:spLocks noGrp="1" noChangeArrowheads="1"/>
          </p:cNvSpPr>
          <p:nvPr>
            <p:ph type="subTitle" idx="1" hasCustomPrompt="1"/>
          </p:nvPr>
        </p:nvSpPr>
        <p:spPr>
          <a:xfrm>
            <a:off x="1044156" y="2568939"/>
            <a:ext cx="6136217" cy="389922"/>
          </a:xfrm>
        </p:spPr>
        <p:txBody>
          <a:bodyPr/>
          <a:lstStyle>
            <a:lvl1pPr marL="0" indent="0">
              <a:buFont typeface="Wingdings" pitchFamily="2" charset="2"/>
              <a:buNone/>
              <a:defRPr b="1" spc="0" baseline="0">
                <a:solidFill>
                  <a:schemeClr val="tx2"/>
                </a:solidFill>
                <a:latin typeface="Arial"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1009528" y="368932"/>
            <a:ext cx="9662160" cy="1981200"/>
          </a:xfrm>
        </p:spPr>
        <p:txBody>
          <a:bodyPr anchor="b" anchorCtr="0">
            <a:noAutofit/>
          </a:bodyPr>
          <a:lstStyle>
            <a:lvl1pPr algn="l">
              <a:lnSpc>
                <a:spcPts val="4400"/>
              </a:lnSpc>
              <a:defRPr sz="4000" b="1">
                <a:solidFill>
                  <a:schemeClr val="tx2"/>
                </a:solidFill>
                <a:latin typeface="Arial" pitchFamily="34" charset="0"/>
                <a:cs typeface="Times New Roman" pitchFamily="18" charset="0"/>
              </a:defRPr>
            </a:lvl1pPr>
          </a:lstStyle>
          <a:p>
            <a:r>
              <a:rPr lang="en-US" dirty="0"/>
              <a:t>Title here</a:t>
            </a:r>
          </a:p>
        </p:txBody>
      </p:sp>
      <p:sp>
        <p:nvSpPr>
          <p:cNvPr id="10" name="Text Box 27"/>
          <p:cNvSpPr txBox="1">
            <a:spLocks noChangeArrowheads="1"/>
          </p:cNvSpPr>
          <p:nvPr/>
        </p:nvSpPr>
        <p:spPr bwMode="auto">
          <a:xfrm>
            <a:off x="987360" y="6541094"/>
            <a:ext cx="2641600" cy="259045"/>
          </a:xfrm>
          <a:prstGeom prst="rect">
            <a:avLst/>
          </a:prstGeom>
          <a:noFill/>
          <a:ln w="9525">
            <a:noFill/>
            <a:miter lim="800000"/>
            <a:headEnd/>
            <a:tailEnd/>
          </a:ln>
          <a:effectLst/>
        </p:spPr>
        <p:txBody>
          <a:bodyPr>
            <a:spAutoFit/>
          </a:bodyPr>
          <a:lstStyle/>
          <a:p>
            <a:pPr algn="l" defTabSz="914400">
              <a:lnSpc>
                <a:spcPts val="1300"/>
              </a:lnSpc>
              <a:spcAft>
                <a:spcPct val="0"/>
              </a:spcAft>
            </a:pPr>
            <a:r>
              <a:rPr lang="en-US" sz="800" b="0" dirty="0">
                <a:solidFill>
                  <a:schemeClr val="tx1">
                    <a:lumMod val="50000"/>
                    <a:lumOff val="50000"/>
                  </a:schemeClr>
                </a:solidFill>
                <a:latin typeface="Arial" pitchFamily="34" charset="0"/>
              </a:rPr>
              <a:t>For Internal MITRE Use.</a:t>
            </a:r>
          </a:p>
        </p:txBody>
      </p:sp>
      <p:sp>
        <p:nvSpPr>
          <p:cNvPr id="12" name="Rectangle 11"/>
          <p:cNvSpPr/>
          <p:nvPr/>
        </p:nvSpPr>
        <p:spPr bwMode="auto">
          <a:xfrm>
            <a:off x="0" y="1"/>
            <a:ext cx="543099" cy="2398143"/>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p:nvCxnSpPr>
        <p:spPr bwMode="auto">
          <a:xfrm>
            <a:off x="1098200" y="2448468"/>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p:nvSpPr>
        <p:spPr bwMode="auto">
          <a:xfrm>
            <a:off x="0" y="2510288"/>
            <a:ext cx="543099"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cxnSp>
        <p:nvCxnSpPr>
          <p:cNvPr id="16" name="Straight Connector 15"/>
          <p:cNvCxnSpPr/>
          <p:nvPr/>
        </p:nvCxnSpPr>
        <p:spPr bwMode="auto">
          <a:xfrm>
            <a:off x="1098200" y="6534227"/>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0578" y="6250820"/>
            <a:ext cx="894007" cy="243820"/>
          </a:xfrm>
          <a:prstGeom prst="rect">
            <a:avLst/>
          </a:prstGeom>
        </p:spPr>
      </p:pic>
      <p:sp>
        <p:nvSpPr>
          <p:cNvPr id="13" name="TextBox 12"/>
          <p:cNvSpPr txBox="1"/>
          <p:nvPr/>
        </p:nvSpPr>
        <p:spPr>
          <a:xfrm>
            <a:off x="987360" y="106913"/>
            <a:ext cx="10707224" cy="184666"/>
          </a:xfrm>
          <a:prstGeom prst="rect">
            <a:avLst/>
          </a:prstGeom>
          <a:noFill/>
        </p:spPr>
        <p:txBody>
          <a:bodyPr wrap="square" lIns="91440" tIns="0" rIns="0" bIns="0" rtlCol="0">
            <a:spAutoFit/>
          </a:bodyPr>
          <a:lstStyle/>
          <a:p>
            <a:pPr algn="r">
              <a:spcAft>
                <a:spcPts val="600"/>
              </a:spcAft>
            </a:pPr>
            <a:r>
              <a:rPr lang="en-US" sz="1200" i="0">
                <a:solidFill>
                  <a:schemeClr val="tx2"/>
                </a:solidFill>
                <a:latin typeface="Arial" pitchFamily="34" charset="0"/>
                <a:ea typeface="Verdana" pitchFamily="34" charset="0"/>
                <a:cs typeface="Verdana" pitchFamily="34" charset="0"/>
              </a:rPr>
              <a:t>Center or Organization Name Here</a:t>
            </a:r>
          </a:p>
        </p:txBody>
      </p:sp>
      <p:sp>
        <p:nvSpPr>
          <p:cNvPr id="5" name="TextBox 4"/>
          <p:cNvSpPr txBox="1"/>
          <p:nvPr/>
        </p:nvSpPr>
        <p:spPr>
          <a:xfrm>
            <a:off x="1566261" y="4353828"/>
            <a:ext cx="901208" cy="784830"/>
          </a:xfrm>
          <a:prstGeom prst="rect">
            <a:avLst/>
          </a:prstGeom>
          <a:noFill/>
        </p:spPr>
        <p:txBody>
          <a:bodyPr wrap="none" rtlCol="0">
            <a:spAutoFit/>
          </a:bodyPr>
          <a:lstStyle/>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Optional</a:t>
            </a:r>
            <a:r>
              <a:rPr lang="en-US" sz="1400" baseline="0">
                <a:solidFill>
                  <a:schemeClr val="bg1">
                    <a:lumMod val="50000"/>
                  </a:schemeClr>
                </a:solidFill>
                <a:latin typeface="Arial" pitchFamily="34" charset="0"/>
                <a:ea typeface="Verdana" pitchFamily="34" charset="0"/>
                <a:cs typeface="Verdana" pitchFamily="34" charset="0"/>
              </a:rPr>
              <a:t> </a:t>
            </a:r>
          </a:p>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Image</a:t>
            </a:r>
            <a:endParaRPr lang="en-US" sz="1400" dirty="0">
              <a:solidFill>
                <a:schemeClr val="bg1">
                  <a:lumMod val="50000"/>
                </a:schemeClr>
              </a:solidFill>
              <a:latin typeface="Arial" pitchFamily="34" charset="0"/>
              <a:ea typeface="Verdana" pitchFamily="34" charset="0"/>
              <a:cs typeface="Verdana" pitchFamily="34" charset="0"/>
            </a:endParaRPr>
          </a:p>
          <a:p>
            <a:pPr algn="ctr">
              <a:lnSpc>
                <a:spcPts val="1400"/>
              </a:lnSpc>
              <a:spcAft>
                <a:spcPts val="600"/>
              </a:spcAft>
            </a:pPr>
            <a:r>
              <a:rPr lang="en-US" sz="1400" dirty="0">
                <a:solidFill>
                  <a:schemeClr val="bg1">
                    <a:lumMod val="50000"/>
                  </a:schemeClr>
                </a:solidFill>
                <a:latin typeface="Arial" pitchFamily="34" charset="0"/>
                <a:ea typeface="Verdana" pitchFamily="34" charset="0"/>
                <a:cs typeface="Verdana" pitchFamily="34" charset="0"/>
              </a:rPr>
              <a:t>Here</a:t>
            </a:r>
          </a:p>
        </p:txBody>
      </p:sp>
      <p:sp>
        <p:nvSpPr>
          <p:cNvPr id="35" name="TextBox 34"/>
          <p:cNvSpPr txBox="1"/>
          <p:nvPr/>
        </p:nvSpPr>
        <p:spPr>
          <a:xfrm>
            <a:off x="3314146" y="4353828"/>
            <a:ext cx="901208" cy="784830"/>
          </a:xfrm>
          <a:prstGeom prst="rect">
            <a:avLst/>
          </a:prstGeom>
          <a:noFill/>
        </p:spPr>
        <p:txBody>
          <a:bodyPr wrap="none" rtlCol="0">
            <a:spAutoFit/>
          </a:bodyPr>
          <a:lstStyle/>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Optional</a:t>
            </a:r>
            <a:r>
              <a:rPr lang="en-US" sz="1400" baseline="0">
                <a:solidFill>
                  <a:schemeClr val="bg1">
                    <a:lumMod val="50000"/>
                  </a:schemeClr>
                </a:solidFill>
                <a:latin typeface="Arial" pitchFamily="34" charset="0"/>
                <a:ea typeface="Verdana" pitchFamily="34" charset="0"/>
                <a:cs typeface="Verdana" pitchFamily="34" charset="0"/>
              </a:rPr>
              <a:t> </a:t>
            </a:r>
          </a:p>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Image</a:t>
            </a:r>
            <a:endParaRPr lang="en-US" sz="1400" dirty="0">
              <a:solidFill>
                <a:schemeClr val="bg1">
                  <a:lumMod val="50000"/>
                </a:schemeClr>
              </a:solidFill>
              <a:latin typeface="Arial" pitchFamily="34" charset="0"/>
              <a:ea typeface="Verdana" pitchFamily="34" charset="0"/>
              <a:cs typeface="Verdana" pitchFamily="34" charset="0"/>
            </a:endParaRPr>
          </a:p>
          <a:p>
            <a:pPr algn="ctr">
              <a:lnSpc>
                <a:spcPts val="1400"/>
              </a:lnSpc>
              <a:spcAft>
                <a:spcPts val="600"/>
              </a:spcAft>
            </a:pPr>
            <a:r>
              <a:rPr lang="en-US" sz="1400" dirty="0">
                <a:solidFill>
                  <a:schemeClr val="bg1">
                    <a:lumMod val="50000"/>
                  </a:schemeClr>
                </a:solidFill>
                <a:latin typeface="Arial" pitchFamily="34" charset="0"/>
                <a:ea typeface="Verdana" pitchFamily="34" charset="0"/>
                <a:cs typeface="Verdana" pitchFamily="34" charset="0"/>
              </a:rPr>
              <a:t>Here</a:t>
            </a:r>
          </a:p>
        </p:txBody>
      </p:sp>
      <p:sp>
        <p:nvSpPr>
          <p:cNvPr id="36" name="TextBox 35"/>
          <p:cNvSpPr txBox="1"/>
          <p:nvPr/>
        </p:nvSpPr>
        <p:spPr>
          <a:xfrm>
            <a:off x="5062032" y="4353828"/>
            <a:ext cx="901208" cy="784830"/>
          </a:xfrm>
          <a:prstGeom prst="rect">
            <a:avLst/>
          </a:prstGeom>
          <a:noFill/>
        </p:spPr>
        <p:txBody>
          <a:bodyPr wrap="none" rtlCol="0">
            <a:spAutoFit/>
          </a:bodyPr>
          <a:lstStyle/>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Optional</a:t>
            </a:r>
            <a:r>
              <a:rPr lang="en-US" sz="1400" baseline="0">
                <a:solidFill>
                  <a:schemeClr val="bg1">
                    <a:lumMod val="50000"/>
                  </a:schemeClr>
                </a:solidFill>
                <a:latin typeface="Arial" pitchFamily="34" charset="0"/>
                <a:ea typeface="Verdana" pitchFamily="34" charset="0"/>
                <a:cs typeface="Verdana" pitchFamily="34" charset="0"/>
              </a:rPr>
              <a:t> </a:t>
            </a:r>
          </a:p>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Image</a:t>
            </a:r>
            <a:endParaRPr lang="en-US" sz="1400" dirty="0">
              <a:solidFill>
                <a:schemeClr val="bg1">
                  <a:lumMod val="50000"/>
                </a:schemeClr>
              </a:solidFill>
              <a:latin typeface="Arial" pitchFamily="34" charset="0"/>
              <a:ea typeface="Verdana" pitchFamily="34" charset="0"/>
              <a:cs typeface="Verdana" pitchFamily="34" charset="0"/>
            </a:endParaRPr>
          </a:p>
          <a:p>
            <a:pPr algn="ctr">
              <a:lnSpc>
                <a:spcPts val="1400"/>
              </a:lnSpc>
              <a:spcAft>
                <a:spcPts val="600"/>
              </a:spcAft>
            </a:pPr>
            <a:r>
              <a:rPr lang="en-US" sz="1400" dirty="0">
                <a:solidFill>
                  <a:schemeClr val="bg1">
                    <a:lumMod val="50000"/>
                  </a:schemeClr>
                </a:solidFill>
                <a:latin typeface="Arial" pitchFamily="34" charset="0"/>
                <a:ea typeface="Verdana" pitchFamily="34" charset="0"/>
                <a:cs typeface="Verdana" pitchFamily="34" charset="0"/>
              </a:rPr>
              <a:t>Here</a:t>
            </a:r>
          </a:p>
        </p:txBody>
      </p:sp>
      <p:sp>
        <p:nvSpPr>
          <p:cNvPr id="37" name="TextBox 36"/>
          <p:cNvSpPr txBox="1"/>
          <p:nvPr/>
        </p:nvSpPr>
        <p:spPr>
          <a:xfrm>
            <a:off x="6809917" y="4353828"/>
            <a:ext cx="901208" cy="784830"/>
          </a:xfrm>
          <a:prstGeom prst="rect">
            <a:avLst/>
          </a:prstGeom>
          <a:noFill/>
        </p:spPr>
        <p:txBody>
          <a:bodyPr wrap="none" rtlCol="0">
            <a:spAutoFit/>
          </a:bodyPr>
          <a:lstStyle/>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Optional</a:t>
            </a:r>
            <a:r>
              <a:rPr lang="en-US" sz="1400" baseline="0">
                <a:solidFill>
                  <a:schemeClr val="bg1">
                    <a:lumMod val="50000"/>
                  </a:schemeClr>
                </a:solidFill>
                <a:latin typeface="Arial" pitchFamily="34" charset="0"/>
                <a:ea typeface="Verdana" pitchFamily="34" charset="0"/>
                <a:cs typeface="Verdana" pitchFamily="34" charset="0"/>
              </a:rPr>
              <a:t> </a:t>
            </a:r>
          </a:p>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Image</a:t>
            </a:r>
            <a:endParaRPr lang="en-US" sz="1400" dirty="0">
              <a:solidFill>
                <a:schemeClr val="bg1">
                  <a:lumMod val="50000"/>
                </a:schemeClr>
              </a:solidFill>
              <a:latin typeface="Arial" pitchFamily="34" charset="0"/>
              <a:ea typeface="Verdana" pitchFamily="34" charset="0"/>
              <a:cs typeface="Verdana" pitchFamily="34" charset="0"/>
            </a:endParaRPr>
          </a:p>
          <a:p>
            <a:pPr algn="ctr">
              <a:lnSpc>
                <a:spcPts val="1400"/>
              </a:lnSpc>
              <a:spcAft>
                <a:spcPts val="600"/>
              </a:spcAft>
            </a:pPr>
            <a:r>
              <a:rPr lang="en-US" sz="1400" dirty="0">
                <a:solidFill>
                  <a:schemeClr val="bg1">
                    <a:lumMod val="50000"/>
                  </a:schemeClr>
                </a:solidFill>
                <a:latin typeface="Arial" pitchFamily="34" charset="0"/>
                <a:ea typeface="Verdana" pitchFamily="34" charset="0"/>
                <a:cs typeface="Verdana" pitchFamily="34" charset="0"/>
              </a:rPr>
              <a:t>Here</a:t>
            </a:r>
          </a:p>
        </p:txBody>
      </p:sp>
      <p:sp>
        <p:nvSpPr>
          <p:cNvPr id="38" name="TextBox 37"/>
          <p:cNvSpPr txBox="1"/>
          <p:nvPr/>
        </p:nvSpPr>
        <p:spPr>
          <a:xfrm>
            <a:off x="8557802" y="4353828"/>
            <a:ext cx="901208" cy="784830"/>
          </a:xfrm>
          <a:prstGeom prst="rect">
            <a:avLst/>
          </a:prstGeom>
          <a:noFill/>
        </p:spPr>
        <p:txBody>
          <a:bodyPr wrap="none" rtlCol="0">
            <a:spAutoFit/>
          </a:bodyPr>
          <a:lstStyle/>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Optional</a:t>
            </a:r>
            <a:r>
              <a:rPr lang="en-US" sz="1400" baseline="0">
                <a:solidFill>
                  <a:schemeClr val="bg1">
                    <a:lumMod val="50000"/>
                  </a:schemeClr>
                </a:solidFill>
                <a:latin typeface="Arial" pitchFamily="34" charset="0"/>
                <a:ea typeface="Verdana" pitchFamily="34" charset="0"/>
                <a:cs typeface="Verdana" pitchFamily="34" charset="0"/>
              </a:rPr>
              <a:t> </a:t>
            </a:r>
          </a:p>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Image</a:t>
            </a:r>
            <a:endParaRPr lang="en-US" sz="1400" dirty="0">
              <a:solidFill>
                <a:schemeClr val="bg1">
                  <a:lumMod val="50000"/>
                </a:schemeClr>
              </a:solidFill>
              <a:latin typeface="Arial" pitchFamily="34" charset="0"/>
              <a:ea typeface="Verdana" pitchFamily="34" charset="0"/>
              <a:cs typeface="Verdana" pitchFamily="34" charset="0"/>
            </a:endParaRPr>
          </a:p>
          <a:p>
            <a:pPr algn="ctr">
              <a:lnSpc>
                <a:spcPts val="1400"/>
              </a:lnSpc>
              <a:spcAft>
                <a:spcPts val="600"/>
              </a:spcAft>
            </a:pPr>
            <a:r>
              <a:rPr lang="en-US" sz="1400" dirty="0">
                <a:solidFill>
                  <a:schemeClr val="bg1">
                    <a:lumMod val="50000"/>
                  </a:schemeClr>
                </a:solidFill>
                <a:latin typeface="Arial" pitchFamily="34" charset="0"/>
                <a:ea typeface="Verdana" pitchFamily="34" charset="0"/>
                <a:cs typeface="Verdana" pitchFamily="34" charset="0"/>
              </a:rPr>
              <a:t>Here</a:t>
            </a:r>
          </a:p>
        </p:txBody>
      </p:sp>
      <p:sp>
        <p:nvSpPr>
          <p:cNvPr id="39" name="TextBox 38"/>
          <p:cNvSpPr txBox="1"/>
          <p:nvPr/>
        </p:nvSpPr>
        <p:spPr>
          <a:xfrm>
            <a:off x="10305688" y="4353828"/>
            <a:ext cx="901208" cy="784830"/>
          </a:xfrm>
          <a:prstGeom prst="rect">
            <a:avLst/>
          </a:prstGeom>
          <a:noFill/>
        </p:spPr>
        <p:txBody>
          <a:bodyPr wrap="none" rtlCol="0">
            <a:spAutoFit/>
          </a:bodyPr>
          <a:lstStyle/>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Optional</a:t>
            </a:r>
            <a:r>
              <a:rPr lang="en-US" sz="1400" baseline="0">
                <a:solidFill>
                  <a:schemeClr val="bg1">
                    <a:lumMod val="50000"/>
                  </a:schemeClr>
                </a:solidFill>
                <a:latin typeface="Arial" pitchFamily="34" charset="0"/>
                <a:ea typeface="Verdana" pitchFamily="34" charset="0"/>
                <a:cs typeface="Verdana" pitchFamily="34" charset="0"/>
              </a:rPr>
              <a:t> </a:t>
            </a:r>
          </a:p>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Image</a:t>
            </a:r>
            <a:endParaRPr lang="en-US" sz="1400" dirty="0">
              <a:solidFill>
                <a:schemeClr val="bg1">
                  <a:lumMod val="50000"/>
                </a:schemeClr>
              </a:solidFill>
              <a:latin typeface="Arial" pitchFamily="34" charset="0"/>
              <a:ea typeface="Verdana" pitchFamily="34" charset="0"/>
              <a:cs typeface="Verdana" pitchFamily="34" charset="0"/>
            </a:endParaRPr>
          </a:p>
          <a:p>
            <a:pPr algn="ctr">
              <a:lnSpc>
                <a:spcPts val="1400"/>
              </a:lnSpc>
              <a:spcAft>
                <a:spcPts val="600"/>
              </a:spcAft>
            </a:pPr>
            <a:r>
              <a:rPr lang="en-US" sz="1400" dirty="0">
                <a:solidFill>
                  <a:schemeClr val="bg1">
                    <a:lumMod val="50000"/>
                  </a:schemeClr>
                </a:solidFill>
                <a:latin typeface="Arial" pitchFamily="34" charset="0"/>
                <a:ea typeface="Verdana" pitchFamily="34" charset="0"/>
                <a:cs typeface="Verdana" pitchFamily="34" charset="0"/>
              </a:rPr>
              <a:t>Here</a:t>
            </a:r>
          </a:p>
        </p:txBody>
      </p:sp>
      <p:sp>
        <p:nvSpPr>
          <p:cNvPr id="30" name="Rectangle 29"/>
          <p:cNvSpPr/>
          <p:nvPr userDrawn="1"/>
        </p:nvSpPr>
        <p:spPr>
          <a:xfrm>
            <a:off x="1098993" y="4025438"/>
            <a:ext cx="10595592" cy="1371600"/>
          </a:xfrm>
          <a:prstGeom prst="rect">
            <a:avLst/>
          </a:prstGeom>
          <a:noFill/>
          <a:ln w="63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lumMod val="50000"/>
                </a:schemeClr>
              </a:solidFill>
              <a:latin typeface="Arial" pitchFamily="34" charset="0"/>
            </a:endParaRPr>
          </a:p>
        </p:txBody>
      </p:sp>
      <p:sp>
        <p:nvSpPr>
          <p:cNvPr id="31" name="Rectangle 30"/>
          <p:cNvSpPr/>
          <p:nvPr userDrawn="1"/>
        </p:nvSpPr>
        <p:spPr>
          <a:xfrm>
            <a:off x="9924391" y="4083050"/>
            <a:ext cx="1694688"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lumMod val="50000"/>
                </a:schemeClr>
              </a:solidFill>
              <a:latin typeface="Arial" pitchFamily="34" charset="0"/>
            </a:endParaRPr>
          </a:p>
        </p:txBody>
      </p:sp>
      <p:sp>
        <p:nvSpPr>
          <p:cNvPr id="32" name="Rectangle 31"/>
          <p:cNvSpPr/>
          <p:nvPr userDrawn="1"/>
        </p:nvSpPr>
        <p:spPr>
          <a:xfrm>
            <a:off x="1165661" y="4083050"/>
            <a:ext cx="1694688"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lumMod val="50000"/>
                </a:schemeClr>
              </a:solidFill>
              <a:latin typeface="Arial" pitchFamily="34" charset="0"/>
            </a:endParaRPr>
          </a:p>
        </p:txBody>
      </p:sp>
      <p:sp>
        <p:nvSpPr>
          <p:cNvPr id="33" name="Rectangle 32"/>
          <p:cNvSpPr/>
          <p:nvPr userDrawn="1"/>
        </p:nvSpPr>
        <p:spPr>
          <a:xfrm>
            <a:off x="2917407" y="4083050"/>
            <a:ext cx="1694688"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lumMod val="50000"/>
                </a:schemeClr>
              </a:solidFill>
              <a:latin typeface="Arial" pitchFamily="34" charset="0"/>
            </a:endParaRPr>
          </a:p>
        </p:txBody>
      </p:sp>
      <p:sp>
        <p:nvSpPr>
          <p:cNvPr id="34" name="Rectangle 33"/>
          <p:cNvSpPr/>
          <p:nvPr userDrawn="1"/>
        </p:nvSpPr>
        <p:spPr>
          <a:xfrm>
            <a:off x="4669152" y="4083050"/>
            <a:ext cx="1694688"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lumMod val="50000"/>
                </a:schemeClr>
              </a:solidFill>
              <a:latin typeface="Arial" pitchFamily="34" charset="0"/>
            </a:endParaRPr>
          </a:p>
        </p:txBody>
      </p:sp>
      <p:sp>
        <p:nvSpPr>
          <p:cNvPr id="40" name="Rectangle 39"/>
          <p:cNvSpPr/>
          <p:nvPr userDrawn="1"/>
        </p:nvSpPr>
        <p:spPr>
          <a:xfrm>
            <a:off x="6420897" y="4083050"/>
            <a:ext cx="1694688"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lumMod val="50000"/>
                </a:schemeClr>
              </a:solidFill>
              <a:latin typeface="Arial" pitchFamily="34" charset="0"/>
            </a:endParaRPr>
          </a:p>
        </p:txBody>
      </p:sp>
      <p:sp>
        <p:nvSpPr>
          <p:cNvPr id="41" name="Rectangle 40"/>
          <p:cNvSpPr/>
          <p:nvPr userDrawn="1"/>
        </p:nvSpPr>
        <p:spPr>
          <a:xfrm>
            <a:off x="8172643" y="4083050"/>
            <a:ext cx="1694688"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lumMod val="50000"/>
                </a:schemeClr>
              </a:solidFill>
              <a:latin typeface="Arial" pitchFamily="34" charset="0"/>
            </a:endParaRPr>
          </a:p>
        </p:txBody>
      </p:sp>
      <p:sp>
        <p:nvSpPr>
          <p:cNvPr id="42" name="Text Box 34"/>
          <p:cNvSpPr txBox="1">
            <a:spLocks noChangeArrowheads="1"/>
          </p:cNvSpPr>
          <p:nvPr userDrawn="1"/>
        </p:nvSpPr>
        <p:spPr bwMode="auto">
          <a:xfrm>
            <a:off x="9267803" y="6541093"/>
            <a:ext cx="2552301" cy="215444"/>
          </a:xfrm>
          <a:prstGeom prst="rect">
            <a:avLst/>
          </a:prstGeom>
          <a:noFill/>
          <a:ln w="9525">
            <a:noFill/>
            <a:miter lim="800000"/>
            <a:headEnd/>
            <a:tailEnd/>
          </a:ln>
          <a:effectLst/>
        </p:spPr>
        <p:txBody>
          <a:bodyPr wrap="none">
            <a:spAutoFit/>
          </a:bodyPr>
          <a:lstStyle/>
          <a:p>
            <a:pPr algn="r">
              <a:lnSpc>
                <a:spcPct val="100000"/>
              </a:lnSpc>
              <a:spcAft>
                <a:spcPct val="0"/>
              </a:spcAft>
              <a:buClrTx/>
            </a:pPr>
            <a:r>
              <a:rPr lang="en-US" altLang="en-US" sz="800" b="0">
                <a:solidFill>
                  <a:schemeClr val="tx1">
                    <a:lumMod val="50000"/>
                    <a:lumOff val="50000"/>
                  </a:schemeClr>
                </a:solidFill>
                <a:latin typeface="Arial" pitchFamily="34" charset="0"/>
              </a:rPr>
              <a:t>© 2016</a:t>
            </a:r>
            <a:r>
              <a:rPr lang="en-US" altLang="en-US" sz="800" b="0" baseline="0">
                <a:solidFill>
                  <a:schemeClr val="tx1">
                    <a:lumMod val="50000"/>
                    <a:lumOff val="50000"/>
                  </a:schemeClr>
                </a:solidFill>
                <a:latin typeface="Arial" pitchFamily="34" charset="0"/>
              </a:rPr>
              <a:t> </a:t>
            </a:r>
            <a:r>
              <a:rPr lang="en-US" altLang="en-US" sz="800" b="0">
                <a:solidFill>
                  <a:schemeClr val="tx1">
                    <a:lumMod val="50000"/>
                    <a:lumOff val="50000"/>
                  </a:schemeClr>
                </a:solidFill>
                <a:latin typeface="Arial" pitchFamily="34" charset="0"/>
              </a:rPr>
              <a:t>The </a:t>
            </a:r>
            <a:r>
              <a:rPr lang="en-US" altLang="en-US" sz="800" b="0" dirty="0">
                <a:solidFill>
                  <a:schemeClr val="tx1">
                    <a:lumMod val="50000"/>
                    <a:lumOff val="50000"/>
                  </a:schemeClr>
                </a:solidFill>
                <a:latin typeface="Arial" pitchFamily="34" charset="0"/>
              </a:rPr>
              <a:t>MITRE Corporation. All </a:t>
            </a:r>
            <a:r>
              <a:rPr lang="en-US" altLang="en-US" sz="800" b="0">
                <a:solidFill>
                  <a:schemeClr val="tx1">
                    <a:lumMod val="50000"/>
                    <a:lumOff val="50000"/>
                  </a:schemeClr>
                </a:solidFill>
                <a:latin typeface="Arial" pitchFamily="34" charset="0"/>
              </a:rPr>
              <a:t>rights reserved</a:t>
            </a:r>
            <a:r>
              <a:rPr lang="en-US" altLang="en-US" sz="800" b="0" dirty="0">
                <a:solidFill>
                  <a:schemeClr val="tx1">
                    <a:lumMod val="50000"/>
                    <a:lumOff val="50000"/>
                  </a:schemeClr>
                </a:solidFill>
                <a:latin typeface="Arial" pitchFamily="34" charset="0"/>
              </a:rPr>
              <a:t>.</a:t>
            </a:r>
          </a:p>
        </p:txBody>
      </p:sp>
      <p:sp>
        <p:nvSpPr>
          <p:cNvPr id="43" name="Text Box 27"/>
          <p:cNvSpPr txBox="1">
            <a:spLocks noChangeArrowheads="1"/>
          </p:cNvSpPr>
          <p:nvPr userDrawn="1"/>
        </p:nvSpPr>
        <p:spPr bwMode="auto">
          <a:xfrm>
            <a:off x="987360" y="6541094"/>
            <a:ext cx="2641600" cy="259045"/>
          </a:xfrm>
          <a:prstGeom prst="rect">
            <a:avLst/>
          </a:prstGeom>
          <a:noFill/>
          <a:ln w="9525">
            <a:noFill/>
            <a:miter lim="800000"/>
            <a:headEnd/>
            <a:tailEnd/>
          </a:ln>
          <a:effectLst/>
        </p:spPr>
        <p:txBody>
          <a:bodyPr>
            <a:spAutoFit/>
          </a:bodyPr>
          <a:lstStyle/>
          <a:p>
            <a:pPr algn="l" defTabSz="914400">
              <a:lnSpc>
                <a:spcPts val="1300"/>
              </a:lnSpc>
              <a:spcAft>
                <a:spcPct val="0"/>
              </a:spcAft>
            </a:pPr>
            <a:r>
              <a:rPr lang="en-US" sz="800" b="0" dirty="0">
                <a:solidFill>
                  <a:schemeClr val="tx1">
                    <a:lumMod val="50000"/>
                    <a:lumOff val="50000"/>
                  </a:schemeClr>
                </a:solidFill>
                <a:latin typeface="Arial" pitchFamily="34" charset="0"/>
              </a:rPr>
              <a:t>For Internal MITRE Use.</a:t>
            </a:r>
          </a:p>
        </p:txBody>
      </p:sp>
      <p:sp>
        <p:nvSpPr>
          <p:cNvPr id="44" name="Rectangle 43"/>
          <p:cNvSpPr/>
          <p:nvPr userDrawn="1"/>
        </p:nvSpPr>
        <p:spPr bwMode="auto">
          <a:xfrm>
            <a:off x="0" y="1"/>
            <a:ext cx="543099" cy="2398143"/>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45" name="Straight Connector 44"/>
          <p:cNvCxnSpPr/>
          <p:nvPr userDrawn="1"/>
        </p:nvCxnSpPr>
        <p:spPr bwMode="auto">
          <a:xfrm>
            <a:off x="1098200" y="2448468"/>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46" name="Rectangle 45"/>
          <p:cNvSpPr/>
          <p:nvPr userDrawn="1"/>
        </p:nvSpPr>
        <p:spPr bwMode="auto">
          <a:xfrm>
            <a:off x="0" y="2510288"/>
            <a:ext cx="543099"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cxnSp>
        <p:nvCxnSpPr>
          <p:cNvPr id="47" name="Straight Connector 46"/>
          <p:cNvCxnSpPr/>
          <p:nvPr userDrawn="1"/>
        </p:nvCxnSpPr>
        <p:spPr bwMode="auto">
          <a:xfrm>
            <a:off x="1098200" y="6534227"/>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pic>
        <p:nvPicPr>
          <p:cNvPr id="48" name="Picture 4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00578" y="6250820"/>
            <a:ext cx="894007" cy="243820"/>
          </a:xfrm>
          <a:prstGeom prst="rect">
            <a:avLst/>
          </a:prstGeom>
        </p:spPr>
      </p:pic>
      <p:sp>
        <p:nvSpPr>
          <p:cNvPr id="49" name="TextBox 48"/>
          <p:cNvSpPr txBox="1"/>
          <p:nvPr userDrawn="1"/>
        </p:nvSpPr>
        <p:spPr>
          <a:xfrm>
            <a:off x="987360" y="106913"/>
            <a:ext cx="10707224" cy="184666"/>
          </a:xfrm>
          <a:prstGeom prst="rect">
            <a:avLst/>
          </a:prstGeom>
          <a:noFill/>
        </p:spPr>
        <p:txBody>
          <a:bodyPr wrap="square" lIns="91440" tIns="0" rIns="0" bIns="0" rtlCol="0">
            <a:spAutoFit/>
          </a:bodyPr>
          <a:lstStyle/>
          <a:p>
            <a:pPr algn="r">
              <a:spcAft>
                <a:spcPts val="600"/>
              </a:spcAft>
            </a:pPr>
            <a:r>
              <a:rPr lang="en-US" sz="1200" i="0">
                <a:solidFill>
                  <a:schemeClr val="tx2"/>
                </a:solidFill>
                <a:latin typeface="Arial" pitchFamily="34" charset="0"/>
                <a:ea typeface="Verdana" pitchFamily="34" charset="0"/>
                <a:cs typeface="Verdana" pitchFamily="34" charset="0"/>
              </a:rPr>
              <a:t>Center or Organization Name Here</a:t>
            </a:r>
          </a:p>
        </p:txBody>
      </p:sp>
      <p:sp>
        <p:nvSpPr>
          <p:cNvPr id="50" name="TextBox 49"/>
          <p:cNvSpPr txBox="1"/>
          <p:nvPr userDrawn="1"/>
        </p:nvSpPr>
        <p:spPr>
          <a:xfrm>
            <a:off x="1566261" y="4353828"/>
            <a:ext cx="901208" cy="784830"/>
          </a:xfrm>
          <a:prstGeom prst="rect">
            <a:avLst/>
          </a:prstGeom>
          <a:noFill/>
        </p:spPr>
        <p:txBody>
          <a:bodyPr wrap="none" rtlCol="0">
            <a:spAutoFit/>
          </a:bodyPr>
          <a:lstStyle/>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Optional</a:t>
            </a:r>
            <a:r>
              <a:rPr lang="en-US" sz="1400" baseline="0">
                <a:solidFill>
                  <a:schemeClr val="bg1">
                    <a:lumMod val="50000"/>
                  </a:schemeClr>
                </a:solidFill>
                <a:latin typeface="Arial" pitchFamily="34" charset="0"/>
                <a:ea typeface="Verdana" pitchFamily="34" charset="0"/>
                <a:cs typeface="Verdana" pitchFamily="34" charset="0"/>
              </a:rPr>
              <a:t> </a:t>
            </a:r>
          </a:p>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Image</a:t>
            </a:r>
            <a:endParaRPr lang="en-US" sz="1400" dirty="0">
              <a:solidFill>
                <a:schemeClr val="bg1">
                  <a:lumMod val="50000"/>
                </a:schemeClr>
              </a:solidFill>
              <a:latin typeface="Arial" pitchFamily="34" charset="0"/>
              <a:ea typeface="Verdana" pitchFamily="34" charset="0"/>
              <a:cs typeface="Verdana" pitchFamily="34" charset="0"/>
            </a:endParaRPr>
          </a:p>
          <a:p>
            <a:pPr algn="ctr">
              <a:lnSpc>
                <a:spcPts val="1400"/>
              </a:lnSpc>
              <a:spcAft>
                <a:spcPts val="600"/>
              </a:spcAft>
            </a:pPr>
            <a:r>
              <a:rPr lang="en-US" sz="1400" dirty="0">
                <a:solidFill>
                  <a:schemeClr val="bg1">
                    <a:lumMod val="50000"/>
                  </a:schemeClr>
                </a:solidFill>
                <a:latin typeface="Arial" pitchFamily="34" charset="0"/>
                <a:ea typeface="Verdana" pitchFamily="34" charset="0"/>
                <a:cs typeface="Verdana" pitchFamily="34" charset="0"/>
              </a:rPr>
              <a:t>Here</a:t>
            </a:r>
          </a:p>
        </p:txBody>
      </p:sp>
      <p:sp>
        <p:nvSpPr>
          <p:cNvPr id="51" name="TextBox 50"/>
          <p:cNvSpPr txBox="1"/>
          <p:nvPr userDrawn="1"/>
        </p:nvSpPr>
        <p:spPr>
          <a:xfrm>
            <a:off x="3314146" y="4353828"/>
            <a:ext cx="901208" cy="784830"/>
          </a:xfrm>
          <a:prstGeom prst="rect">
            <a:avLst/>
          </a:prstGeom>
          <a:noFill/>
        </p:spPr>
        <p:txBody>
          <a:bodyPr wrap="none" rtlCol="0">
            <a:spAutoFit/>
          </a:bodyPr>
          <a:lstStyle/>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Optional</a:t>
            </a:r>
            <a:r>
              <a:rPr lang="en-US" sz="1400" baseline="0">
                <a:solidFill>
                  <a:schemeClr val="bg1">
                    <a:lumMod val="50000"/>
                  </a:schemeClr>
                </a:solidFill>
                <a:latin typeface="Arial" pitchFamily="34" charset="0"/>
                <a:ea typeface="Verdana" pitchFamily="34" charset="0"/>
                <a:cs typeface="Verdana" pitchFamily="34" charset="0"/>
              </a:rPr>
              <a:t> </a:t>
            </a:r>
          </a:p>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Image</a:t>
            </a:r>
            <a:endParaRPr lang="en-US" sz="1400" dirty="0">
              <a:solidFill>
                <a:schemeClr val="bg1">
                  <a:lumMod val="50000"/>
                </a:schemeClr>
              </a:solidFill>
              <a:latin typeface="Arial" pitchFamily="34" charset="0"/>
              <a:ea typeface="Verdana" pitchFamily="34" charset="0"/>
              <a:cs typeface="Verdana" pitchFamily="34" charset="0"/>
            </a:endParaRPr>
          </a:p>
          <a:p>
            <a:pPr algn="ctr">
              <a:lnSpc>
                <a:spcPts val="1400"/>
              </a:lnSpc>
              <a:spcAft>
                <a:spcPts val="600"/>
              </a:spcAft>
            </a:pPr>
            <a:r>
              <a:rPr lang="en-US" sz="1400" dirty="0">
                <a:solidFill>
                  <a:schemeClr val="bg1">
                    <a:lumMod val="50000"/>
                  </a:schemeClr>
                </a:solidFill>
                <a:latin typeface="Arial" pitchFamily="34" charset="0"/>
                <a:ea typeface="Verdana" pitchFamily="34" charset="0"/>
                <a:cs typeface="Verdana" pitchFamily="34" charset="0"/>
              </a:rPr>
              <a:t>Here</a:t>
            </a:r>
          </a:p>
        </p:txBody>
      </p:sp>
      <p:sp>
        <p:nvSpPr>
          <p:cNvPr id="52" name="TextBox 51"/>
          <p:cNvSpPr txBox="1"/>
          <p:nvPr userDrawn="1"/>
        </p:nvSpPr>
        <p:spPr>
          <a:xfrm>
            <a:off x="5062032" y="4353828"/>
            <a:ext cx="901208" cy="784830"/>
          </a:xfrm>
          <a:prstGeom prst="rect">
            <a:avLst/>
          </a:prstGeom>
          <a:noFill/>
        </p:spPr>
        <p:txBody>
          <a:bodyPr wrap="none" rtlCol="0">
            <a:spAutoFit/>
          </a:bodyPr>
          <a:lstStyle/>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Optional</a:t>
            </a:r>
            <a:r>
              <a:rPr lang="en-US" sz="1400" baseline="0">
                <a:solidFill>
                  <a:schemeClr val="bg1">
                    <a:lumMod val="50000"/>
                  </a:schemeClr>
                </a:solidFill>
                <a:latin typeface="Arial" pitchFamily="34" charset="0"/>
                <a:ea typeface="Verdana" pitchFamily="34" charset="0"/>
                <a:cs typeface="Verdana" pitchFamily="34" charset="0"/>
              </a:rPr>
              <a:t> </a:t>
            </a:r>
          </a:p>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Image</a:t>
            </a:r>
            <a:endParaRPr lang="en-US" sz="1400" dirty="0">
              <a:solidFill>
                <a:schemeClr val="bg1">
                  <a:lumMod val="50000"/>
                </a:schemeClr>
              </a:solidFill>
              <a:latin typeface="Arial" pitchFamily="34" charset="0"/>
              <a:ea typeface="Verdana" pitchFamily="34" charset="0"/>
              <a:cs typeface="Verdana" pitchFamily="34" charset="0"/>
            </a:endParaRPr>
          </a:p>
          <a:p>
            <a:pPr algn="ctr">
              <a:lnSpc>
                <a:spcPts val="1400"/>
              </a:lnSpc>
              <a:spcAft>
                <a:spcPts val="600"/>
              </a:spcAft>
            </a:pPr>
            <a:r>
              <a:rPr lang="en-US" sz="1400" dirty="0">
                <a:solidFill>
                  <a:schemeClr val="bg1">
                    <a:lumMod val="50000"/>
                  </a:schemeClr>
                </a:solidFill>
                <a:latin typeface="Arial" pitchFamily="34" charset="0"/>
                <a:ea typeface="Verdana" pitchFamily="34" charset="0"/>
                <a:cs typeface="Verdana" pitchFamily="34" charset="0"/>
              </a:rPr>
              <a:t>Here</a:t>
            </a:r>
          </a:p>
        </p:txBody>
      </p:sp>
      <p:sp>
        <p:nvSpPr>
          <p:cNvPr id="53" name="TextBox 52"/>
          <p:cNvSpPr txBox="1"/>
          <p:nvPr userDrawn="1"/>
        </p:nvSpPr>
        <p:spPr>
          <a:xfrm>
            <a:off x="6809917" y="4353828"/>
            <a:ext cx="901208" cy="784830"/>
          </a:xfrm>
          <a:prstGeom prst="rect">
            <a:avLst/>
          </a:prstGeom>
          <a:noFill/>
        </p:spPr>
        <p:txBody>
          <a:bodyPr wrap="none" rtlCol="0">
            <a:spAutoFit/>
          </a:bodyPr>
          <a:lstStyle/>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Optional</a:t>
            </a:r>
            <a:r>
              <a:rPr lang="en-US" sz="1400" baseline="0">
                <a:solidFill>
                  <a:schemeClr val="bg1">
                    <a:lumMod val="50000"/>
                  </a:schemeClr>
                </a:solidFill>
                <a:latin typeface="Arial" pitchFamily="34" charset="0"/>
                <a:ea typeface="Verdana" pitchFamily="34" charset="0"/>
                <a:cs typeface="Verdana" pitchFamily="34" charset="0"/>
              </a:rPr>
              <a:t> </a:t>
            </a:r>
          </a:p>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Image</a:t>
            </a:r>
            <a:endParaRPr lang="en-US" sz="1400" dirty="0">
              <a:solidFill>
                <a:schemeClr val="bg1">
                  <a:lumMod val="50000"/>
                </a:schemeClr>
              </a:solidFill>
              <a:latin typeface="Arial" pitchFamily="34" charset="0"/>
              <a:ea typeface="Verdana" pitchFamily="34" charset="0"/>
              <a:cs typeface="Verdana" pitchFamily="34" charset="0"/>
            </a:endParaRPr>
          </a:p>
          <a:p>
            <a:pPr algn="ctr">
              <a:lnSpc>
                <a:spcPts val="1400"/>
              </a:lnSpc>
              <a:spcAft>
                <a:spcPts val="600"/>
              </a:spcAft>
            </a:pPr>
            <a:r>
              <a:rPr lang="en-US" sz="1400" dirty="0">
                <a:solidFill>
                  <a:schemeClr val="bg1">
                    <a:lumMod val="50000"/>
                  </a:schemeClr>
                </a:solidFill>
                <a:latin typeface="Arial" pitchFamily="34" charset="0"/>
                <a:ea typeface="Verdana" pitchFamily="34" charset="0"/>
                <a:cs typeface="Verdana" pitchFamily="34" charset="0"/>
              </a:rPr>
              <a:t>Here</a:t>
            </a:r>
          </a:p>
        </p:txBody>
      </p:sp>
      <p:sp>
        <p:nvSpPr>
          <p:cNvPr id="54" name="TextBox 53"/>
          <p:cNvSpPr txBox="1"/>
          <p:nvPr userDrawn="1"/>
        </p:nvSpPr>
        <p:spPr>
          <a:xfrm>
            <a:off x="8557802" y="4353828"/>
            <a:ext cx="901208" cy="784830"/>
          </a:xfrm>
          <a:prstGeom prst="rect">
            <a:avLst/>
          </a:prstGeom>
          <a:noFill/>
        </p:spPr>
        <p:txBody>
          <a:bodyPr wrap="none" rtlCol="0">
            <a:spAutoFit/>
          </a:bodyPr>
          <a:lstStyle/>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Optional</a:t>
            </a:r>
            <a:r>
              <a:rPr lang="en-US" sz="1400" baseline="0">
                <a:solidFill>
                  <a:schemeClr val="bg1">
                    <a:lumMod val="50000"/>
                  </a:schemeClr>
                </a:solidFill>
                <a:latin typeface="Arial" pitchFamily="34" charset="0"/>
                <a:ea typeface="Verdana" pitchFamily="34" charset="0"/>
                <a:cs typeface="Verdana" pitchFamily="34" charset="0"/>
              </a:rPr>
              <a:t> </a:t>
            </a:r>
          </a:p>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Image</a:t>
            </a:r>
            <a:endParaRPr lang="en-US" sz="1400" dirty="0">
              <a:solidFill>
                <a:schemeClr val="bg1">
                  <a:lumMod val="50000"/>
                </a:schemeClr>
              </a:solidFill>
              <a:latin typeface="Arial" pitchFamily="34" charset="0"/>
              <a:ea typeface="Verdana" pitchFamily="34" charset="0"/>
              <a:cs typeface="Verdana" pitchFamily="34" charset="0"/>
            </a:endParaRPr>
          </a:p>
          <a:p>
            <a:pPr algn="ctr">
              <a:lnSpc>
                <a:spcPts val="1400"/>
              </a:lnSpc>
              <a:spcAft>
                <a:spcPts val="600"/>
              </a:spcAft>
            </a:pPr>
            <a:r>
              <a:rPr lang="en-US" sz="1400" dirty="0">
                <a:solidFill>
                  <a:schemeClr val="bg1">
                    <a:lumMod val="50000"/>
                  </a:schemeClr>
                </a:solidFill>
                <a:latin typeface="Arial" pitchFamily="34" charset="0"/>
                <a:ea typeface="Verdana" pitchFamily="34" charset="0"/>
                <a:cs typeface="Verdana" pitchFamily="34" charset="0"/>
              </a:rPr>
              <a:t>Here</a:t>
            </a:r>
          </a:p>
        </p:txBody>
      </p:sp>
      <p:sp>
        <p:nvSpPr>
          <p:cNvPr id="55" name="TextBox 54"/>
          <p:cNvSpPr txBox="1"/>
          <p:nvPr userDrawn="1"/>
        </p:nvSpPr>
        <p:spPr>
          <a:xfrm>
            <a:off x="10305688" y="4353828"/>
            <a:ext cx="901208" cy="784830"/>
          </a:xfrm>
          <a:prstGeom prst="rect">
            <a:avLst/>
          </a:prstGeom>
          <a:noFill/>
        </p:spPr>
        <p:txBody>
          <a:bodyPr wrap="none" rtlCol="0">
            <a:spAutoFit/>
          </a:bodyPr>
          <a:lstStyle/>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Optional</a:t>
            </a:r>
            <a:r>
              <a:rPr lang="en-US" sz="1400" baseline="0">
                <a:solidFill>
                  <a:schemeClr val="bg1">
                    <a:lumMod val="50000"/>
                  </a:schemeClr>
                </a:solidFill>
                <a:latin typeface="Arial" pitchFamily="34" charset="0"/>
                <a:ea typeface="Verdana" pitchFamily="34" charset="0"/>
                <a:cs typeface="Verdana" pitchFamily="34" charset="0"/>
              </a:rPr>
              <a:t> </a:t>
            </a:r>
          </a:p>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Image</a:t>
            </a:r>
            <a:endParaRPr lang="en-US" sz="1400" dirty="0">
              <a:solidFill>
                <a:schemeClr val="bg1">
                  <a:lumMod val="50000"/>
                </a:schemeClr>
              </a:solidFill>
              <a:latin typeface="Arial" pitchFamily="34" charset="0"/>
              <a:ea typeface="Verdana" pitchFamily="34" charset="0"/>
              <a:cs typeface="Verdana" pitchFamily="34" charset="0"/>
            </a:endParaRPr>
          </a:p>
          <a:p>
            <a:pPr algn="ctr">
              <a:lnSpc>
                <a:spcPts val="1400"/>
              </a:lnSpc>
              <a:spcAft>
                <a:spcPts val="600"/>
              </a:spcAft>
            </a:pPr>
            <a:r>
              <a:rPr lang="en-US" sz="1400" dirty="0">
                <a:solidFill>
                  <a:schemeClr val="bg1">
                    <a:lumMod val="50000"/>
                  </a:schemeClr>
                </a:solidFill>
                <a:latin typeface="Arial" pitchFamily="34" charset="0"/>
                <a:ea typeface="Verdana" pitchFamily="34" charset="0"/>
                <a:cs typeface="Verdana" pitchFamily="34" charset="0"/>
              </a:rPr>
              <a:t>Here</a:t>
            </a:r>
          </a:p>
        </p:txBody>
      </p:sp>
    </p:spTree>
    <p:extLst>
      <p:ext uri="{BB962C8B-B14F-4D97-AF65-F5344CB8AC3E}">
        <p14:creationId xmlns:p14="http://schemas.microsoft.com/office/powerpoint/2010/main" val="1063209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Layout">
    <p:spTree>
      <p:nvGrpSpPr>
        <p:cNvPr id="1" name=""/>
        <p:cNvGrpSpPr/>
        <p:nvPr/>
      </p:nvGrpSpPr>
      <p:grpSpPr>
        <a:xfrm>
          <a:off x="0" y="0"/>
          <a:ext cx="0" cy="0"/>
          <a:chOff x="0" y="0"/>
          <a:chExt cx="0" cy="0"/>
        </a:xfrm>
      </p:grpSpPr>
      <p:cxnSp>
        <p:nvCxnSpPr>
          <p:cNvPr id="10" name="Straight Connector 9"/>
          <p:cNvCxnSpPr/>
          <p:nvPr/>
        </p:nvCxnSpPr>
        <p:spPr bwMode="auto">
          <a:xfrm>
            <a:off x="1117600" y="3276600"/>
            <a:ext cx="10373360"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5" name="Text Box 34"/>
          <p:cNvSpPr txBox="1">
            <a:spLocks noChangeArrowheads="1"/>
          </p:cNvSpPr>
          <p:nvPr/>
        </p:nvSpPr>
        <p:spPr bwMode="auto">
          <a:xfrm>
            <a:off x="9233298" y="6590252"/>
            <a:ext cx="2552302" cy="215444"/>
          </a:xfrm>
          <a:prstGeom prst="rect">
            <a:avLst/>
          </a:prstGeom>
          <a:noFill/>
          <a:ln w="9525">
            <a:noFill/>
            <a:miter lim="800000"/>
            <a:headEnd/>
            <a:tailEnd/>
          </a:ln>
          <a:effectLst/>
        </p:spPr>
        <p:txBody>
          <a:bodyPr wrap="none">
            <a:spAutoFit/>
          </a:bodyPr>
          <a:lstStyle/>
          <a:p>
            <a:pPr algn="r">
              <a:lnSpc>
                <a:spcPct val="100000"/>
              </a:lnSpc>
              <a:spcAft>
                <a:spcPct val="0"/>
              </a:spcAft>
              <a:buClrTx/>
            </a:pPr>
            <a:r>
              <a:rPr lang="en-US" altLang="en-US" sz="800" b="0">
                <a:solidFill>
                  <a:schemeClr val="tx1">
                    <a:lumMod val="50000"/>
                    <a:lumOff val="50000"/>
                  </a:schemeClr>
                </a:solidFill>
                <a:latin typeface="+mn-lt"/>
              </a:rPr>
              <a:t>© 2016</a:t>
            </a:r>
            <a:r>
              <a:rPr lang="en-US" altLang="en-US" sz="800" b="0" baseline="0">
                <a:solidFill>
                  <a:schemeClr val="tx1">
                    <a:lumMod val="50000"/>
                    <a:lumOff val="50000"/>
                  </a:schemeClr>
                </a:solidFill>
                <a:latin typeface="+mn-lt"/>
              </a:rPr>
              <a:t> </a:t>
            </a:r>
            <a:r>
              <a:rPr lang="en-US" altLang="en-US" sz="800" b="0" dirty="0">
                <a:solidFill>
                  <a:schemeClr val="tx1">
                    <a:lumMod val="50000"/>
                    <a:lumOff val="50000"/>
                  </a:schemeClr>
                </a:solidFill>
                <a:latin typeface="+mn-lt"/>
              </a:rPr>
              <a:t>The MITRE Corporation. All </a:t>
            </a:r>
            <a:r>
              <a:rPr lang="en-US" altLang="en-US" sz="800" b="0">
                <a:solidFill>
                  <a:schemeClr val="tx1">
                    <a:lumMod val="50000"/>
                    <a:lumOff val="50000"/>
                  </a:schemeClr>
                </a:solidFill>
                <a:latin typeface="+mn-lt"/>
              </a:rPr>
              <a:t>rights reserved</a:t>
            </a:r>
            <a:r>
              <a:rPr lang="en-US" altLang="en-US" sz="800" b="0" dirty="0">
                <a:solidFill>
                  <a:schemeClr val="tx1">
                    <a:lumMod val="50000"/>
                    <a:lumOff val="50000"/>
                  </a:schemeClr>
                </a:solidFill>
                <a:latin typeface="+mn-lt"/>
              </a:rPr>
              <a:t>.</a:t>
            </a:r>
          </a:p>
        </p:txBody>
      </p:sp>
      <p:sp>
        <p:nvSpPr>
          <p:cNvPr id="16" name="Text Box 27"/>
          <p:cNvSpPr txBox="1">
            <a:spLocks noChangeArrowheads="1"/>
          </p:cNvSpPr>
          <p:nvPr/>
        </p:nvSpPr>
        <p:spPr bwMode="auto">
          <a:xfrm>
            <a:off x="987360" y="6564990"/>
            <a:ext cx="2641600" cy="259045"/>
          </a:xfrm>
          <a:prstGeom prst="rect">
            <a:avLst/>
          </a:prstGeom>
          <a:noFill/>
          <a:ln w="9525">
            <a:noFill/>
            <a:miter lim="800000"/>
            <a:headEnd/>
            <a:tailEnd/>
          </a:ln>
          <a:effectLst/>
        </p:spPr>
        <p:txBody>
          <a:bodyPr>
            <a:spAutoFit/>
          </a:bodyPr>
          <a:lstStyle/>
          <a:p>
            <a:pPr algn="l" defTabSz="914400">
              <a:lnSpc>
                <a:spcPts val="1300"/>
              </a:lnSpc>
              <a:spcAft>
                <a:spcPct val="0"/>
              </a:spcAft>
            </a:pPr>
            <a:r>
              <a:rPr lang="en-US" sz="800" b="0" dirty="0">
                <a:solidFill>
                  <a:schemeClr val="tx1">
                    <a:lumMod val="50000"/>
                    <a:lumOff val="50000"/>
                  </a:schemeClr>
                </a:solidFill>
                <a:latin typeface="+mn-lt"/>
              </a:rPr>
              <a:t>For Internal MITRE Use.</a:t>
            </a:r>
          </a:p>
        </p:txBody>
      </p:sp>
      <p:sp>
        <p:nvSpPr>
          <p:cNvPr id="17" name="Rectangle 16"/>
          <p:cNvSpPr/>
          <p:nvPr/>
        </p:nvSpPr>
        <p:spPr bwMode="auto">
          <a:xfrm>
            <a:off x="0" y="0"/>
            <a:ext cx="543099" cy="3124200"/>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0" y="3352800"/>
            <a:ext cx="543099" cy="35052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cxnSp>
        <p:nvCxnSpPr>
          <p:cNvPr id="12" name="Straight Connector 11"/>
          <p:cNvCxnSpPr/>
          <p:nvPr/>
        </p:nvCxnSpPr>
        <p:spPr bwMode="auto">
          <a:xfrm>
            <a:off x="1098200" y="6534227"/>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199" y="6250820"/>
            <a:ext cx="894007" cy="243820"/>
          </a:xfrm>
          <a:prstGeom prst="rect">
            <a:avLst/>
          </a:prstGeom>
        </p:spPr>
      </p:pic>
      <p:sp>
        <p:nvSpPr>
          <p:cNvPr id="13" name="Rectangle 4"/>
          <p:cNvSpPr>
            <a:spLocks noGrp="1" noChangeArrowheads="1"/>
          </p:cNvSpPr>
          <p:nvPr>
            <p:ph type="subTitle" idx="1" hasCustomPrompt="1"/>
          </p:nvPr>
        </p:nvSpPr>
        <p:spPr>
          <a:xfrm>
            <a:off x="1098200" y="3463137"/>
            <a:ext cx="6136217" cy="389922"/>
          </a:xfrm>
        </p:spPr>
        <p:txBody>
          <a:bodyPr/>
          <a:lstStyle>
            <a:lvl1pPr marL="0" indent="0">
              <a:buFont typeface="Wingdings" pitchFamily="2" charset="2"/>
              <a:buNone/>
              <a:defRPr b="1" spc="300" baseline="0">
                <a:solidFill>
                  <a:schemeClr val="tx2"/>
                </a:solidFill>
                <a:latin typeface="Arial" pitchFamily="34" charset="0"/>
                <a:cs typeface="Calibri" pitchFamily="34" charset="0"/>
              </a:defRPr>
            </a:lvl1pPr>
          </a:lstStyle>
          <a:p>
            <a:r>
              <a:rPr lang="en-US" altLang="en-US"/>
              <a:t>Subtitle</a:t>
            </a:r>
            <a:endParaRPr lang="en-US" altLang="en-US" dirty="0"/>
          </a:p>
        </p:txBody>
      </p:sp>
      <p:sp>
        <p:nvSpPr>
          <p:cNvPr id="21" name="Rectangle 9"/>
          <p:cNvSpPr>
            <a:spLocks noGrp="1" noChangeArrowheads="1"/>
          </p:cNvSpPr>
          <p:nvPr>
            <p:ph type="ctrTitle" sz="quarter" hasCustomPrompt="1"/>
          </p:nvPr>
        </p:nvSpPr>
        <p:spPr>
          <a:xfrm>
            <a:off x="1016000" y="1041287"/>
            <a:ext cx="9662160" cy="1981200"/>
          </a:xfrm>
        </p:spPr>
        <p:txBody>
          <a:bodyPr anchor="b" anchorCtr="0">
            <a:noAutofit/>
          </a:bodyPr>
          <a:lstStyle>
            <a:lvl1pPr algn="l">
              <a:lnSpc>
                <a:spcPts val="4400"/>
              </a:lnSpc>
              <a:defRPr sz="4000" b="1">
                <a:solidFill>
                  <a:schemeClr val="tx2"/>
                </a:solidFill>
                <a:latin typeface="Arial" pitchFamily="34" charset="0"/>
                <a:cs typeface="Times New Roman" pitchFamily="18" charset="0"/>
              </a:defRPr>
            </a:lvl1pPr>
          </a:lstStyle>
          <a:p>
            <a:r>
              <a:rPr lang="en-US"/>
              <a:t>Section Title</a:t>
            </a:r>
            <a:endParaRPr lang="en-US" dirty="0"/>
          </a:p>
        </p:txBody>
      </p:sp>
      <p:sp>
        <p:nvSpPr>
          <p:cNvPr id="20" name="TextBox 19"/>
          <p:cNvSpPr txBox="1"/>
          <p:nvPr/>
        </p:nvSpPr>
        <p:spPr>
          <a:xfrm>
            <a:off x="9765908" y="64169"/>
            <a:ext cx="2138947"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600"/>
              </a:spcAft>
              <a:buClrTx/>
              <a:buSzTx/>
              <a:buFontTx/>
              <a:buNone/>
              <a:tabLst/>
              <a:defRPr/>
            </a:pPr>
            <a:r>
              <a:rPr lang="en-US" sz="1000">
                <a:solidFill>
                  <a:srgbClr val="C1CD23"/>
                </a:solidFill>
                <a:latin typeface="Arial" pitchFamily="34" charset="0"/>
              </a:rPr>
              <a:t>|</a:t>
            </a:r>
            <a:r>
              <a:rPr lang="en-US" sz="1000">
                <a:latin typeface="Arial" pitchFamily="34" charset="0"/>
              </a:rPr>
              <a:t> </a:t>
            </a:r>
            <a:fld id="{295008BC-DA31-4D19-837B-EFA4386B05F5}" type="slidenum">
              <a:rPr lang="en-US" sz="1000" smtClean="0">
                <a:solidFill>
                  <a:schemeClr val="tx1">
                    <a:lumMod val="50000"/>
                    <a:lumOff val="50000"/>
                  </a:schemeClr>
                </a:solidFill>
                <a:latin typeface="Arial" pitchFamily="34" charset="0"/>
              </a:rPr>
              <a:pPr marL="0" marR="0" indent="0" algn="r" defTabSz="914400" rtl="0" eaLnBrk="1" fontAlgn="auto" latinLnBrk="0" hangingPunct="1">
                <a:lnSpc>
                  <a:spcPct val="100000"/>
                </a:lnSpc>
                <a:spcBef>
                  <a:spcPts val="0"/>
                </a:spcBef>
                <a:spcAft>
                  <a:spcPts val="600"/>
                </a:spcAft>
                <a:buClrTx/>
                <a:buSzTx/>
                <a:buFontTx/>
                <a:buNone/>
                <a:tabLst/>
                <a:defRPr/>
              </a:pPr>
              <a:t>‹#›</a:t>
            </a:fld>
            <a:r>
              <a:rPr lang="en-US" sz="1000">
                <a:latin typeface="Arial" pitchFamily="34" charset="0"/>
              </a:rPr>
              <a:t> </a:t>
            </a:r>
            <a:r>
              <a:rPr lang="en-US" sz="1000">
                <a:solidFill>
                  <a:srgbClr val="C1CD23"/>
                </a:solidFill>
                <a:latin typeface="Arial" pitchFamily="34" charset="0"/>
              </a:rPr>
              <a:t>|</a:t>
            </a:r>
            <a:r>
              <a:rPr lang="en-US" sz="1000">
                <a:ea typeface="Verdana" pitchFamily="34" charset="0"/>
                <a:cs typeface="Verdana" pitchFamily="34" charset="0"/>
              </a:rPr>
              <a:t> </a:t>
            </a:r>
          </a:p>
        </p:txBody>
      </p:sp>
      <p:cxnSp>
        <p:nvCxnSpPr>
          <p:cNvPr id="14" name="Straight Connector 13"/>
          <p:cNvCxnSpPr/>
          <p:nvPr userDrawn="1"/>
        </p:nvCxnSpPr>
        <p:spPr bwMode="auto">
          <a:xfrm>
            <a:off x="1117600" y="3276600"/>
            <a:ext cx="10373360"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22" name="Text Box 34"/>
          <p:cNvSpPr txBox="1">
            <a:spLocks noChangeArrowheads="1"/>
          </p:cNvSpPr>
          <p:nvPr userDrawn="1"/>
        </p:nvSpPr>
        <p:spPr bwMode="auto">
          <a:xfrm>
            <a:off x="9233298" y="6590252"/>
            <a:ext cx="2552302" cy="215444"/>
          </a:xfrm>
          <a:prstGeom prst="rect">
            <a:avLst/>
          </a:prstGeom>
          <a:noFill/>
          <a:ln w="9525">
            <a:noFill/>
            <a:miter lim="800000"/>
            <a:headEnd/>
            <a:tailEnd/>
          </a:ln>
          <a:effectLst/>
        </p:spPr>
        <p:txBody>
          <a:bodyPr wrap="none">
            <a:spAutoFit/>
          </a:bodyPr>
          <a:lstStyle/>
          <a:p>
            <a:pPr algn="r">
              <a:lnSpc>
                <a:spcPct val="100000"/>
              </a:lnSpc>
              <a:spcAft>
                <a:spcPct val="0"/>
              </a:spcAft>
              <a:buClrTx/>
            </a:pPr>
            <a:r>
              <a:rPr lang="en-US" altLang="en-US" sz="800" b="0">
                <a:solidFill>
                  <a:schemeClr val="tx1">
                    <a:lumMod val="50000"/>
                    <a:lumOff val="50000"/>
                  </a:schemeClr>
                </a:solidFill>
                <a:latin typeface="+mn-lt"/>
              </a:rPr>
              <a:t>© 2016</a:t>
            </a:r>
            <a:r>
              <a:rPr lang="en-US" altLang="en-US" sz="800" b="0" baseline="0">
                <a:solidFill>
                  <a:schemeClr val="tx1">
                    <a:lumMod val="50000"/>
                    <a:lumOff val="50000"/>
                  </a:schemeClr>
                </a:solidFill>
                <a:latin typeface="+mn-lt"/>
              </a:rPr>
              <a:t> </a:t>
            </a:r>
            <a:r>
              <a:rPr lang="en-US" altLang="en-US" sz="800" b="0" dirty="0">
                <a:solidFill>
                  <a:schemeClr val="tx1">
                    <a:lumMod val="50000"/>
                    <a:lumOff val="50000"/>
                  </a:schemeClr>
                </a:solidFill>
                <a:latin typeface="+mn-lt"/>
              </a:rPr>
              <a:t>The MITRE Corporation. All </a:t>
            </a:r>
            <a:r>
              <a:rPr lang="en-US" altLang="en-US" sz="800" b="0">
                <a:solidFill>
                  <a:schemeClr val="tx1">
                    <a:lumMod val="50000"/>
                    <a:lumOff val="50000"/>
                  </a:schemeClr>
                </a:solidFill>
                <a:latin typeface="+mn-lt"/>
              </a:rPr>
              <a:t>rights reserved</a:t>
            </a:r>
            <a:r>
              <a:rPr lang="en-US" altLang="en-US" sz="800" b="0" dirty="0">
                <a:solidFill>
                  <a:schemeClr val="tx1">
                    <a:lumMod val="50000"/>
                    <a:lumOff val="50000"/>
                  </a:schemeClr>
                </a:solidFill>
                <a:latin typeface="+mn-lt"/>
              </a:rPr>
              <a:t>.</a:t>
            </a:r>
          </a:p>
        </p:txBody>
      </p:sp>
      <p:sp>
        <p:nvSpPr>
          <p:cNvPr id="23" name="Text Box 27"/>
          <p:cNvSpPr txBox="1">
            <a:spLocks noChangeArrowheads="1"/>
          </p:cNvSpPr>
          <p:nvPr userDrawn="1"/>
        </p:nvSpPr>
        <p:spPr bwMode="auto">
          <a:xfrm>
            <a:off x="987360" y="6564990"/>
            <a:ext cx="2641600" cy="259045"/>
          </a:xfrm>
          <a:prstGeom prst="rect">
            <a:avLst/>
          </a:prstGeom>
          <a:noFill/>
          <a:ln w="9525">
            <a:noFill/>
            <a:miter lim="800000"/>
            <a:headEnd/>
            <a:tailEnd/>
          </a:ln>
          <a:effectLst/>
        </p:spPr>
        <p:txBody>
          <a:bodyPr>
            <a:spAutoFit/>
          </a:bodyPr>
          <a:lstStyle/>
          <a:p>
            <a:pPr algn="l" defTabSz="914400">
              <a:lnSpc>
                <a:spcPts val="1300"/>
              </a:lnSpc>
              <a:spcAft>
                <a:spcPct val="0"/>
              </a:spcAft>
            </a:pPr>
            <a:r>
              <a:rPr lang="en-US" sz="800" b="0" dirty="0">
                <a:solidFill>
                  <a:schemeClr val="tx1">
                    <a:lumMod val="50000"/>
                    <a:lumOff val="50000"/>
                  </a:schemeClr>
                </a:solidFill>
                <a:latin typeface="+mn-lt"/>
              </a:rPr>
              <a:t>For Internal MITRE Use.</a:t>
            </a:r>
          </a:p>
        </p:txBody>
      </p:sp>
      <p:sp>
        <p:nvSpPr>
          <p:cNvPr id="24" name="Rectangle 23"/>
          <p:cNvSpPr/>
          <p:nvPr userDrawn="1"/>
        </p:nvSpPr>
        <p:spPr bwMode="auto">
          <a:xfrm>
            <a:off x="0" y="0"/>
            <a:ext cx="543099" cy="3124200"/>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5" name="Rectangle 24"/>
          <p:cNvSpPr/>
          <p:nvPr userDrawn="1"/>
        </p:nvSpPr>
        <p:spPr bwMode="auto">
          <a:xfrm>
            <a:off x="0" y="3352800"/>
            <a:ext cx="543099" cy="35052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cxnSp>
        <p:nvCxnSpPr>
          <p:cNvPr id="26" name="Straight Connector 25"/>
          <p:cNvCxnSpPr/>
          <p:nvPr userDrawn="1"/>
        </p:nvCxnSpPr>
        <p:spPr bwMode="auto">
          <a:xfrm>
            <a:off x="1098200" y="6534227"/>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8199" y="6250820"/>
            <a:ext cx="894007" cy="243820"/>
          </a:xfrm>
          <a:prstGeom prst="rect">
            <a:avLst/>
          </a:prstGeom>
        </p:spPr>
      </p:pic>
      <p:sp>
        <p:nvSpPr>
          <p:cNvPr id="28" name="TextBox 27"/>
          <p:cNvSpPr txBox="1"/>
          <p:nvPr userDrawn="1"/>
        </p:nvSpPr>
        <p:spPr>
          <a:xfrm>
            <a:off x="9765908" y="64169"/>
            <a:ext cx="2138947"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600"/>
              </a:spcAft>
              <a:buClrTx/>
              <a:buSzTx/>
              <a:buFontTx/>
              <a:buNone/>
              <a:tabLst/>
              <a:defRPr/>
            </a:pPr>
            <a:r>
              <a:rPr lang="en-US" sz="1000">
                <a:solidFill>
                  <a:srgbClr val="C1CD23"/>
                </a:solidFill>
                <a:latin typeface="Arial" pitchFamily="34" charset="0"/>
              </a:rPr>
              <a:t>|</a:t>
            </a:r>
            <a:r>
              <a:rPr lang="en-US" sz="1000">
                <a:latin typeface="Arial" pitchFamily="34" charset="0"/>
              </a:rPr>
              <a:t> </a:t>
            </a:r>
            <a:fld id="{295008BC-DA31-4D19-837B-EFA4386B05F5}" type="slidenum">
              <a:rPr lang="en-US" sz="1000" smtClean="0">
                <a:solidFill>
                  <a:schemeClr val="tx1">
                    <a:lumMod val="50000"/>
                    <a:lumOff val="50000"/>
                  </a:schemeClr>
                </a:solidFill>
                <a:latin typeface="Arial" pitchFamily="34" charset="0"/>
              </a:rPr>
              <a:pPr marL="0" marR="0" indent="0" algn="r" defTabSz="914400" rtl="0" eaLnBrk="1" fontAlgn="auto" latinLnBrk="0" hangingPunct="1">
                <a:lnSpc>
                  <a:spcPct val="100000"/>
                </a:lnSpc>
                <a:spcBef>
                  <a:spcPts val="0"/>
                </a:spcBef>
                <a:spcAft>
                  <a:spcPts val="600"/>
                </a:spcAft>
                <a:buClrTx/>
                <a:buSzTx/>
                <a:buFontTx/>
                <a:buNone/>
                <a:tabLst/>
                <a:defRPr/>
              </a:pPr>
              <a:t>‹#›</a:t>
            </a:fld>
            <a:r>
              <a:rPr lang="en-US" sz="1000">
                <a:latin typeface="Arial" pitchFamily="34" charset="0"/>
              </a:rPr>
              <a:t> </a:t>
            </a:r>
            <a:r>
              <a:rPr lang="en-US" sz="1000">
                <a:solidFill>
                  <a:srgbClr val="C1CD23"/>
                </a:solidFill>
                <a:latin typeface="Arial" pitchFamily="34" charset="0"/>
              </a:rPr>
              <a:t>|</a:t>
            </a:r>
            <a:r>
              <a:rPr lang="en-US" sz="1000">
                <a:ea typeface="Verdana" pitchFamily="34" charset="0"/>
                <a:cs typeface="Verdana" pitchFamily="34" charset="0"/>
              </a:rPr>
              <a:t> </a:t>
            </a:r>
          </a:p>
        </p:txBody>
      </p:sp>
    </p:spTree>
    <p:extLst>
      <p:ext uri="{BB962C8B-B14F-4D97-AF65-F5344CB8AC3E}">
        <p14:creationId xmlns:p14="http://schemas.microsoft.com/office/powerpoint/2010/main" val="1423703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498597"/>
            <a:ext cx="5384800" cy="4525963"/>
          </a:xfrm>
        </p:spPr>
        <p:txBody>
          <a:bodyPr>
            <a:noAutofit/>
          </a:bodyPr>
          <a:lstStyle>
            <a:lvl1pPr>
              <a:defRPr sz="2000">
                <a:latin typeface="Arial" pitchFamily="34" charset="0"/>
              </a:defRPr>
            </a:lvl1pPr>
            <a:lvl2pPr>
              <a:defRPr sz="2000">
                <a:latin typeface="Arial" pitchFamily="34" charset="0"/>
              </a:defRPr>
            </a:lvl2pPr>
            <a:lvl3pPr>
              <a:defRPr sz="1800">
                <a:latin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400800" y="1498597"/>
            <a:ext cx="5384800" cy="4525963"/>
          </a:xfrm>
        </p:spPr>
        <p:txBody>
          <a:bodyPr>
            <a:noAutofit/>
          </a:bodyPr>
          <a:lstStyle>
            <a:lvl1pPr>
              <a:defRPr sz="2000">
                <a:latin typeface="Arial" pitchFamily="34" charset="0"/>
              </a:defRPr>
            </a:lvl1pPr>
            <a:lvl2pPr>
              <a:defRPr sz="2000">
                <a:latin typeface="Arial" pitchFamily="34" charset="0"/>
              </a:defRPr>
            </a:lvl2pPr>
            <a:lvl3pPr>
              <a:defRPr sz="1800">
                <a:latin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0759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8287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0D7FD0-011D-482B-9BE3-DC76611B2313}" type="slidenum">
              <a:rPr lang="en-US" smtClean="0"/>
              <a:t>‹#›</a:t>
            </a:fld>
            <a:endParaRPr lang="en-US"/>
          </a:p>
        </p:txBody>
      </p:sp>
    </p:spTree>
    <p:extLst>
      <p:ext uri="{BB962C8B-B14F-4D97-AF65-F5344CB8AC3E}">
        <p14:creationId xmlns:p14="http://schemas.microsoft.com/office/powerpoint/2010/main" val="1698470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8" name="Text Placeholder 2"/>
          <p:cNvSpPr>
            <a:spLocks noGrp="1"/>
          </p:cNvSpPr>
          <p:nvPr>
            <p:ph idx="1"/>
          </p:nvPr>
        </p:nvSpPr>
        <p:spPr>
          <a:xfrm>
            <a:off x="812800" y="1447800"/>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Edit Master text styles</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99694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76453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972800" cy="868362"/>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2800" y="1447800"/>
            <a:ext cx="10972800" cy="467836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auto">
          <a:xfrm>
            <a:off x="824411" y="1295400"/>
            <a:ext cx="10961189"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0" name="Rectangle 9"/>
          <p:cNvSpPr/>
          <p:nvPr/>
        </p:nvSpPr>
        <p:spPr bwMode="auto">
          <a:xfrm>
            <a:off x="0" y="1"/>
            <a:ext cx="543099"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 name="Rectangle 10"/>
          <p:cNvSpPr/>
          <p:nvPr/>
        </p:nvSpPr>
        <p:spPr bwMode="auto">
          <a:xfrm>
            <a:off x="0" y="1371601"/>
            <a:ext cx="543099"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pic>
        <p:nvPicPr>
          <p:cNvPr id="6" name="Picture 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914597" y="6540145"/>
            <a:ext cx="894007" cy="243820"/>
          </a:xfrm>
          <a:prstGeom prst="rect">
            <a:avLst/>
          </a:prstGeom>
        </p:spPr>
      </p:pic>
      <p:sp>
        <p:nvSpPr>
          <p:cNvPr id="13" name="TextBox 12"/>
          <p:cNvSpPr txBox="1"/>
          <p:nvPr/>
        </p:nvSpPr>
        <p:spPr>
          <a:xfrm>
            <a:off x="9765908" y="64169"/>
            <a:ext cx="2138947"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600"/>
              </a:spcAft>
              <a:buClrTx/>
              <a:buSzTx/>
              <a:buFontTx/>
              <a:buNone/>
              <a:tabLst/>
              <a:defRPr/>
            </a:pPr>
            <a:r>
              <a:rPr lang="en-US" sz="1000">
                <a:solidFill>
                  <a:srgbClr val="C1CD23"/>
                </a:solidFill>
                <a:latin typeface="Arial" pitchFamily="34" charset="0"/>
              </a:rPr>
              <a:t>|</a:t>
            </a:r>
            <a:r>
              <a:rPr lang="en-US" sz="1000">
                <a:latin typeface="Arial" pitchFamily="34" charset="0"/>
              </a:rPr>
              <a:t> </a:t>
            </a:r>
            <a:fld id="{295008BC-DA31-4D19-837B-EFA4386B05F5}" type="slidenum">
              <a:rPr lang="en-US" sz="1000" smtClean="0">
                <a:solidFill>
                  <a:schemeClr val="tx1">
                    <a:lumMod val="50000"/>
                    <a:lumOff val="50000"/>
                  </a:schemeClr>
                </a:solidFill>
                <a:latin typeface="Arial" pitchFamily="34" charset="0"/>
              </a:rPr>
              <a:pPr marL="0" marR="0" indent="0" algn="r" defTabSz="914400" rtl="0" eaLnBrk="1" fontAlgn="auto" latinLnBrk="0" hangingPunct="1">
                <a:lnSpc>
                  <a:spcPct val="100000"/>
                </a:lnSpc>
                <a:spcBef>
                  <a:spcPts val="0"/>
                </a:spcBef>
                <a:spcAft>
                  <a:spcPts val="600"/>
                </a:spcAft>
                <a:buClrTx/>
                <a:buSzTx/>
                <a:buFontTx/>
                <a:buNone/>
                <a:tabLst/>
                <a:defRPr/>
              </a:pPr>
              <a:t>‹#›</a:t>
            </a:fld>
            <a:r>
              <a:rPr lang="en-US" sz="1000">
                <a:latin typeface="Arial" pitchFamily="34" charset="0"/>
              </a:rPr>
              <a:t> </a:t>
            </a:r>
            <a:r>
              <a:rPr lang="en-US" sz="1000">
                <a:solidFill>
                  <a:srgbClr val="C1CD23"/>
                </a:solidFill>
                <a:latin typeface="Arial" pitchFamily="34" charset="0"/>
              </a:rPr>
              <a:t>|</a:t>
            </a:r>
            <a:r>
              <a:rPr lang="en-US" sz="1000">
                <a:ea typeface="Verdana" pitchFamily="34" charset="0"/>
                <a:cs typeface="Verdana" pitchFamily="34" charset="0"/>
              </a:rPr>
              <a:t> </a:t>
            </a:r>
          </a:p>
        </p:txBody>
      </p:sp>
      <p:sp>
        <p:nvSpPr>
          <p:cNvPr id="4" name="Rectangle 3"/>
          <p:cNvSpPr/>
          <p:nvPr/>
        </p:nvSpPr>
        <p:spPr>
          <a:xfrm>
            <a:off x="836176" y="6609686"/>
            <a:ext cx="6096000" cy="123111"/>
          </a:xfrm>
          <a:prstGeom prst="rect">
            <a:avLst/>
          </a:prstGeom>
        </p:spPr>
        <p:txBody>
          <a:bodyPr lIns="0" tIns="0" rIns="0" bIns="0">
            <a:spAutoFit/>
          </a:bodyPr>
          <a:lstStyle/>
          <a:p>
            <a:r>
              <a:rPr lang="en-US" altLang="en-US" sz="800" dirty="0">
                <a:solidFill>
                  <a:schemeClr val="tx1">
                    <a:lumMod val="50000"/>
                    <a:lumOff val="50000"/>
                  </a:schemeClr>
                </a:solidFill>
              </a:rPr>
              <a:t>© 2016 The MITRE Corporation. All rights reserved.</a:t>
            </a:r>
            <a:endParaRPr lang="en-US" sz="800" dirty="0">
              <a:solidFill>
                <a:schemeClr val="tx1">
                  <a:lumMod val="50000"/>
                  <a:lumOff val="50000"/>
                </a:schemeClr>
              </a:solidFill>
            </a:endParaRPr>
          </a:p>
        </p:txBody>
      </p:sp>
    </p:spTree>
    <p:extLst>
      <p:ext uri="{BB962C8B-B14F-4D97-AF65-F5344CB8AC3E}">
        <p14:creationId xmlns:p14="http://schemas.microsoft.com/office/powerpoint/2010/main" val="137066943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694" r:id="rId8"/>
    <p:sldLayoutId id="2147483700" r:id="rId9"/>
    <p:sldLayoutId id="2147483669" r:id="rId10"/>
    <p:sldLayoutId id="2147483670" r:id="rId11"/>
    <p:sldLayoutId id="2147483671" r:id="rId12"/>
    <p:sldLayoutId id="2147483672" r:id="rId13"/>
  </p:sldLayoutIdLst>
  <p:hf sldNum="0" hdr="0" ftr="0" dt="0"/>
  <p:txStyles>
    <p:titleStyle>
      <a:lvl1pPr algn="l" defTabSz="914400" rtl="0" eaLnBrk="1" latinLnBrk="0" hangingPunct="1">
        <a:lnSpc>
          <a:spcPts val="3200"/>
        </a:lnSpc>
        <a:spcBef>
          <a:spcPct val="0"/>
        </a:spcBef>
        <a:buNone/>
        <a:defRPr lang="en-US" sz="3200" b="1" kern="1200">
          <a:solidFill>
            <a:schemeClr val="tx2"/>
          </a:solidFill>
          <a:latin typeface="Arial" pitchFamily="34" charset="0"/>
          <a:ea typeface="Verdana" pitchFamily="34" charset="0"/>
          <a:cs typeface="Arial" pitchFamily="34" charset="0"/>
        </a:defRPr>
      </a:lvl1pPr>
    </p:titleStyle>
    <p:body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2000" b="1" kern="120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Arial" pitchFamily="34" charset="0"/>
          <a:ea typeface="+mn-ea"/>
          <a:cs typeface="Arial" pitchFamily="34" charset="0"/>
        </a:defRPr>
      </a:lvl3pPr>
      <a:lvl4pPr marL="1030288" indent="-228600" algn="l" defTabSz="914400" rtl="0" eaLnBrk="1" latinLnBrk="0" hangingPunct="1">
        <a:spcBef>
          <a:spcPts val="0"/>
        </a:spcBef>
        <a:spcAft>
          <a:spcPts val="600"/>
        </a:spcAft>
        <a:buClr>
          <a:schemeClr val="tx2"/>
        </a:buClr>
        <a:buFont typeface="Arial" pitchFamily="34" charset="0"/>
        <a:buChar char="–"/>
        <a:defRPr sz="1800" kern="120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defRPr sz="1800" kern="120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defRPr sz="1800" kern="120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diagramLayout" Target="../diagrams/layout1.xml"/><Relationship Id="rId7" Type="http://schemas.openxmlformats.org/officeDocument/2006/relationships/customXml" Target="../ink/ink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8.emf"/><Relationship Id="rId4" Type="http://schemas.openxmlformats.org/officeDocument/2006/relationships/customXml" Target="../ink/ink3.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0.emf"/><Relationship Id="rId4" Type="http://schemas.openxmlformats.org/officeDocument/2006/relationships/customXml" Target="../ink/ink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cve.mitre.org/cve/request_id.html#cna_coverage.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CVE Team</a:t>
            </a:r>
          </a:p>
        </p:txBody>
      </p:sp>
      <p:sp>
        <p:nvSpPr>
          <p:cNvPr id="2" name="Title 1"/>
          <p:cNvSpPr>
            <a:spLocks noGrp="1"/>
          </p:cNvSpPr>
          <p:nvPr>
            <p:ph type="ctrTitle" sz="quarter"/>
          </p:nvPr>
        </p:nvSpPr>
        <p:spPr/>
        <p:txBody>
          <a:bodyPr/>
          <a:lstStyle/>
          <a:p>
            <a:r>
              <a:rPr lang="en-US" dirty="0"/>
              <a:t>CNA Rules 1.1: Counting Rules </a:t>
            </a:r>
          </a:p>
        </p:txBody>
      </p:sp>
    </p:spTree>
    <p:extLst>
      <p:ext uri="{BB962C8B-B14F-4D97-AF65-F5344CB8AC3E}">
        <p14:creationId xmlns:p14="http://schemas.microsoft.com/office/powerpoint/2010/main" val="178906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Decision Process Varies in Practice</a:t>
            </a:r>
          </a:p>
        </p:txBody>
      </p:sp>
      <p:sp>
        <p:nvSpPr>
          <p:cNvPr id="3" name="Content Placeholder 2"/>
          <p:cNvSpPr>
            <a:spLocks noGrp="1"/>
          </p:cNvSpPr>
          <p:nvPr>
            <p:ph idx="1"/>
          </p:nvPr>
        </p:nvSpPr>
        <p:spPr/>
        <p:txBody>
          <a:bodyPr/>
          <a:lstStyle/>
          <a:p>
            <a:r>
              <a:rPr lang="en-US" dirty="0"/>
              <a:t>The rules are written as a step-by-step process</a:t>
            </a:r>
          </a:p>
          <a:p>
            <a:r>
              <a:rPr lang="en-US" dirty="0"/>
              <a:t>In practice the various steps are interrelated and the order often changes</a:t>
            </a:r>
          </a:p>
          <a:p>
            <a:r>
              <a:rPr lang="en-US" dirty="0"/>
              <a:t>For example, “INC1: In Scope of Authority” is the fourth decision in the process</a:t>
            </a:r>
          </a:p>
          <a:p>
            <a:pPr lvl="1"/>
            <a:r>
              <a:rPr lang="en-US" dirty="0"/>
              <a:t>But if a report comes in for a vulnerability in a product that is outside your scope, you can use INC1 to reject it immediately.</a:t>
            </a:r>
          </a:p>
          <a:p>
            <a:pPr lvl="1"/>
            <a:r>
              <a:rPr lang="en-US" dirty="0"/>
              <a:t>For the official rules, INC1 is after CNT3 because you cannot be certain the product is in your scope until you have performed the codebase analysis.</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072800" y="4738320"/>
              <a:ext cx="11192760" cy="1291680"/>
            </p14:xfrm>
          </p:contentPart>
        </mc:Choice>
        <mc:Fallback xmlns="">
          <p:pic>
            <p:nvPicPr>
              <p:cNvPr id="4" name="Ink 3"/>
              <p:cNvPicPr/>
              <p:nvPr/>
            </p:nvPicPr>
            <p:blipFill>
              <a:blip r:embed="rId3"/>
              <a:stretch>
                <a:fillRect/>
              </a:stretch>
            </p:blipFill>
            <p:spPr>
              <a:xfrm>
                <a:off x="1063440" y="4728960"/>
                <a:ext cx="11211480" cy="1310400"/>
              </a:xfrm>
              <a:prstGeom prst="rect">
                <a:avLst/>
              </a:prstGeom>
            </p:spPr>
          </p:pic>
        </mc:Fallback>
      </mc:AlternateContent>
    </p:spTree>
    <p:extLst>
      <p:ext uri="{BB962C8B-B14F-4D97-AF65-F5344CB8AC3E}">
        <p14:creationId xmlns:p14="http://schemas.microsoft.com/office/powerpoint/2010/main" val="1195185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sz="quarter"/>
          </p:nvPr>
        </p:nvSpPr>
        <p:spPr/>
        <p:txBody>
          <a:bodyPr/>
          <a:lstStyle/>
          <a:p>
            <a:r>
              <a:rPr lang="en-US" dirty="0"/>
              <a:t>Counting Rules</a:t>
            </a:r>
          </a:p>
        </p:txBody>
      </p:sp>
    </p:spTree>
    <p:extLst>
      <p:ext uri="{BB962C8B-B14F-4D97-AF65-F5344CB8AC3E}">
        <p14:creationId xmlns:p14="http://schemas.microsoft.com/office/powerpoint/2010/main" val="983324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Rules</a:t>
            </a:r>
          </a:p>
        </p:txBody>
      </p:sp>
      <p:pic>
        <p:nvPicPr>
          <p:cNvPr id="4" name="Content Placeholder 3"/>
          <p:cNvPicPr>
            <a:picLocks noGrp="1" noChangeAspect="1"/>
          </p:cNvPicPr>
          <p:nvPr>
            <p:ph idx="1"/>
          </p:nvPr>
        </p:nvPicPr>
        <p:blipFill>
          <a:blip r:embed="rId2"/>
          <a:stretch>
            <a:fillRect/>
          </a:stretch>
        </p:blipFill>
        <p:spPr>
          <a:xfrm>
            <a:off x="642679" y="1239504"/>
            <a:ext cx="4003749" cy="5274386"/>
          </a:xfrm>
          <a:prstGeom prst="rect">
            <a:avLst/>
          </a:prstGeom>
        </p:spPr>
      </p:pic>
      <p:pic>
        <p:nvPicPr>
          <p:cNvPr id="5" name="Picture 4"/>
          <p:cNvPicPr>
            <a:picLocks noChangeAspect="1"/>
          </p:cNvPicPr>
          <p:nvPr/>
        </p:nvPicPr>
        <p:blipFill>
          <a:blip r:embed="rId3"/>
          <a:stretch>
            <a:fillRect/>
          </a:stretch>
        </p:blipFill>
        <p:spPr>
          <a:xfrm>
            <a:off x="7589321" y="1043875"/>
            <a:ext cx="4504624" cy="5814125"/>
          </a:xfrm>
          <a:prstGeom prst="rect">
            <a:avLst/>
          </a:prstGeom>
        </p:spPr>
      </p:pic>
      <p:pic>
        <p:nvPicPr>
          <p:cNvPr id="3" name="Picture 2"/>
          <p:cNvPicPr>
            <a:picLocks noChangeAspect="1"/>
          </p:cNvPicPr>
          <p:nvPr/>
        </p:nvPicPr>
        <p:blipFill>
          <a:blip r:embed="rId4"/>
          <a:stretch>
            <a:fillRect/>
          </a:stretch>
        </p:blipFill>
        <p:spPr>
          <a:xfrm>
            <a:off x="4601222" y="1239503"/>
            <a:ext cx="2988099" cy="1865203"/>
          </a:xfrm>
          <a:prstGeom prst="rect">
            <a:avLst/>
          </a:prstGeom>
        </p:spPr>
      </p:pic>
    </p:spTree>
    <p:extLst>
      <p:ext uri="{BB962C8B-B14F-4D97-AF65-F5344CB8AC3E}">
        <p14:creationId xmlns:p14="http://schemas.microsoft.com/office/powerpoint/2010/main" val="2727009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Rules Structure</a:t>
            </a:r>
          </a:p>
        </p:txBody>
      </p:sp>
      <p:sp>
        <p:nvSpPr>
          <p:cNvPr id="3" name="Content Placeholder 2"/>
          <p:cNvSpPr>
            <a:spLocks noGrp="1"/>
          </p:cNvSpPr>
          <p:nvPr>
            <p:ph idx="1"/>
          </p:nvPr>
        </p:nvSpPr>
        <p:spPr/>
        <p:txBody>
          <a:bodyPr/>
          <a:lstStyle/>
          <a:p>
            <a:r>
              <a:rPr lang="en-US" dirty="0"/>
              <a:t>Divided into two sections</a:t>
            </a:r>
          </a:p>
          <a:p>
            <a:pPr lvl="1"/>
            <a:r>
              <a:rPr lang="en-US" dirty="0"/>
              <a:t>Counting Decisions</a:t>
            </a:r>
          </a:p>
          <a:p>
            <a:pPr lvl="2"/>
            <a:r>
              <a:rPr lang="en-US" dirty="0"/>
              <a:t>How many vulnerabilities are there</a:t>
            </a:r>
          </a:p>
          <a:p>
            <a:pPr lvl="1"/>
            <a:r>
              <a:rPr lang="en-US" dirty="0"/>
              <a:t>Inclusion Decision</a:t>
            </a:r>
          </a:p>
          <a:p>
            <a:pPr lvl="2"/>
            <a:r>
              <a:rPr lang="en-US" dirty="0"/>
              <a:t>Should a CVE ID be assigned</a:t>
            </a:r>
          </a:p>
          <a:p>
            <a:pPr lvl="2"/>
            <a:r>
              <a:rPr lang="en-US" dirty="0"/>
              <a:t>Who should do the assignment</a:t>
            </a:r>
          </a:p>
          <a:p>
            <a:endParaRPr lang="en-US" dirty="0"/>
          </a:p>
        </p:txBody>
      </p:sp>
    </p:spTree>
    <p:extLst>
      <p:ext uri="{BB962C8B-B14F-4D97-AF65-F5344CB8AC3E}">
        <p14:creationId xmlns:p14="http://schemas.microsoft.com/office/powerpoint/2010/main" val="2841541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Decisions Overview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33217877"/>
              </p:ext>
            </p:extLst>
          </p:nvPr>
        </p:nvGraphicFramePr>
        <p:xfrm>
          <a:off x="812800" y="1447800"/>
          <a:ext cx="10972800" cy="4678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3" name="Ink 2"/>
              <p14:cNvContentPartPr/>
              <p14:nvPr/>
            </p14:nvContentPartPr>
            <p14:xfrm>
              <a:off x="1134000" y="950040"/>
              <a:ext cx="7193520" cy="1145520"/>
            </p14:xfrm>
          </p:contentPart>
        </mc:Choice>
        <mc:Fallback xmlns="">
          <p:pic>
            <p:nvPicPr>
              <p:cNvPr id="3" name="Ink 2"/>
              <p:cNvPicPr/>
              <p:nvPr/>
            </p:nvPicPr>
            <p:blipFill>
              <a:blip r:embed="rId8"/>
              <a:stretch>
                <a:fillRect/>
              </a:stretch>
            </p:blipFill>
            <p:spPr>
              <a:xfrm>
                <a:off x="1124640" y="940680"/>
                <a:ext cx="7212240" cy="1164240"/>
              </a:xfrm>
              <a:prstGeom prst="rect">
                <a:avLst/>
              </a:prstGeom>
            </p:spPr>
          </p:pic>
        </mc:Fallback>
      </mc:AlternateContent>
    </p:spTree>
    <p:extLst>
      <p:ext uri="{BB962C8B-B14F-4D97-AF65-F5344CB8AC3E}">
        <p14:creationId xmlns:p14="http://schemas.microsoft.com/office/powerpoint/2010/main" val="3366662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CNT1: Split by independently fixable groups of bugs</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308412048"/>
              </p:ext>
            </p:extLst>
          </p:nvPr>
        </p:nvGraphicFramePr>
        <p:xfrm>
          <a:off x="812800" y="1396537"/>
          <a:ext cx="10972800" cy="952500"/>
        </p:xfrm>
        <a:graphic>
          <a:graphicData uri="http://schemas.openxmlformats.org/drawingml/2006/table">
            <a:tbl>
              <a:tblPr firstRow="1" firstCol="1" bandRow="1">
                <a:tableStyleId>{616DA210-FB5B-4158-B5E0-FEB733F419BA}</a:tableStyleId>
              </a:tblPr>
              <a:tblGrid>
                <a:gridCol w="835005">
                  <a:extLst>
                    <a:ext uri="{9D8B030D-6E8A-4147-A177-3AD203B41FA5}">
                      <a16:colId xmlns:a16="http://schemas.microsoft.com/office/drawing/2014/main" val="4269151724"/>
                    </a:ext>
                  </a:extLst>
                </a:gridCol>
                <a:gridCol w="10137795">
                  <a:extLst>
                    <a:ext uri="{9D8B030D-6E8A-4147-A177-3AD203B41FA5}">
                      <a16:colId xmlns:a16="http://schemas.microsoft.com/office/drawing/2014/main" val="1230611389"/>
                    </a:ext>
                  </a:extLst>
                </a:gridCol>
              </a:tblGrid>
              <a:tr h="0">
                <a:tc>
                  <a:txBody>
                    <a:bodyPr/>
                    <a:lstStyle/>
                    <a:p>
                      <a:pPr marL="0" marR="0">
                        <a:spcBef>
                          <a:spcPts val="0"/>
                        </a:spcBef>
                        <a:spcAft>
                          <a:spcPts val="0"/>
                        </a:spcAft>
                      </a:pPr>
                      <a:r>
                        <a:rPr lang="en-US" sz="1200" dirty="0">
                          <a:effectLst/>
                        </a:rPr>
                        <a:t>CNT1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49" marR="9349" marT="19050" marB="19050" anchor="ctr"/>
                </a:tc>
                <a:tc>
                  <a:txBody>
                    <a:bodyPr/>
                    <a:lstStyle/>
                    <a:p>
                      <a:pPr marL="0" marR="0">
                        <a:spcBef>
                          <a:spcPts val="0"/>
                        </a:spcBef>
                        <a:spcAft>
                          <a:spcPts val="0"/>
                        </a:spcAft>
                      </a:pPr>
                      <a:r>
                        <a:rPr lang="en-US" sz="1200" dirty="0">
                          <a:effectLst/>
                        </a:rPr>
                        <a:t>Independently Fixable: For each reported bug, determine if it can be fixed independently of the other bugs (i.e., a code fix can be created to fix only the bug in question)? </a:t>
                      </a:r>
                    </a:p>
                    <a:p>
                      <a:pPr marL="0" marR="0">
                        <a:spcBef>
                          <a:spcPts val="0"/>
                        </a:spcBef>
                        <a:spcAft>
                          <a:spcPts val="0"/>
                        </a:spcAft>
                      </a:pPr>
                      <a:r>
                        <a:rPr lang="en-US" sz="1200" dirty="0">
                          <a:effectLst/>
                        </a:rPr>
                        <a:t>A common indicator of independently fixable would be that the vulnerability affects a different version of the product than the other reported vulnerabilities.  Note that this does not mean that the bugs are fixed independently; only that if the vendor chose to the bugs could be fixed independently.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49" marR="9349" marT="19050" marB="19050" anchor="ctr"/>
                </a:tc>
                <a:extLst>
                  <a:ext uri="{0D108BD9-81ED-4DB2-BD59-A6C34878D82A}">
                    <a16:rowId xmlns:a16="http://schemas.microsoft.com/office/drawing/2014/main" val="1881014690"/>
                  </a:ext>
                </a:extLst>
              </a:tr>
            </a:tbl>
          </a:graphicData>
        </a:graphic>
      </p:graphicFrame>
      <p:sp>
        <p:nvSpPr>
          <p:cNvPr id="3" name="Content Placeholder 2"/>
          <p:cNvSpPr>
            <a:spLocks noGrp="1"/>
          </p:cNvSpPr>
          <p:nvPr>
            <p:ph sz="half" idx="2"/>
          </p:nvPr>
        </p:nvSpPr>
        <p:spPr>
          <a:xfrm>
            <a:off x="5388864" y="2602574"/>
            <a:ext cx="6396736" cy="3615346"/>
          </a:xfrm>
        </p:spPr>
        <p:txBody>
          <a:bodyPr>
            <a:normAutofit fontScale="70000" lnSpcReduction="20000"/>
          </a:bodyPr>
          <a:lstStyle/>
          <a:p>
            <a:r>
              <a:rPr lang="en-US" dirty="0"/>
              <a:t>Purpose</a:t>
            </a:r>
          </a:p>
          <a:p>
            <a:pPr lvl="1"/>
            <a:r>
              <a:rPr lang="en-US" dirty="0"/>
              <a:t>Set the baseline for counting</a:t>
            </a:r>
          </a:p>
          <a:p>
            <a:pPr lvl="1"/>
            <a:r>
              <a:rPr lang="en-US" dirty="0"/>
              <a:t>Have everyone assign IDs at the same level</a:t>
            </a:r>
          </a:p>
          <a:p>
            <a:pPr lvl="2"/>
            <a:r>
              <a:rPr lang="en-US" dirty="0"/>
              <a:t>Assignments at different level can result in overlapping/duplicate assignments</a:t>
            </a:r>
          </a:p>
          <a:p>
            <a:r>
              <a:rPr lang="en-US" dirty="0"/>
              <a:t>Process Steps</a:t>
            </a:r>
          </a:p>
          <a:p>
            <a:pPr lvl="1"/>
            <a:r>
              <a:rPr lang="en-US" dirty="0"/>
              <a:t>Identify the individual bugs</a:t>
            </a:r>
          </a:p>
          <a:p>
            <a:pPr lvl="1"/>
            <a:r>
              <a:rPr lang="en-US" dirty="0"/>
              <a:t>For each bug, determine if they can be fixed without fixing another bug</a:t>
            </a:r>
          </a:p>
          <a:p>
            <a:pPr lvl="1"/>
            <a:r>
              <a:rPr lang="en-US" dirty="0"/>
              <a:t>If a bug cannot be fixed without fixing one or more other bugs, group those bugs together</a:t>
            </a:r>
          </a:p>
          <a:p>
            <a:pPr lvl="1"/>
            <a:r>
              <a:rPr lang="en-US" dirty="0"/>
              <a:t>If you are not sure whether the bugs are independently fixable, merge them together</a:t>
            </a:r>
          </a:p>
          <a:p>
            <a:r>
              <a:rPr lang="en-US" dirty="0"/>
              <a:t>This is one of the hardest (if no the hardest) step in the counting process.</a:t>
            </a:r>
          </a:p>
        </p:txBody>
      </p:sp>
      <p:pic>
        <p:nvPicPr>
          <p:cNvPr id="7" name="Picture 6"/>
          <p:cNvPicPr>
            <a:picLocks noChangeAspect="1"/>
          </p:cNvPicPr>
          <p:nvPr/>
        </p:nvPicPr>
        <p:blipFill>
          <a:blip r:embed="rId3"/>
          <a:stretch>
            <a:fillRect/>
          </a:stretch>
        </p:blipFill>
        <p:spPr>
          <a:xfrm>
            <a:off x="812800" y="2602574"/>
            <a:ext cx="4342004" cy="2763246"/>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5608440" y="3934440"/>
              <a:ext cx="6047640" cy="2120040"/>
            </p14:xfrm>
          </p:contentPart>
        </mc:Choice>
        <mc:Fallback xmlns="">
          <p:pic>
            <p:nvPicPr>
              <p:cNvPr id="5" name="Ink 4"/>
              <p:cNvPicPr/>
              <p:nvPr/>
            </p:nvPicPr>
            <p:blipFill>
              <a:blip r:embed="rId5"/>
              <a:stretch>
                <a:fillRect/>
              </a:stretch>
            </p:blipFill>
            <p:spPr>
              <a:xfrm>
                <a:off x="5599080" y="3925080"/>
                <a:ext cx="6066360" cy="2138760"/>
              </a:xfrm>
              <a:prstGeom prst="rect">
                <a:avLst/>
              </a:prstGeom>
            </p:spPr>
          </p:pic>
        </mc:Fallback>
      </mc:AlternateContent>
    </p:spTree>
    <p:extLst>
      <p:ext uri="{BB962C8B-B14F-4D97-AF65-F5344CB8AC3E}">
        <p14:creationId xmlns:p14="http://schemas.microsoft.com/office/powerpoint/2010/main" val="2040915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CNT1: Identify the individual bugs</a:t>
            </a:r>
          </a:p>
        </p:txBody>
      </p:sp>
      <p:pic>
        <p:nvPicPr>
          <p:cNvPr id="8" name="Content Placeholder 7"/>
          <p:cNvPicPr>
            <a:picLocks noGrp="1" noChangeAspect="1"/>
          </p:cNvPicPr>
          <p:nvPr>
            <p:ph sz="half" idx="1"/>
          </p:nvPr>
        </p:nvPicPr>
        <p:blipFill>
          <a:blip r:embed="rId3"/>
          <a:stretch>
            <a:fillRect/>
          </a:stretch>
        </p:blipFill>
        <p:spPr>
          <a:xfrm>
            <a:off x="812800" y="1847799"/>
            <a:ext cx="5384800" cy="3827564"/>
          </a:xfrm>
          <a:prstGeom prst="rect">
            <a:avLst/>
          </a:prstGeom>
        </p:spPr>
      </p:pic>
      <p:sp>
        <p:nvSpPr>
          <p:cNvPr id="9" name="Content Placeholder 8"/>
          <p:cNvSpPr>
            <a:spLocks noGrp="1"/>
          </p:cNvSpPr>
          <p:nvPr>
            <p:ph sz="half" idx="2"/>
          </p:nvPr>
        </p:nvSpPr>
        <p:spPr>
          <a:xfrm>
            <a:off x="812800" y="1395908"/>
            <a:ext cx="5384800" cy="557183"/>
          </a:xfrm>
        </p:spPr>
        <p:txBody>
          <a:bodyPr/>
          <a:lstStyle/>
          <a:p>
            <a:pPr marL="0" indent="0">
              <a:buNone/>
            </a:pPr>
            <a:r>
              <a:rPr lang="en-US" dirty="0"/>
              <a:t>Rejected Definitions</a:t>
            </a:r>
          </a:p>
        </p:txBody>
      </p:sp>
      <p:sp>
        <p:nvSpPr>
          <p:cNvPr id="10" name="Content Placeholder 8"/>
          <p:cNvSpPr txBox="1">
            <a:spLocks/>
          </p:cNvSpPr>
          <p:nvPr/>
        </p:nvSpPr>
        <p:spPr>
          <a:xfrm>
            <a:off x="6553200" y="1650997"/>
            <a:ext cx="5384800" cy="4525963"/>
          </a:xfrm>
          <a:prstGeom prst="rect">
            <a:avLst/>
          </a:prstGeom>
        </p:spPr>
        <p:txBody>
          <a:bodyPr vert="horz" lIns="91440" tIns="45720" rIns="91440" bIns="45720" rtlCol="0">
            <a:normAutofit lnSpcReduction="10000"/>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2000" b="1" kern="120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Arial" pitchFamily="34" charset="0"/>
                <a:ea typeface="+mn-ea"/>
                <a:cs typeface="Arial" pitchFamily="34" charset="0"/>
              </a:defRPr>
            </a:lvl3pPr>
            <a:lvl4pPr marL="1030288" indent="-228600" algn="l" defTabSz="914400" rtl="0" eaLnBrk="1" latinLnBrk="0" hangingPunct="1">
              <a:spcBef>
                <a:spcPts val="0"/>
              </a:spcBef>
              <a:spcAft>
                <a:spcPts val="600"/>
              </a:spcAft>
              <a:buClr>
                <a:schemeClr val="tx2"/>
              </a:buClr>
              <a:buFont typeface="Arial" pitchFamily="34" charset="0"/>
              <a:buChar char="–"/>
              <a:defRPr sz="1800" kern="120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defRPr sz="1800" kern="120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defRPr sz="1800" kern="120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dirty="0"/>
              <a:t>Just like vulnerabilities, there is no shared definition of bug.</a:t>
            </a:r>
          </a:p>
          <a:p>
            <a:r>
              <a:rPr lang="en-US" dirty="0"/>
              <a:t>Tried to provide simple rules</a:t>
            </a:r>
          </a:p>
          <a:p>
            <a:pPr lvl="1"/>
            <a:r>
              <a:rPr lang="en-US" dirty="0"/>
              <a:t>Had definition problems</a:t>
            </a:r>
          </a:p>
          <a:p>
            <a:pPr lvl="1"/>
            <a:r>
              <a:rPr lang="en-US" dirty="0"/>
              <a:t>Often resulted in unacceptable outcomes</a:t>
            </a:r>
          </a:p>
          <a:p>
            <a:r>
              <a:rPr lang="en-US" dirty="0"/>
              <a:t>Couldn’t come to an agreement</a:t>
            </a:r>
          </a:p>
          <a:p>
            <a:r>
              <a:rPr lang="en-US" dirty="0"/>
              <a:t>Left to the CNA’s judgement</a:t>
            </a:r>
          </a:p>
          <a:p>
            <a:r>
              <a:rPr lang="en-US" dirty="0"/>
              <a:t>Use the models from CNT2</a:t>
            </a:r>
          </a:p>
          <a:p>
            <a:pPr lvl="1"/>
            <a:r>
              <a:rPr lang="en-US" dirty="0"/>
              <a:t>Claim-based: Separate into groups of independently fixable claims</a:t>
            </a:r>
          </a:p>
          <a:p>
            <a:pPr lvl="2"/>
            <a:r>
              <a:rPr lang="en-US" dirty="0"/>
              <a:t>MITRE uses this model.</a:t>
            </a:r>
          </a:p>
          <a:p>
            <a:pPr lvl="1"/>
            <a:r>
              <a:rPr lang="en-US" dirty="0"/>
              <a:t>Policy-based: Separate into groups of independently fixable policy violations</a:t>
            </a:r>
          </a:p>
          <a:p>
            <a:endParaRPr lang="en-US" dirty="0"/>
          </a:p>
          <a:p>
            <a:endParaRPr lang="en-US" dirty="0"/>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6203880" y="3809880"/>
              <a:ext cx="5677200" cy="2419920"/>
            </p14:xfrm>
          </p:contentPart>
        </mc:Choice>
        <mc:Fallback xmlns="">
          <p:pic>
            <p:nvPicPr>
              <p:cNvPr id="3" name="Ink 2"/>
              <p:cNvPicPr/>
              <p:nvPr/>
            </p:nvPicPr>
            <p:blipFill>
              <a:blip r:embed="rId5"/>
              <a:stretch>
                <a:fillRect/>
              </a:stretch>
            </p:blipFill>
            <p:spPr>
              <a:xfrm>
                <a:off x="6194520" y="3800520"/>
                <a:ext cx="5695920" cy="2438640"/>
              </a:xfrm>
              <a:prstGeom prst="rect">
                <a:avLst/>
              </a:prstGeom>
            </p:spPr>
          </p:pic>
        </mc:Fallback>
      </mc:AlternateContent>
    </p:spTree>
    <p:extLst>
      <p:ext uri="{BB962C8B-B14F-4D97-AF65-F5344CB8AC3E}">
        <p14:creationId xmlns:p14="http://schemas.microsoft.com/office/powerpoint/2010/main" val="4174762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CNT1: Determine if the bugs are independently fixable</a:t>
            </a:r>
          </a:p>
        </p:txBody>
      </p:sp>
      <p:sp>
        <p:nvSpPr>
          <p:cNvPr id="3" name="Content Placeholder 2"/>
          <p:cNvSpPr>
            <a:spLocks noGrp="1"/>
          </p:cNvSpPr>
          <p:nvPr>
            <p:ph idx="1"/>
          </p:nvPr>
        </p:nvSpPr>
        <p:spPr/>
        <p:txBody>
          <a:bodyPr>
            <a:normAutofit/>
          </a:bodyPr>
          <a:lstStyle/>
          <a:p>
            <a:r>
              <a:rPr lang="en-US" dirty="0"/>
              <a:t>Only the possibility of separately fixable vulnerabilities matters.</a:t>
            </a:r>
          </a:p>
          <a:p>
            <a:r>
              <a:rPr lang="en-US" dirty="0"/>
              <a:t>The number of code changes used to fix the vulnerabilities does not matter</a:t>
            </a:r>
          </a:p>
          <a:p>
            <a:pPr lvl="2"/>
            <a:r>
              <a:rPr lang="en-US" dirty="0"/>
              <a:t>It does not matter if a single change could fix multiple independently fixable vulnerabilities</a:t>
            </a:r>
          </a:p>
          <a:p>
            <a:pPr lvl="2"/>
            <a:r>
              <a:rPr lang="en-US" dirty="0"/>
              <a:t>It does not matter if it takes multiple code changes to fix a single vulnerability  </a:t>
            </a:r>
          </a:p>
          <a:p>
            <a:r>
              <a:rPr lang="en-US" dirty="0"/>
              <a:t>The results are highly dependent on the information you have</a:t>
            </a:r>
          </a:p>
          <a:p>
            <a:pPr lvl="1"/>
            <a:r>
              <a:rPr lang="en-US" dirty="0"/>
              <a:t>Access to source code and code pathing help significantly</a:t>
            </a:r>
          </a:p>
          <a:p>
            <a:pPr lvl="1"/>
            <a:r>
              <a:rPr lang="en-US" dirty="0"/>
              <a:t>This is one of the reasons why we want the CNA most familiar with the product to do the assignments (INC1)</a:t>
            </a:r>
          </a:p>
          <a:p>
            <a:r>
              <a:rPr lang="en-US" dirty="0"/>
              <a:t>You often won’t have enough information to make a perfect determination</a:t>
            </a:r>
          </a:p>
          <a:p>
            <a:pPr lvl="1"/>
            <a:r>
              <a:rPr lang="en-US" dirty="0"/>
              <a:t>If you are unsure, then you should merge the bugs into a single group</a:t>
            </a:r>
          </a:p>
          <a:p>
            <a:endParaRPr lang="en-US" dirty="0"/>
          </a:p>
        </p:txBody>
      </p:sp>
    </p:spTree>
    <p:extLst>
      <p:ext uri="{BB962C8B-B14F-4D97-AF65-F5344CB8AC3E}">
        <p14:creationId xmlns:p14="http://schemas.microsoft.com/office/powerpoint/2010/main" val="1305043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CNT1 Example 1</a:t>
            </a:r>
          </a:p>
        </p:txBody>
      </p:sp>
      <p:sp>
        <p:nvSpPr>
          <p:cNvPr id="6" name="Content Placeholder 5"/>
          <p:cNvSpPr>
            <a:spLocks noGrp="1"/>
          </p:cNvSpPr>
          <p:nvPr>
            <p:ph idx="1"/>
          </p:nvPr>
        </p:nvSpPr>
        <p:spPr/>
        <p:txBody>
          <a:bodyPr/>
          <a:lstStyle/>
          <a:p>
            <a:r>
              <a:rPr lang="en-US" dirty="0"/>
              <a:t>How many vulnerabilities are there in the following report?</a:t>
            </a:r>
          </a:p>
          <a:p>
            <a:pPr lvl="1"/>
            <a:r>
              <a:rPr lang="en-US" dirty="0"/>
              <a:t>Buffer overflow in Product A by passing a long string to the:</a:t>
            </a:r>
          </a:p>
          <a:p>
            <a:pPr lvl="2"/>
            <a:r>
              <a:rPr lang="en-US" dirty="0"/>
              <a:t>Show script command</a:t>
            </a:r>
          </a:p>
          <a:p>
            <a:pPr lvl="2"/>
            <a:r>
              <a:rPr lang="en-US" dirty="0"/>
              <a:t>Clear script command</a:t>
            </a:r>
          </a:p>
          <a:p>
            <a:pPr lvl="2"/>
            <a:r>
              <a:rPr lang="en-US" dirty="0"/>
              <a:t>Show archive command</a:t>
            </a:r>
          </a:p>
          <a:p>
            <a:pPr lvl="2"/>
            <a:r>
              <a:rPr lang="en-US" dirty="0"/>
              <a:t>Clear archive command</a:t>
            </a:r>
          </a:p>
          <a:p>
            <a:pPr lvl="2"/>
            <a:r>
              <a:rPr lang="en-US" dirty="0"/>
              <a:t>Show log command</a:t>
            </a:r>
          </a:p>
          <a:p>
            <a:pPr lvl="2"/>
            <a:r>
              <a:rPr lang="en-US" dirty="0"/>
              <a:t>Clear log command</a:t>
            </a:r>
          </a:p>
          <a:p>
            <a:endParaRPr lang="en-US" dirty="0"/>
          </a:p>
          <a:p>
            <a:endParaRPr lang="en-US" dirty="0"/>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7900560" y="1851480"/>
              <a:ext cx="3901680" cy="999360"/>
            </p14:xfrm>
          </p:contentPart>
        </mc:Choice>
        <mc:Fallback xmlns="">
          <p:pic>
            <p:nvPicPr>
              <p:cNvPr id="2" name="Ink 1"/>
              <p:cNvPicPr/>
              <p:nvPr/>
            </p:nvPicPr>
            <p:blipFill>
              <a:blip r:embed="rId4"/>
              <a:stretch>
                <a:fillRect/>
              </a:stretch>
            </p:blipFill>
            <p:spPr>
              <a:xfrm>
                <a:off x="7891200" y="1842120"/>
                <a:ext cx="3920400" cy="1018080"/>
              </a:xfrm>
              <a:prstGeom prst="rect">
                <a:avLst/>
              </a:prstGeom>
            </p:spPr>
          </p:pic>
        </mc:Fallback>
      </mc:AlternateContent>
    </p:spTree>
    <p:extLst>
      <p:ext uri="{BB962C8B-B14F-4D97-AF65-F5344CB8AC3E}">
        <p14:creationId xmlns:p14="http://schemas.microsoft.com/office/powerpoint/2010/main" val="3446782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CNT1 Example 1 Cont. (Scenario 1)</a:t>
            </a:r>
          </a:p>
        </p:txBody>
      </p:sp>
      <p:sp>
        <p:nvSpPr>
          <p:cNvPr id="17" name="Content Placeholder 5"/>
          <p:cNvSpPr>
            <a:spLocks noGrp="1"/>
          </p:cNvSpPr>
          <p:nvPr>
            <p:ph sz="half" idx="1"/>
          </p:nvPr>
        </p:nvSpPr>
        <p:spPr/>
        <p:txBody>
          <a:bodyPr>
            <a:normAutofit fontScale="92500" lnSpcReduction="20000"/>
          </a:bodyPr>
          <a:lstStyle/>
          <a:p>
            <a:r>
              <a:rPr lang="en-US" dirty="0"/>
              <a:t>The code excerpt on the right demonstrates one way the code could be implemented</a:t>
            </a:r>
          </a:p>
          <a:p>
            <a:pPr lvl="1"/>
            <a:r>
              <a:rPr lang="en-US" dirty="0"/>
              <a:t>There are six </a:t>
            </a:r>
            <a:r>
              <a:rPr lang="en-US" dirty="0" err="1"/>
              <a:t>strcpy</a:t>
            </a:r>
            <a:r>
              <a:rPr lang="en-US" dirty="0"/>
              <a:t> calls</a:t>
            </a:r>
          </a:p>
          <a:p>
            <a:pPr lvl="1"/>
            <a:r>
              <a:rPr lang="en-US" dirty="0"/>
              <a:t>Each result in the </a:t>
            </a:r>
            <a:r>
              <a:rPr lang="en-US" dirty="0" err="1"/>
              <a:t>str</a:t>
            </a:r>
            <a:r>
              <a:rPr lang="en-US" dirty="0"/>
              <a:t> buffer being overflown</a:t>
            </a:r>
          </a:p>
          <a:p>
            <a:pPr lvl="1"/>
            <a:r>
              <a:rPr lang="en-US" dirty="0"/>
              <a:t>A range check can be placed before each to fix them</a:t>
            </a:r>
          </a:p>
          <a:p>
            <a:pPr lvl="1"/>
            <a:r>
              <a:rPr lang="en-US" dirty="0"/>
              <a:t>The range check would fix the </a:t>
            </a:r>
            <a:r>
              <a:rPr lang="en-US" dirty="0" err="1"/>
              <a:t>strcpy</a:t>
            </a:r>
            <a:r>
              <a:rPr lang="en-US" dirty="0"/>
              <a:t> just below it, without fixing the issues with the other </a:t>
            </a:r>
            <a:r>
              <a:rPr lang="en-US" dirty="0" err="1"/>
              <a:t>strcpy</a:t>
            </a:r>
            <a:r>
              <a:rPr lang="en-US" dirty="0"/>
              <a:t> calls</a:t>
            </a:r>
          </a:p>
          <a:p>
            <a:pPr lvl="1"/>
            <a:r>
              <a:rPr lang="en-US" dirty="0"/>
              <a:t>Therefore, six CVE IDs should be assigned.</a:t>
            </a:r>
          </a:p>
          <a:p>
            <a:r>
              <a:rPr lang="en-US" dirty="0"/>
              <a:t>Note that the range check could be placed before the first if statement, but this is irrelevant for determining if the bugs are independently fixable.</a:t>
            </a:r>
          </a:p>
        </p:txBody>
      </p:sp>
      <p:grpSp>
        <p:nvGrpSpPr>
          <p:cNvPr id="14" name="Group 13"/>
          <p:cNvGrpSpPr/>
          <p:nvPr/>
        </p:nvGrpSpPr>
        <p:grpSpPr>
          <a:xfrm>
            <a:off x="7503380" y="1498597"/>
            <a:ext cx="2938462" cy="4697829"/>
            <a:chOff x="7574451" y="1574017"/>
            <a:chExt cx="2938462" cy="4697829"/>
          </a:xfrm>
        </p:grpSpPr>
        <p:sp>
          <p:nvSpPr>
            <p:cNvPr id="18" name="Rectangle 3"/>
            <p:cNvSpPr>
              <a:spLocks noChangeArrowheads="1"/>
            </p:cNvSpPr>
            <p:nvPr/>
          </p:nvSpPr>
          <p:spPr bwMode="auto">
            <a:xfrm>
              <a:off x="7574451" y="1912571"/>
              <a:ext cx="2938462" cy="4359275"/>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if (</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strcmp</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cmd</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 "show") == 0)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  if (</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strcmp</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(arg1, "script") == 0)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a:ln>
                    <a:noFill/>
                  </a:ln>
                  <a:solidFill>
                    <a:schemeClr val="tx1"/>
                  </a:solidFill>
                  <a:effectLst/>
                  <a:uLnTx/>
                  <a:uFillTx/>
                  <a:latin typeface="Times New Roman" panose="02020603050405020304" pitchFamily="18" charset="0"/>
                </a:rPr>
                <a:t>      </a:t>
              </a:r>
              <a:r>
                <a:rPr kumimoji="0" lang="en-US" altLang="en-US" sz="1400" b="1" i="0" u="none" strike="noStrike" kern="0" cap="none" spc="0" normalizeH="0" baseline="0" noProof="0" dirty="0" err="1">
                  <a:ln>
                    <a:noFill/>
                  </a:ln>
                  <a:solidFill>
                    <a:srgbClr val="FF3300"/>
                  </a:solidFill>
                  <a:effectLst/>
                  <a:uLnTx/>
                  <a:uFillTx/>
                  <a:latin typeface="Times New Roman" panose="02020603050405020304" pitchFamily="18" charset="0"/>
                </a:rPr>
                <a:t>strcpy</a:t>
              </a: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a:t>
              </a:r>
              <a:r>
                <a:rPr kumimoji="0" lang="en-US" altLang="en-US" sz="1400" b="1" i="0" u="none" strike="noStrike" kern="0" cap="none" spc="0" normalizeH="0" baseline="0" noProof="0" dirty="0" err="1">
                  <a:ln>
                    <a:noFill/>
                  </a:ln>
                  <a:solidFill>
                    <a:srgbClr val="FF3300"/>
                  </a:solidFill>
                  <a:effectLst/>
                  <a:uLnTx/>
                  <a:uFillTx/>
                  <a:latin typeface="Times New Roman" panose="02020603050405020304" pitchFamily="18" charset="0"/>
                </a:rPr>
                <a:t>str</a:t>
              </a: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 </a:t>
              </a:r>
              <a:r>
                <a:rPr kumimoji="0" lang="en-US" altLang="en-US" sz="1400" b="1" i="0" u="none" strike="noStrike" kern="0" cap="none" spc="0" normalizeH="0" baseline="0" noProof="0" dirty="0" err="1">
                  <a:ln>
                    <a:noFill/>
                  </a:ln>
                  <a:solidFill>
                    <a:srgbClr val="FF3300"/>
                  </a:solidFill>
                  <a:effectLst/>
                  <a:uLnTx/>
                  <a:uFillTx/>
                  <a:latin typeface="Times New Roman" panose="02020603050405020304" pitchFamily="18" charset="0"/>
                </a:rPr>
                <a:t>long_input</a:t>
              </a: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a:t>
              </a:r>
              <a:endParaRPr kumimoji="0" lang="en-US" altLang="en-US" sz="1400" b="1" i="0" u="none" strike="noStrike" kern="0" cap="none" spc="0" normalizeH="0" baseline="0" noProof="0" dirty="0">
                <a:ln>
                  <a:noFill/>
                </a:ln>
                <a:solidFill>
                  <a:schemeClr val="tx1"/>
                </a:solidFill>
                <a:effectLst/>
                <a:uLnTx/>
                <a:uFillTx/>
                <a:latin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a:ln>
                    <a:noFill/>
                  </a:ln>
                  <a:solidFill>
                    <a:schemeClr val="tx1"/>
                  </a:solidFill>
                  <a:effectLst/>
                  <a:uLnTx/>
                  <a:uFillTx/>
                  <a:latin typeface="Times New Roman" panose="02020603050405020304" pitchFamily="18" charset="0"/>
                </a:rPr>
                <a:t>      </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show_script</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str</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  </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elsif</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 (</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strcmp</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(arg1, "archive") == 0)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      </a:t>
              </a:r>
              <a:r>
                <a:rPr kumimoji="0" lang="en-US" altLang="en-US" sz="1400" b="1" i="0" u="none" strike="noStrike" kern="0" cap="none" spc="0" normalizeH="0" baseline="0" noProof="0" dirty="0" err="1">
                  <a:ln>
                    <a:noFill/>
                  </a:ln>
                  <a:solidFill>
                    <a:srgbClr val="FF3300"/>
                  </a:solidFill>
                  <a:effectLst/>
                  <a:uLnTx/>
                  <a:uFillTx/>
                  <a:latin typeface="Times New Roman" panose="02020603050405020304" pitchFamily="18" charset="0"/>
                </a:rPr>
                <a:t>strcpy</a:t>
              </a: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a:t>
              </a:r>
              <a:r>
                <a:rPr kumimoji="0" lang="en-US" altLang="en-US" sz="1400" b="1" i="0" u="none" strike="noStrike" kern="0" cap="none" spc="0" normalizeH="0" baseline="0" noProof="0" dirty="0" err="1">
                  <a:ln>
                    <a:noFill/>
                  </a:ln>
                  <a:solidFill>
                    <a:srgbClr val="FF3300"/>
                  </a:solidFill>
                  <a:effectLst/>
                  <a:uLnTx/>
                  <a:uFillTx/>
                  <a:latin typeface="Times New Roman" panose="02020603050405020304" pitchFamily="18" charset="0"/>
                </a:rPr>
                <a:t>str</a:t>
              </a: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 </a:t>
              </a:r>
              <a:r>
                <a:rPr kumimoji="0" lang="en-US" altLang="en-US" sz="1400" b="1" i="0" u="none" strike="noStrike" kern="0" cap="none" spc="0" normalizeH="0" baseline="0" noProof="0" dirty="0" err="1">
                  <a:ln>
                    <a:noFill/>
                  </a:ln>
                  <a:solidFill>
                    <a:srgbClr val="FF3300"/>
                  </a:solidFill>
                  <a:effectLst/>
                  <a:uLnTx/>
                  <a:uFillTx/>
                  <a:latin typeface="Times New Roman" panose="02020603050405020304" pitchFamily="18" charset="0"/>
                </a:rPr>
                <a:t>long_input</a:t>
              </a: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a:ln>
                    <a:noFill/>
                  </a:ln>
                  <a:solidFill>
                    <a:schemeClr val="tx1"/>
                  </a:solidFill>
                  <a:effectLst/>
                  <a:uLnTx/>
                  <a:uFillTx/>
                  <a:latin typeface="Times New Roman" panose="02020603050405020304" pitchFamily="18" charset="0"/>
                </a:rPr>
                <a:t>      </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show_archive</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str</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  </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elsif</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 (</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strcmp</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(arg1, "log") == 0)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      </a:t>
              </a:r>
              <a:r>
                <a:rPr kumimoji="0" lang="en-US" altLang="en-US" sz="1400" b="1" i="0" u="none" strike="noStrike" kern="0" cap="none" spc="0" normalizeH="0" baseline="0" noProof="0" dirty="0" err="1">
                  <a:ln>
                    <a:noFill/>
                  </a:ln>
                  <a:solidFill>
                    <a:srgbClr val="FF3300"/>
                  </a:solidFill>
                  <a:effectLst/>
                  <a:uLnTx/>
                  <a:uFillTx/>
                  <a:latin typeface="Times New Roman" panose="02020603050405020304" pitchFamily="18" charset="0"/>
                </a:rPr>
                <a:t>strcpy</a:t>
              </a: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a:t>
              </a:r>
              <a:r>
                <a:rPr kumimoji="0" lang="en-US" altLang="en-US" sz="1400" b="1" i="0" u="none" strike="noStrike" kern="0" cap="none" spc="0" normalizeH="0" baseline="0" noProof="0" dirty="0" err="1">
                  <a:ln>
                    <a:noFill/>
                  </a:ln>
                  <a:solidFill>
                    <a:srgbClr val="FF3300"/>
                  </a:solidFill>
                  <a:effectLst/>
                  <a:uLnTx/>
                  <a:uFillTx/>
                  <a:latin typeface="Times New Roman" panose="02020603050405020304" pitchFamily="18" charset="0"/>
                </a:rPr>
                <a:t>str</a:t>
              </a: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 </a:t>
              </a:r>
              <a:r>
                <a:rPr kumimoji="0" lang="en-US" altLang="en-US" sz="1400" b="1" i="0" u="none" strike="noStrike" kern="0" cap="none" spc="0" normalizeH="0" baseline="0" noProof="0" dirty="0" err="1">
                  <a:ln>
                    <a:noFill/>
                  </a:ln>
                  <a:solidFill>
                    <a:srgbClr val="FF3300"/>
                  </a:solidFill>
                  <a:effectLst/>
                  <a:uLnTx/>
                  <a:uFillTx/>
                  <a:latin typeface="Times New Roman" panose="02020603050405020304" pitchFamily="18" charset="0"/>
                </a:rPr>
                <a:t>long_input</a:t>
              </a: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a:ln>
                    <a:noFill/>
                  </a:ln>
                  <a:solidFill>
                    <a:schemeClr val="tx1"/>
                  </a:solidFill>
                  <a:effectLst/>
                  <a:uLnTx/>
                  <a:uFillTx/>
                  <a:latin typeface="Times New Roman" panose="02020603050405020304" pitchFamily="18" charset="0"/>
                </a:rPr>
                <a:t>      </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show_log</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str</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 }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elsif</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 (</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strcmp</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cmd</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 "clear") == 0)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  if (</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strcmp</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(arg1, "script") == 0)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    </a:t>
              </a:r>
              <a:r>
                <a:rPr kumimoji="0" lang="en-US" altLang="en-US" sz="1400" b="1" i="0" u="none" strike="noStrike" kern="0" cap="none" spc="0" normalizeH="0" baseline="0" noProof="0" dirty="0" err="1">
                  <a:ln>
                    <a:noFill/>
                  </a:ln>
                  <a:solidFill>
                    <a:srgbClr val="FF3300"/>
                  </a:solidFill>
                  <a:effectLst/>
                  <a:uLnTx/>
                  <a:uFillTx/>
                  <a:latin typeface="Times New Roman" panose="02020603050405020304" pitchFamily="18" charset="0"/>
                </a:rPr>
                <a:t>strcpy</a:t>
              </a: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a:t>
              </a:r>
              <a:r>
                <a:rPr kumimoji="0" lang="en-US" altLang="en-US" sz="1400" b="1" i="0" u="none" strike="noStrike" kern="0" cap="none" spc="0" normalizeH="0" baseline="0" noProof="0" dirty="0" err="1">
                  <a:ln>
                    <a:noFill/>
                  </a:ln>
                  <a:solidFill>
                    <a:srgbClr val="FF3300"/>
                  </a:solidFill>
                  <a:effectLst/>
                  <a:uLnTx/>
                  <a:uFillTx/>
                  <a:latin typeface="Times New Roman" panose="02020603050405020304" pitchFamily="18" charset="0"/>
                </a:rPr>
                <a:t>str</a:t>
              </a: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 </a:t>
              </a:r>
              <a:r>
                <a:rPr kumimoji="0" lang="en-US" altLang="en-US" sz="1400" b="1" i="0" u="none" strike="noStrike" kern="0" cap="none" spc="0" normalizeH="0" baseline="0" noProof="0" dirty="0" err="1">
                  <a:ln>
                    <a:noFill/>
                  </a:ln>
                  <a:solidFill>
                    <a:srgbClr val="FF3300"/>
                  </a:solidFill>
                  <a:effectLst/>
                  <a:uLnTx/>
                  <a:uFillTx/>
                  <a:latin typeface="Times New Roman" panose="02020603050405020304" pitchFamily="18" charset="0"/>
                </a:rPr>
                <a:t>long_input</a:t>
              </a: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a:ln>
                    <a:noFill/>
                  </a:ln>
                  <a:solidFill>
                    <a:schemeClr val="tx1"/>
                  </a:solidFill>
                  <a:effectLst/>
                  <a:uLnTx/>
                  <a:uFillTx/>
                  <a:latin typeface="Times New Roman" panose="02020603050405020304" pitchFamily="18" charset="0"/>
                </a:rPr>
                <a:t>    </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show_script</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str</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  </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elsif</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 (</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strcmp</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(arg1, "archive") == 0)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    </a:t>
              </a:r>
              <a:r>
                <a:rPr kumimoji="0" lang="en-US" altLang="en-US" sz="1400" b="1" i="0" u="none" strike="noStrike" kern="0" cap="none" spc="0" normalizeH="0" baseline="0" noProof="0" dirty="0" err="1">
                  <a:ln>
                    <a:noFill/>
                  </a:ln>
                  <a:solidFill>
                    <a:srgbClr val="FF3300"/>
                  </a:solidFill>
                  <a:effectLst/>
                  <a:uLnTx/>
                  <a:uFillTx/>
                  <a:latin typeface="Times New Roman" panose="02020603050405020304" pitchFamily="18" charset="0"/>
                </a:rPr>
                <a:t>strcpy</a:t>
              </a: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a:t>
              </a:r>
              <a:r>
                <a:rPr kumimoji="0" lang="en-US" altLang="en-US" sz="1400" b="1" i="0" u="none" strike="noStrike" kern="0" cap="none" spc="0" normalizeH="0" baseline="0" noProof="0" dirty="0" err="1">
                  <a:ln>
                    <a:noFill/>
                  </a:ln>
                  <a:solidFill>
                    <a:srgbClr val="FF3300"/>
                  </a:solidFill>
                  <a:effectLst/>
                  <a:uLnTx/>
                  <a:uFillTx/>
                  <a:latin typeface="Times New Roman" panose="02020603050405020304" pitchFamily="18" charset="0"/>
                </a:rPr>
                <a:t>str</a:t>
              </a: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 </a:t>
              </a:r>
              <a:r>
                <a:rPr kumimoji="0" lang="en-US" altLang="en-US" sz="1400" b="1" i="0" u="none" strike="noStrike" kern="0" cap="none" spc="0" normalizeH="0" baseline="0" noProof="0" dirty="0" err="1">
                  <a:ln>
                    <a:noFill/>
                  </a:ln>
                  <a:solidFill>
                    <a:srgbClr val="FF3300"/>
                  </a:solidFill>
                  <a:effectLst/>
                  <a:uLnTx/>
                  <a:uFillTx/>
                  <a:latin typeface="Times New Roman" panose="02020603050405020304" pitchFamily="18" charset="0"/>
                </a:rPr>
                <a:t>long_input</a:t>
              </a: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a:ln>
                    <a:noFill/>
                  </a:ln>
                  <a:solidFill>
                    <a:schemeClr val="tx1"/>
                  </a:solidFill>
                  <a:effectLst/>
                  <a:uLnTx/>
                  <a:uFillTx/>
                  <a:latin typeface="Times New Roman" panose="02020603050405020304" pitchFamily="18" charset="0"/>
                </a:rPr>
                <a:t>    </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show_archive</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str</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  </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elsif</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 (</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strcmp</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(arg1, "log") == 0)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    </a:t>
              </a:r>
              <a:r>
                <a:rPr kumimoji="0" lang="en-US" altLang="en-US" sz="1400" b="1" i="0" u="none" strike="noStrike" kern="0" cap="none" spc="0" normalizeH="0" baseline="0" noProof="0" dirty="0" err="1">
                  <a:ln>
                    <a:noFill/>
                  </a:ln>
                  <a:solidFill>
                    <a:srgbClr val="FF3300"/>
                  </a:solidFill>
                  <a:effectLst/>
                  <a:uLnTx/>
                  <a:uFillTx/>
                  <a:latin typeface="Times New Roman" panose="02020603050405020304" pitchFamily="18" charset="0"/>
                </a:rPr>
                <a:t>strcpy</a:t>
              </a: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a:t>
              </a:r>
              <a:r>
                <a:rPr kumimoji="0" lang="en-US" altLang="en-US" sz="1400" b="1" i="0" u="none" strike="noStrike" kern="0" cap="none" spc="0" normalizeH="0" baseline="0" noProof="0" dirty="0" err="1">
                  <a:ln>
                    <a:noFill/>
                  </a:ln>
                  <a:solidFill>
                    <a:srgbClr val="FF3300"/>
                  </a:solidFill>
                  <a:effectLst/>
                  <a:uLnTx/>
                  <a:uFillTx/>
                  <a:latin typeface="Times New Roman" panose="02020603050405020304" pitchFamily="18" charset="0"/>
                </a:rPr>
                <a:t>str</a:t>
              </a: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 </a:t>
              </a:r>
              <a:r>
                <a:rPr kumimoji="0" lang="en-US" altLang="en-US" sz="1400" b="1" i="0" u="none" strike="noStrike" kern="0" cap="none" spc="0" normalizeH="0" baseline="0" noProof="0" dirty="0" err="1">
                  <a:ln>
                    <a:noFill/>
                  </a:ln>
                  <a:solidFill>
                    <a:srgbClr val="FF3300"/>
                  </a:solidFill>
                  <a:effectLst/>
                  <a:uLnTx/>
                  <a:uFillTx/>
                  <a:latin typeface="Times New Roman" panose="02020603050405020304" pitchFamily="18" charset="0"/>
                </a:rPr>
                <a:t>long_input</a:t>
              </a: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a:ln>
                    <a:noFill/>
                  </a:ln>
                  <a:solidFill>
                    <a:schemeClr val="tx1"/>
                  </a:solidFill>
                  <a:effectLst/>
                  <a:uLnTx/>
                  <a:uFillTx/>
                  <a:latin typeface="Times New Roman" panose="02020603050405020304" pitchFamily="18" charset="0"/>
                </a:rPr>
                <a:t>    </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show_log</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str</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 } }</a:t>
              </a:r>
            </a:p>
          </p:txBody>
        </p:sp>
        <p:sp>
          <p:nvSpPr>
            <p:cNvPr id="19" name="TextBox 18"/>
            <p:cNvSpPr txBox="1"/>
            <p:nvPr/>
          </p:nvSpPr>
          <p:spPr>
            <a:xfrm>
              <a:off x="7574451" y="1574017"/>
              <a:ext cx="1221809"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Scenario 1:</a:t>
              </a:r>
            </a:p>
          </p:txBody>
        </p:sp>
      </p:grpSp>
    </p:spTree>
    <p:extLst>
      <p:ext uri="{BB962C8B-B14F-4D97-AF65-F5344CB8AC3E}">
        <p14:creationId xmlns:p14="http://schemas.microsoft.com/office/powerpoint/2010/main" val="258326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Explain what Counting Rules are and why they exist</a:t>
            </a:r>
          </a:p>
          <a:p>
            <a:r>
              <a:rPr lang="en-US" dirty="0"/>
              <a:t>Review each rule</a:t>
            </a:r>
          </a:p>
          <a:p>
            <a:r>
              <a:rPr lang="en-US" dirty="0"/>
              <a:t>Explain the rules and provide guidance where the rules are undefined</a:t>
            </a:r>
          </a:p>
          <a:p>
            <a:endParaRPr lang="en-US" dirty="0"/>
          </a:p>
        </p:txBody>
      </p:sp>
    </p:spTree>
    <p:extLst>
      <p:ext uri="{BB962C8B-B14F-4D97-AF65-F5344CB8AC3E}">
        <p14:creationId xmlns:p14="http://schemas.microsoft.com/office/powerpoint/2010/main" val="2611249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CNT1 Example 1 Cont. (Scenario 2)</a:t>
            </a:r>
          </a:p>
        </p:txBody>
      </p:sp>
      <p:sp>
        <p:nvSpPr>
          <p:cNvPr id="17" name="Content Placeholder 5"/>
          <p:cNvSpPr>
            <a:spLocks noGrp="1"/>
          </p:cNvSpPr>
          <p:nvPr>
            <p:ph sz="half" idx="1"/>
          </p:nvPr>
        </p:nvSpPr>
        <p:spPr/>
        <p:txBody>
          <a:bodyPr>
            <a:normAutofit/>
          </a:bodyPr>
          <a:lstStyle/>
          <a:p>
            <a:r>
              <a:rPr lang="en-US" dirty="0"/>
              <a:t>The excerpt on the right demonstrates another way the code could be implemented</a:t>
            </a:r>
          </a:p>
          <a:p>
            <a:pPr lvl="1"/>
            <a:r>
              <a:rPr lang="en-US" dirty="0"/>
              <a:t>In this case, there is only on call </a:t>
            </a:r>
            <a:r>
              <a:rPr lang="en-US" dirty="0" err="1"/>
              <a:t>strcpy</a:t>
            </a:r>
            <a:endParaRPr lang="en-US" dirty="0"/>
          </a:p>
          <a:p>
            <a:pPr lvl="1"/>
            <a:r>
              <a:rPr lang="en-US" dirty="0"/>
              <a:t>The check must be placed before that </a:t>
            </a:r>
            <a:r>
              <a:rPr lang="en-US" dirty="0" err="1"/>
              <a:t>strcpy</a:t>
            </a:r>
            <a:r>
              <a:rPr lang="en-US" dirty="0"/>
              <a:t> call</a:t>
            </a:r>
          </a:p>
          <a:p>
            <a:pPr lvl="1"/>
            <a:r>
              <a:rPr lang="en-US" dirty="0"/>
              <a:t>There is no way to fix one of the vectors without fixing the others</a:t>
            </a:r>
          </a:p>
          <a:p>
            <a:pPr lvl="1"/>
            <a:r>
              <a:rPr lang="en-US" dirty="0"/>
              <a:t>A single CVE ID should be assigned</a:t>
            </a:r>
          </a:p>
        </p:txBody>
      </p:sp>
      <p:grpSp>
        <p:nvGrpSpPr>
          <p:cNvPr id="11" name="Group 10"/>
          <p:cNvGrpSpPr/>
          <p:nvPr/>
        </p:nvGrpSpPr>
        <p:grpSpPr>
          <a:xfrm>
            <a:off x="7453312" y="1655077"/>
            <a:ext cx="2662238" cy="1581200"/>
            <a:chOff x="1247408" y="1574017"/>
            <a:chExt cx="2662238" cy="1581200"/>
          </a:xfrm>
        </p:grpSpPr>
        <p:sp>
          <p:nvSpPr>
            <p:cNvPr id="4" name="Rectangle 4"/>
            <p:cNvSpPr>
              <a:spLocks noChangeArrowheads="1"/>
            </p:cNvSpPr>
            <p:nvPr/>
          </p:nvSpPr>
          <p:spPr bwMode="auto">
            <a:xfrm>
              <a:off x="1247409" y="1986817"/>
              <a:ext cx="2662237" cy="1168400"/>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err="1">
                  <a:ln>
                    <a:noFill/>
                  </a:ln>
                  <a:solidFill>
                    <a:srgbClr val="FF3300"/>
                  </a:solidFill>
                  <a:effectLst/>
                  <a:uLnTx/>
                  <a:uFillTx/>
                  <a:latin typeface="Times New Roman" panose="02020603050405020304" pitchFamily="18" charset="0"/>
                </a:rPr>
                <a:t>strcpy</a:t>
              </a: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a:t>
              </a:r>
              <a:r>
                <a:rPr kumimoji="0" lang="en-US" altLang="en-US" sz="1400" b="1" i="0" u="none" strike="noStrike" kern="0" cap="none" spc="0" normalizeH="0" baseline="0" noProof="0" dirty="0" err="1">
                  <a:ln>
                    <a:noFill/>
                  </a:ln>
                  <a:solidFill>
                    <a:srgbClr val="FF3300"/>
                  </a:solidFill>
                  <a:effectLst/>
                  <a:uLnTx/>
                  <a:uFillTx/>
                  <a:latin typeface="Times New Roman" panose="02020603050405020304" pitchFamily="18" charset="0"/>
                </a:rPr>
                <a:t>arg</a:t>
              </a: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 </a:t>
              </a:r>
              <a:r>
                <a:rPr kumimoji="0" lang="en-US" altLang="en-US" sz="1400" b="1" i="0" u="none" strike="noStrike" kern="0" cap="none" spc="0" normalizeH="0" baseline="0" noProof="0" dirty="0" err="1">
                  <a:ln>
                    <a:noFill/>
                  </a:ln>
                  <a:solidFill>
                    <a:srgbClr val="FF3300"/>
                  </a:solidFill>
                  <a:effectLst/>
                  <a:uLnTx/>
                  <a:uFillTx/>
                  <a:latin typeface="Times New Roman" panose="02020603050405020304" pitchFamily="18" charset="0"/>
                </a:rPr>
                <a:t>long_input</a:t>
              </a: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a:t>
              </a:r>
              <a:endParaRPr kumimoji="0" lang="en-US" altLang="en-US" sz="1400" b="1" i="0" u="none" strike="noStrike" kern="0" cap="none" spc="0" normalizeH="0" baseline="0" noProof="0" dirty="0">
                <a:ln>
                  <a:noFill/>
                </a:ln>
                <a:solidFill>
                  <a:schemeClr val="tx1"/>
                </a:solidFill>
                <a:effectLst/>
                <a:uLnTx/>
                <a:uFillTx/>
                <a:latin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if (</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strcmp</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cmd</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 "show") == 0)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  </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process_show_command</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arg</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elsif</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 (</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strcmp</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cmd</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 "clear") == 0)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  </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process_show_command</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arg</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 }</a:t>
              </a:r>
            </a:p>
          </p:txBody>
        </p:sp>
        <p:sp>
          <p:nvSpPr>
            <p:cNvPr id="7" name="TextBox 6"/>
            <p:cNvSpPr txBox="1"/>
            <p:nvPr/>
          </p:nvSpPr>
          <p:spPr>
            <a:xfrm>
              <a:off x="1247408" y="1574017"/>
              <a:ext cx="1221809"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Scenario 2:</a:t>
              </a:r>
            </a:p>
          </p:txBody>
        </p:sp>
      </p:grpSp>
    </p:spTree>
    <p:extLst>
      <p:ext uri="{BB962C8B-B14F-4D97-AF65-F5344CB8AC3E}">
        <p14:creationId xmlns:p14="http://schemas.microsoft.com/office/powerpoint/2010/main" val="206988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CNT1 Example 1 Cont. (Scenario 3)</a:t>
            </a:r>
          </a:p>
        </p:txBody>
      </p:sp>
      <p:sp>
        <p:nvSpPr>
          <p:cNvPr id="17" name="Content Placeholder 5"/>
          <p:cNvSpPr>
            <a:spLocks noGrp="1"/>
          </p:cNvSpPr>
          <p:nvPr>
            <p:ph sz="half" idx="1"/>
          </p:nvPr>
        </p:nvSpPr>
        <p:spPr/>
        <p:txBody>
          <a:bodyPr>
            <a:normAutofit/>
          </a:bodyPr>
          <a:lstStyle/>
          <a:p>
            <a:r>
              <a:rPr lang="en-US" dirty="0"/>
              <a:t>The excerpt on the right shows yet another way the code could be implemented</a:t>
            </a:r>
          </a:p>
          <a:p>
            <a:pPr lvl="1"/>
            <a:r>
              <a:rPr lang="en-US" dirty="0"/>
              <a:t>In this case, there are two problematic </a:t>
            </a:r>
            <a:r>
              <a:rPr lang="en-US" dirty="0" err="1"/>
              <a:t>strcpy</a:t>
            </a:r>
            <a:r>
              <a:rPr lang="en-US" dirty="0"/>
              <a:t> calls</a:t>
            </a:r>
          </a:p>
          <a:p>
            <a:pPr lvl="1"/>
            <a:r>
              <a:rPr lang="en-US" dirty="0"/>
              <a:t>Each can be fixed without fixing the other</a:t>
            </a:r>
          </a:p>
          <a:p>
            <a:pPr lvl="1"/>
            <a:r>
              <a:rPr lang="en-US" dirty="0"/>
              <a:t>Two CVE IDs should be assigned</a:t>
            </a:r>
          </a:p>
        </p:txBody>
      </p:sp>
      <p:grpSp>
        <p:nvGrpSpPr>
          <p:cNvPr id="16" name="Group 15"/>
          <p:cNvGrpSpPr/>
          <p:nvPr/>
        </p:nvGrpSpPr>
        <p:grpSpPr>
          <a:xfrm>
            <a:off x="7347802" y="1605498"/>
            <a:ext cx="2662238" cy="1719679"/>
            <a:chOff x="4166452" y="1643598"/>
            <a:chExt cx="2662238" cy="1719679"/>
          </a:xfrm>
        </p:grpSpPr>
        <p:sp>
          <p:nvSpPr>
            <p:cNvPr id="9" name="TextBox 8"/>
            <p:cNvSpPr txBox="1"/>
            <p:nvPr/>
          </p:nvSpPr>
          <p:spPr>
            <a:xfrm>
              <a:off x="4166452" y="1643598"/>
              <a:ext cx="1221809"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Scenario 3:</a:t>
              </a:r>
            </a:p>
          </p:txBody>
        </p:sp>
        <p:sp>
          <p:nvSpPr>
            <p:cNvPr id="15" name="Rectangle 5"/>
            <p:cNvSpPr>
              <a:spLocks noChangeArrowheads="1"/>
            </p:cNvSpPr>
            <p:nvPr/>
          </p:nvSpPr>
          <p:spPr bwMode="auto">
            <a:xfrm>
              <a:off x="4166452" y="1982152"/>
              <a:ext cx="2662238" cy="1381125"/>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if (</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strcmp</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cmd</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 "show") == 0)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 </a:t>
              </a:r>
              <a:r>
                <a:rPr kumimoji="0" lang="en-US" altLang="en-US" sz="1400" b="1" i="0" u="none" strike="noStrike" kern="0" cap="none" spc="0" normalizeH="0" baseline="0" noProof="0" dirty="0" err="1">
                  <a:ln>
                    <a:noFill/>
                  </a:ln>
                  <a:solidFill>
                    <a:srgbClr val="FF3300"/>
                  </a:solidFill>
                  <a:effectLst/>
                  <a:uLnTx/>
                  <a:uFillTx/>
                  <a:latin typeface="Times New Roman" panose="02020603050405020304" pitchFamily="18" charset="0"/>
                </a:rPr>
                <a:t>strcpy</a:t>
              </a: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a:t>
              </a:r>
              <a:r>
                <a:rPr kumimoji="0" lang="en-US" altLang="en-US" sz="1400" b="1" i="0" u="none" strike="noStrike" kern="0" cap="none" spc="0" normalizeH="0" baseline="0" noProof="0" dirty="0" err="1">
                  <a:ln>
                    <a:noFill/>
                  </a:ln>
                  <a:solidFill>
                    <a:srgbClr val="FF3300"/>
                  </a:solidFill>
                  <a:effectLst/>
                  <a:uLnTx/>
                  <a:uFillTx/>
                  <a:latin typeface="Times New Roman" panose="02020603050405020304" pitchFamily="18" charset="0"/>
                </a:rPr>
                <a:t>str</a:t>
              </a: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 </a:t>
              </a:r>
              <a:r>
                <a:rPr kumimoji="0" lang="en-US" altLang="en-US" sz="1400" b="1" i="0" u="none" strike="noStrike" kern="0" cap="none" spc="0" normalizeH="0" baseline="0" noProof="0" dirty="0" err="1">
                  <a:ln>
                    <a:noFill/>
                  </a:ln>
                  <a:solidFill>
                    <a:srgbClr val="FF3300"/>
                  </a:solidFill>
                  <a:effectLst/>
                  <a:uLnTx/>
                  <a:uFillTx/>
                  <a:latin typeface="Times New Roman" panose="02020603050405020304" pitchFamily="18" charset="0"/>
                </a:rPr>
                <a:t>long_input</a:t>
              </a: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a:ln>
                    <a:noFill/>
                  </a:ln>
                  <a:solidFill>
                    <a:schemeClr val="tx1"/>
                  </a:solidFill>
                  <a:effectLst/>
                  <a:uLnTx/>
                  <a:uFillTx/>
                  <a:latin typeface="Times New Roman" panose="02020603050405020304" pitchFamily="18" charset="0"/>
                </a:rPr>
                <a:t> </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process_show_command</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str</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elsif</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 (</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strcmp</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cmd</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 "clear") == 0)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 </a:t>
              </a:r>
              <a:r>
                <a:rPr kumimoji="0" lang="en-US" altLang="en-US" sz="1400" b="1" i="0" u="none" strike="noStrike" kern="0" cap="none" spc="0" normalizeH="0" baseline="0" noProof="0" dirty="0" err="1">
                  <a:ln>
                    <a:noFill/>
                  </a:ln>
                  <a:solidFill>
                    <a:srgbClr val="FF3300"/>
                  </a:solidFill>
                  <a:effectLst/>
                  <a:uLnTx/>
                  <a:uFillTx/>
                  <a:latin typeface="Times New Roman" panose="02020603050405020304" pitchFamily="18" charset="0"/>
                </a:rPr>
                <a:t>strcpy</a:t>
              </a: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a:t>
              </a:r>
              <a:r>
                <a:rPr kumimoji="0" lang="en-US" altLang="en-US" sz="1400" b="1" i="0" u="none" strike="noStrike" kern="0" cap="none" spc="0" normalizeH="0" baseline="0" noProof="0" dirty="0" err="1">
                  <a:ln>
                    <a:noFill/>
                  </a:ln>
                  <a:solidFill>
                    <a:srgbClr val="FF3300"/>
                  </a:solidFill>
                  <a:effectLst/>
                  <a:uLnTx/>
                  <a:uFillTx/>
                  <a:latin typeface="Times New Roman" panose="02020603050405020304" pitchFamily="18" charset="0"/>
                </a:rPr>
                <a:t>str</a:t>
              </a: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 </a:t>
              </a:r>
              <a:r>
                <a:rPr kumimoji="0" lang="en-US" altLang="en-US" sz="1400" b="1" i="0" u="none" strike="noStrike" kern="0" cap="none" spc="0" normalizeH="0" baseline="0" noProof="0" dirty="0" err="1">
                  <a:ln>
                    <a:noFill/>
                  </a:ln>
                  <a:solidFill>
                    <a:srgbClr val="FF3300"/>
                  </a:solidFill>
                  <a:effectLst/>
                  <a:uLnTx/>
                  <a:uFillTx/>
                  <a:latin typeface="Times New Roman" panose="02020603050405020304" pitchFamily="18" charset="0"/>
                </a:rPr>
                <a:t>long_input</a:t>
              </a:r>
              <a:r>
                <a:rPr kumimoji="0" lang="en-US" altLang="en-US" sz="1400" b="1" i="0" u="none" strike="noStrike" kern="0" cap="none" spc="0" normalizeH="0" baseline="0" noProof="0" dirty="0">
                  <a:ln>
                    <a:noFill/>
                  </a:ln>
                  <a:solidFill>
                    <a:srgbClr val="FF3300"/>
                  </a:solidFill>
                  <a:effectLst/>
                  <a:uLnTx/>
                  <a:uFillTx/>
                  <a:latin typeface="Times New Roman" panose="02020603050405020304" pitchFamily="18" charset="0"/>
                </a:rPr>
                <a:t>);</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a:ln>
                    <a:noFill/>
                  </a:ln>
                  <a:solidFill>
                    <a:schemeClr val="tx1"/>
                  </a:solidFill>
                  <a:effectLst/>
                  <a:uLnTx/>
                  <a:uFillTx/>
                  <a:latin typeface="Times New Roman" panose="02020603050405020304" pitchFamily="18" charset="0"/>
                </a:rPr>
                <a:t> </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process_clear_command</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a:t>
              </a:r>
              <a:r>
                <a:rPr kumimoji="0" lang="en-US" altLang="en-US" sz="1400" b="0" i="0" u="none" strike="noStrike" kern="0" cap="none" spc="0" normalizeH="0" baseline="0" noProof="0" dirty="0" err="1">
                  <a:ln>
                    <a:noFill/>
                  </a:ln>
                  <a:solidFill>
                    <a:schemeClr val="tx1"/>
                  </a:solidFill>
                  <a:effectLst/>
                  <a:uLnTx/>
                  <a:uFillTx/>
                  <a:latin typeface="Times New Roman" panose="02020603050405020304" pitchFamily="18" charset="0"/>
                </a:rPr>
                <a:t>str</a:t>
              </a:r>
              <a:r>
                <a:rPr kumimoji="0" lang="en-US" altLang="en-US" sz="1400" b="0" i="0" u="none" strike="noStrike" kern="0" cap="none" spc="0" normalizeH="0" baseline="0" noProof="0" dirty="0">
                  <a:ln>
                    <a:noFill/>
                  </a:ln>
                  <a:solidFill>
                    <a:schemeClr val="tx1"/>
                  </a:solidFill>
                  <a:effectLst/>
                  <a:uLnTx/>
                  <a:uFillTx/>
                  <a:latin typeface="Times New Roman" panose="02020603050405020304" pitchFamily="18" charset="0"/>
                </a:rPr>
                <a:t>); }</a:t>
              </a:r>
            </a:p>
          </p:txBody>
        </p:sp>
      </p:grpSp>
    </p:spTree>
    <p:extLst>
      <p:ext uri="{BB962C8B-B14F-4D97-AF65-F5344CB8AC3E}">
        <p14:creationId xmlns:p14="http://schemas.microsoft.com/office/powerpoint/2010/main" val="3254301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CNT1: Group bugs that aren’t independently fixable</a:t>
            </a:r>
          </a:p>
        </p:txBody>
      </p:sp>
      <p:sp>
        <p:nvSpPr>
          <p:cNvPr id="3" name="Content Placeholder 2"/>
          <p:cNvSpPr>
            <a:spLocks noGrp="1"/>
          </p:cNvSpPr>
          <p:nvPr>
            <p:ph idx="1"/>
          </p:nvPr>
        </p:nvSpPr>
        <p:spPr/>
        <p:txBody>
          <a:bodyPr>
            <a:normAutofit/>
          </a:bodyPr>
          <a:lstStyle/>
          <a:p>
            <a:r>
              <a:rPr lang="en-US" dirty="0"/>
              <a:t>When would a bug not be independently fixable?</a:t>
            </a:r>
          </a:p>
          <a:p>
            <a:pPr lvl="1"/>
            <a:r>
              <a:rPr lang="en-US" dirty="0"/>
              <a:t>Chains – multiple bugs strung together are required to result in a vulnerability</a:t>
            </a:r>
          </a:p>
          <a:p>
            <a:pPr lvl="2"/>
            <a:r>
              <a:rPr lang="en-US" dirty="0"/>
              <a:t>E.g. an integer overflow that leads to a buffer overflow.</a:t>
            </a:r>
          </a:p>
          <a:p>
            <a:pPr lvl="1"/>
            <a:r>
              <a:rPr lang="en-US" dirty="0"/>
              <a:t>Composites – multiple bugs combine to result in a single vulnerability</a:t>
            </a:r>
          </a:p>
          <a:p>
            <a:pPr lvl="2"/>
            <a:r>
              <a:rPr lang="en-US" dirty="0"/>
              <a:t>E.g. symbolic link attacks require insecure permissions, predictable files names, and a race condition.</a:t>
            </a:r>
          </a:p>
          <a:p>
            <a:pPr lvl="1"/>
            <a:r>
              <a:rPr lang="en-US" dirty="0"/>
              <a:t>In both cases, if you fix one of the bugs, the other bugs by themselves do not result in a vulnerability</a:t>
            </a:r>
          </a:p>
          <a:p>
            <a:endParaRPr lang="en-US" dirty="0"/>
          </a:p>
          <a:p>
            <a:pPr marL="0" indent="0">
              <a:buNone/>
            </a:pPr>
            <a:endParaRPr lang="en-US" dirty="0"/>
          </a:p>
        </p:txBody>
      </p:sp>
    </p:spTree>
    <p:extLst>
      <p:ext uri="{BB962C8B-B14F-4D97-AF65-F5344CB8AC3E}">
        <p14:creationId xmlns:p14="http://schemas.microsoft.com/office/powerpoint/2010/main" val="2544038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Chains: Not Independently Fixable</a:t>
            </a:r>
          </a:p>
        </p:txBody>
      </p:sp>
      <p:sp>
        <p:nvSpPr>
          <p:cNvPr id="4" name="Text Box 3"/>
          <p:cNvSpPr txBox="1">
            <a:spLocks noChangeArrowheads="1"/>
          </p:cNvSpPr>
          <p:nvPr/>
        </p:nvSpPr>
        <p:spPr bwMode="auto">
          <a:xfrm>
            <a:off x="5148385" y="1967157"/>
            <a:ext cx="1079500" cy="660400"/>
          </a:xfrm>
          <a:prstGeom prst="rect">
            <a:avLst/>
          </a:prstGeom>
          <a:noFill/>
          <a:ln w="19050">
            <a:solidFill>
              <a:schemeClr val="tx1"/>
            </a:solid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mn-lt"/>
                <a:cs typeface="+mn-cs"/>
              </a:rPr>
              <a:t>Integer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mn-lt"/>
                <a:cs typeface="+mn-cs"/>
              </a:rPr>
              <a:t>Overflow</a:t>
            </a:r>
          </a:p>
        </p:txBody>
      </p:sp>
      <p:sp>
        <p:nvSpPr>
          <p:cNvPr id="5" name="Text Box 4"/>
          <p:cNvSpPr txBox="1">
            <a:spLocks noChangeArrowheads="1"/>
          </p:cNvSpPr>
          <p:nvPr/>
        </p:nvSpPr>
        <p:spPr bwMode="auto">
          <a:xfrm>
            <a:off x="3506910" y="1898894"/>
            <a:ext cx="1028700" cy="935038"/>
          </a:xfrm>
          <a:prstGeom prst="rect">
            <a:avLst/>
          </a:prstGeom>
          <a:noFill/>
          <a:ln w="19050">
            <a:solidFill>
              <a:schemeClr val="tx1"/>
            </a:solid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mn-lt"/>
                <a:cs typeface="+mn-cs"/>
              </a:rPr>
              <a:t>Incorrect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mn-lt"/>
                <a:cs typeface="+mn-cs"/>
              </a:rPr>
              <a:t>Range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mn-lt"/>
                <a:cs typeface="+mn-cs"/>
              </a:rPr>
              <a:t>Check</a:t>
            </a:r>
          </a:p>
        </p:txBody>
      </p:sp>
      <p:sp>
        <p:nvSpPr>
          <p:cNvPr id="6" name="Text Box 5"/>
          <p:cNvSpPr txBox="1">
            <a:spLocks noChangeArrowheads="1"/>
          </p:cNvSpPr>
          <p:nvPr/>
        </p:nvSpPr>
        <p:spPr bwMode="auto">
          <a:xfrm>
            <a:off x="9069510" y="2046532"/>
            <a:ext cx="1079500" cy="660400"/>
          </a:xfrm>
          <a:prstGeom prst="rect">
            <a:avLst/>
          </a:prstGeom>
          <a:noFill/>
          <a:ln w="19050">
            <a:solidFill>
              <a:schemeClr val="tx1"/>
            </a:solid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mn-lt"/>
                <a:cs typeface="+mn-cs"/>
              </a:rPr>
              <a:t>Heap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mn-lt"/>
                <a:cs typeface="+mn-cs"/>
              </a:rPr>
              <a:t>Overflow</a:t>
            </a:r>
          </a:p>
        </p:txBody>
      </p:sp>
      <p:sp>
        <p:nvSpPr>
          <p:cNvPr id="7" name="Text Box 6"/>
          <p:cNvSpPr txBox="1">
            <a:spLocks noChangeArrowheads="1"/>
          </p:cNvSpPr>
          <p:nvPr/>
        </p:nvSpPr>
        <p:spPr bwMode="auto">
          <a:xfrm>
            <a:off x="6799385" y="1787769"/>
            <a:ext cx="1689100" cy="935038"/>
          </a:xfrm>
          <a:prstGeom prst="rect">
            <a:avLst/>
          </a:prstGeom>
          <a:noFill/>
          <a:ln w="19050">
            <a:solidFill>
              <a:schemeClr val="tx1"/>
            </a:solidFill>
            <a:miter lim="800000"/>
            <a:headEnd/>
            <a:tailEnd/>
          </a:ln>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mn-lt"/>
                <a:cs typeface="+mn-cs"/>
              </a:rPr>
              <a:t>Insufficient Memory Allocation</a:t>
            </a:r>
          </a:p>
        </p:txBody>
      </p:sp>
      <p:sp>
        <p:nvSpPr>
          <p:cNvPr id="8" name="Line 7"/>
          <p:cNvSpPr>
            <a:spLocks noChangeShapeType="1"/>
          </p:cNvSpPr>
          <p:nvPr/>
        </p:nvSpPr>
        <p:spPr bwMode="auto">
          <a:xfrm flipV="1">
            <a:off x="3141785" y="2397369"/>
            <a:ext cx="381000"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 name="Line 8"/>
          <p:cNvSpPr>
            <a:spLocks noChangeShapeType="1"/>
          </p:cNvSpPr>
          <p:nvPr/>
        </p:nvSpPr>
        <p:spPr bwMode="auto">
          <a:xfrm>
            <a:off x="6235823" y="2348157"/>
            <a:ext cx="56356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Line 9"/>
          <p:cNvSpPr>
            <a:spLocks noChangeShapeType="1"/>
          </p:cNvSpPr>
          <p:nvPr/>
        </p:nvSpPr>
        <p:spPr bwMode="auto">
          <a:xfrm>
            <a:off x="8475785" y="2383082"/>
            <a:ext cx="563563"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Text Box 10"/>
          <p:cNvSpPr txBox="1">
            <a:spLocks noChangeArrowheads="1"/>
          </p:cNvSpPr>
          <p:nvPr/>
        </p:nvSpPr>
        <p:spPr bwMode="auto">
          <a:xfrm>
            <a:off x="3836377" y="1342474"/>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chemeClr val="tx1"/>
                </a:solidFill>
                <a:effectLst/>
                <a:uLnTx/>
                <a:uFillTx/>
                <a:latin typeface="Arial" panose="020B0604020202020204" pitchFamily="34" charset="0"/>
              </a:rPr>
              <a:t>A</a:t>
            </a:r>
          </a:p>
        </p:txBody>
      </p:sp>
      <p:sp>
        <p:nvSpPr>
          <p:cNvPr id="12" name="Text Box 11"/>
          <p:cNvSpPr txBox="1">
            <a:spLocks noChangeArrowheads="1"/>
          </p:cNvSpPr>
          <p:nvPr/>
        </p:nvSpPr>
        <p:spPr bwMode="auto">
          <a:xfrm>
            <a:off x="5461123" y="1342476"/>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chemeClr val="tx1"/>
                </a:solidFill>
                <a:effectLst/>
                <a:uLnTx/>
                <a:uFillTx/>
                <a:latin typeface="Arial" panose="020B0604020202020204" pitchFamily="34" charset="0"/>
              </a:rPr>
              <a:t>B</a:t>
            </a:r>
          </a:p>
        </p:txBody>
      </p:sp>
      <p:sp>
        <p:nvSpPr>
          <p:cNvPr id="13" name="Text Box 12"/>
          <p:cNvSpPr txBox="1">
            <a:spLocks noChangeArrowheads="1"/>
          </p:cNvSpPr>
          <p:nvPr/>
        </p:nvSpPr>
        <p:spPr bwMode="auto">
          <a:xfrm>
            <a:off x="7531222" y="1278182"/>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dirty="0">
                <a:ln>
                  <a:noFill/>
                </a:ln>
                <a:solidFill>
                  <a:schemeClr val="tx1"/>
                </a:solidFill>
                <a:effectLst/>
                <a:uLnTx/>
                <a:uFillTx/>
                <a:latin typeface="Arial" panose="020B0604020202020204" pitchFamily="34" charset="0"/>
              </a:rPr>
              <a:t>C</a:t>
            </a:r>
          </a:p>
        </p:txBody>
      </p:sp>
      <p:sp>
        <p:nvSpPr>
          <p:cNvPr id="14" name="Text Box 13"/>
          <p:cNvSpPr txBox="1">
            <a:spLocks noChangeArrowheads="1"/>
          </p:cNvSpPr>
          <p:nvPr/>
        </p:nvSpPr>
        <p:spPr bwMode="auto">
          <a:xfrm>
            <a:off x="9340118" y="134247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dirty="0">
                <a:ln>
                  <a:noFill/>
                </a:ln>
                <a:solidFill>
                  <a:schemeClr val="tx1"/>
                </a:solidFill>
                <a:effectLst/>
                <a:uLnTx/>
                <a:uFillTx/>
                <a:latin typeface="Arial" panose="020B0604020202020204" pitchFamily="34" charset="0"/>
              </a:rPr>
              <a:t>D</a:t>
            </a:r>
          </a:p>
        </p:txBody>
      </p:sp>
      <p:grpSp>
        <p:nvGrpSpPr>
          <p:cNvPr id="15" name="Group 24"/>
          <p:cNvGrpSpPr>
            <a:grpSpLocks/>
          </p:cNvGrpSpPr>
          <p:nvPr/>
        </p:nvGrpSpPr>
        <p:grpSpPr bwMode="auto">
          <a:xfrm>
            <a:off x="3522785" y="3616569"/>
            <a:ext cx="5638800" cy="2670175"/>
            <a:chOff x="2133600" y="4038600"/>
            <a:chExt cx="5638800" cy="2670175"/>
          </a:xfrm>
        </p:grpSpPr>
        <p:sp>
          <p:nvSpPr>
            <p:cNvPr id="16" name="Text Box 15"/>
            <p:cNvSpPr txBox="1">
              <a:spLocks noChangeArrowheads="1"/>
            </p:cNvSpPr>
            <p:nvPr/>
          </p:nvSpPr>
          <p:spPr bwMode="auto">
            <a:xfrm>
              <a:off x="2590800" y="4041775"/>
              <a:ext cx="5181600" cy="2667000"/>
            </a:xfrm>
            <a:prstGeom prst="rect">
              <a:avLst/>
            </a:prstGeom>
            <a:solidFill>
              <a:srgbClr val="C0C0C0"/>
            </a:solidFill>
            <a:ln w="190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a:ln>
                    <a:noFill/>
                  </a:ln>
                  <a:solidFill>
                    <a:schemeClr val="tx1"/>
                  </a:solidFill>
                  <a:effectLst/>
                  <a:uLnTx/>
                  <a:uFillTx/>
                  <a:latin typeface="Courier" pitchFamily="49" charset="0"/>
                </a:rPr>
                <a:t>if (height &gt; 64000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a:ln>
                    <a:noFill/>
                  </a:ln>
                  <a:solidFill>
                    <a:schemeClr val="tx1"/>
                  </a:solidFill>
                  <a:effectLst/>
                  <a:uLnTx/>
                  <a:uFillTx/>
                  <a:latin typeface="Courier" pitchFamily="49" charset="0"/>
                </a:rPr>
                <a:t>    width &gt; 64000)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a:ln>
                    <a:noFill/>
                  </a:ln>
                  <a:solidFill>
                    <a:schemeClr val="tx1"/>
                  </a:solidFill>
                  <a:effectLst/>
                  <a:uLnTx/>
                  <a:uFillTx/>
                  <a:latin typeface="Courier" pitchFamily="49" charset="0"/>
                </a:rPr>
                <a:t>    error("too big!");</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a:ln>
                    <a:noFill/>
                  </a:ln>
                  <a:solidFill>
                    <a:schemeClr val="tx1"/>
                  </a:solidFill>
                  <a:effectLst/>
                  <a:uLnTx/>
                  <a:uFillTx/>
                  <a:latin typeface="Courier"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a:ln>
                    <a:noFill/>
                  </a:ln>
                  <a:solidFill>
                    <a:schemeClr val="tx1"/>
                  </a:solidFill>
                  <a:effectLst/>
                  <a:uLnTx/>
                  <a:uFillTx/>
                  <a:latin typeface="Courier" pitchFamily="49" charset="0"/>
                </a:rPr>
                <a:t>size = height * width;</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a:ln>
                    <a:noFill/>
                  </a:ln>
                  <a:solidFill>
                    <a:schemeClr val="tx1"/>
                  </a:solidFill>
                  <a:effectLst/>
                  <a:uLnTx/>
                  <a:uFillTx/>
                  <a:latin typeface="Courier" pitchFamily="49" charset="0"/>
                </a:rPr>
                <a:t>buf = malloc(size);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a:ln>
                    <a:noFill/>
                  </a:ln>
                  <a:solidFill>
                    <a:schemeClr val="tx1"/>
                  </a:solidFill>
                  <a:effectLst/>
                  <a:uLnTx/>
                  <a:uFillTx/>
                  <a:latin typeface="Courier" pitchFamily="49" charset="0"/>
                </a:rPr>
                <a:t>memmove(buf, InputBuf, SZ);</a:t>
              </a:r>
            </a:p>
          </p:txBody>
        </p:sp>
        <p:sp>
          <p:nvSpPr>
            <p:cNvPr id="17" name="Text Box 16"/>
            <p:cNvSpPr txBox="1">
              <a:spLocks noChangeArrowheads="1"/>
            </p:cNvSpPr>
            <p:nvPr/>
          </p:nvSpPr>
          <p:spPr bwMode="auto">
            <a:xfrm>
              <a:off x="2133600" y="40386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chemeClr val="tx1"/>
                  </a:solidFill>
                  <a:effectLst/>
                  <a:uLnTx/>
                  <a:uFillTx/>
                  <a:latin typeface="Arial" panose="020B0604020202020204" pitchFamily="34" charset="0"/>
                </a:rPr>
                <a:t>A</a:t>
              </a:r>
            </a:p>
          </p:txBody>
        </p:sp>
        <p:sp>
          <p:nvSpPr>
            <p:cNvPr id="18" name="Text Box 17"/>
            <p:cNvSpPr txBox="1">
              <a:spLocks noChangeArrowheads="1"/>
            </p:cNvSpPr>
            <p:nvPr/>
          </p:nvSpPr>
          <p:spPr bwMode="auto">
            <a:xfrm>
              <a:off x="2133600" y="51054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chemeClr val="tx1"/>
                  </a:solidFill>
                  <a:effectLst/>
                  <a:uLnTx/>
                  <a:uFillTx/>
                  <a:latin typeface="Arial" panose="020B0604020202020204" pitchFamily="34" charset="0"/>
                </a:rPr>
                <a:t>B</a:t>
              </a:r>
            </a:p>
          </p:txBody>
        </p:sp>
        <p:sp>
          <p:nvSpPr>
            <p:cNvPr id="19" name="Text Box 18"/>
            <p:cNvSpPr txBox="1">
              <a:spLocks noChangeArrowheads="1"/>
            </p:cNvSpPr>
            <p:nvPr/>
          </p:nvSpPr>
          <p:spPr bwMode="auto">
            <a:xfrm>
              <a:off x="2133600" y="54102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chemeClr val="tx1"/>
                  </a:solidFill>
                  <a:effectLst/>
                  <a:uLnTx/>
                  <a:uFillTx/>
                  <a:latin typeface="Arial" panose="020B0604020202020204" pitchFamily="34" charset="0"/>
                </a:rPr>
                <a:t>C</a:t>
              </a:r>
            </a:p>
          </p:txBody>
        </p:sp>
        <p:sp>
          <p:nvSpPr>
            <p:cNvPr id="20" name="Text Box 19"/>
            <p:cNvSpPr txBox="1">
              <a:spLocks noChangeArrowheads="1"/>
            </p:cNvSpPr>
            <p:nvPr/>
          </p:nvSpPr>
          <p:spPr bwMode="auto">
            <a:xfrm>
              <a:off x="2133600" y="580707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chemeClr val="tx1"/>
                  </a:solidFill>
                  <a:effectLst/>
                  <a:uLnTx/>
                  <a:uFillTx/>
                  <a:latin typeface="Arial" panose="020B0604020202020204" pitchFamily="34" charset="0"/>
                </a:rPr>
                <a:t>D</a:t>
              </a:r>
            </a:p>
          </p:txBody>
        </p:sp>
      </p:grpSp>
      <p:sp>
        <p:nvSpPr>
          <p:cNvPr id="21" name="Text Box 20"/>
          <p:cNvSpPr txBox="1">
            <a:spLocks noChangeArrowheads="1"/>
          </p:cNvSpPr>
          <p:nvPr/>
        </p:nvSpPr>
        <p:spPr bwMode="auto">
          <a:xfrm>
            <a:off x="4132385" y="3083169"/>
            <a:ext cx="3657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0" i="1" u="none" strike="noStrike" kern="0" cap="none" spc="0" normalizeH="0" baseline="0" noProof="0">
                <a:ln>
                  <a:noFill/>
                </a:ln>
                <a:solidFill>
                  <a:schemeClr val="tx1"/>
                </a:solidFill>
                <a:effectLst/>
                <a:uLnTx/>
                <a:uFillTx/>
                <a:latin typeface="Arial" panose="020B0604020202020204" pitchFamily="34" charset="0"/>
              </a:rPr>
              <a:t>height = -65534; width = -65534</a:t>
            </a:r>
          </a:p>
        </p:txBody>
      </p:sp>
      <p:sp>
        <p:nvSpPr>
          <p:cNvPr id="22" name="Text Box 21"/>
          <p:cNvSpPr txBox="1">
            <a:spLocks noChangeArrowheads="1"/>
          </p:cNvSpPr>
          <p:nvPr/>
        </p:nvSpPr>
        <p:spPr bwMode="auto">
          <a:xfrm>
            <a:off x="1693985" y="3997569"/>
            <a:ext cx="18288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0" i="1" u="none" strike="noStrike" kern="0" cap="none" spc="0" normalizeH="0" baseline="0" noProof="0">
                <a:ln>
                  <a:noFill/>
                </a:ln>
                <a:solidFill>
                  <a:schemeClr val="tx1"/>
                </a:solidFill>
                <a:effectLst/>
                <a:uLnTx/>
                <a:uFillTx/>
                <a:latin typeface="Arial" panose="020B0604020202020204" pitchFamily="34" charset="0"/>
              </a:rPr>
              <a:t>Assumption: the range check will prevent an overflow from occurring.</a:t>
            </a:r>
          </a:p>
        </p:txBody>
      </p:sp>
      <p:sp>
        <p:nvSpPr>
          <p:cNvPr id="23" name="Text Box 22"/>
          <p:cNvSpPr txBox="1">
            <a:spLocks noChangeArrowheads="1"/>
          </p:cNvSpPr>
          <p:nvPr/>
        </p:nvSpPr>
        <p:spPr bwMode="auto">
          <a:xfrm>
            <a:off x="1541585" y="1675057"/>
            <a:ext cx="1600200" cy="1789112"/>
          </a:xfrm>
          <a:prstGeom prst="rect">
            <a:avLst/>
          </a:prstGeom>
          <a:solidFill>
            <a:srgbClr val="FFFF99"/>
          </a:solidFill>
          <a:ln w="19050">
            <a:solidFill>
              <a:schemeClr val="tx1"/>
            </a:solidFill>
            <a:miter lim="800000"/>
            <a:headEnd/>
            <a:tailEnd/>
          </a:ln>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outerShdw blurRad="38100" dist="38100" dir="2700000" algn="tl">
                    <a:srgbClr val="FFFFFF"/>
                  </a:outerShdw>
                </a:effectLst>
                <a:uLnTx/>
                <a:uFillTx/>
                <a:latin typeface="+mn-lt"/>
                <a:cs typeface="+mn-cs"/>
              </a:rPr>
              <a:t>Use of Signed Integers for Always-Positive Operations</a:t>
            </a:r>
          </a:p>
        </p:txBody>
      </p:sp>
      <p:sp>
        <p:nvSpPr>
          <p:cNvPr id="24" name="Text Box 23"/>
          <p:cNvSpPr txBox="1">
            <a:spLocks noChangeArrowheads="1"/>
          </p:cNvSpPr>
          <p:nvPr/>
        </p:nvSpPr>
        <p:spPr bwMode="auto">
          <a:xfrm>
            <a:off x="2151185" y="1294057"/>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chemeClr val="tx1"/>
                </a:solidFill>
                <a:effectLst/>
                <a:uLnTx/>
                <a:uFillTx/>
                <a:latin typeface="Arial" panose="020B0604020202020204" pitchFamily="34" charset="0"/>
              </a:rPr>
              <a:t>X</a:t>
            </a:r>
          </a:p>
        </p:txBody>
      </p:sp>
      <p:sp>
        <p:nvSpPr>
          <p:cNvPr id="25" name="Line 24"/>
          <p:cNvSpPr>
            <a:spLocks noChangeShapeType="1"/>
          </p:cNvSpPr>
          <p:nvPr/>
        </p:nvSpPr>
        <p:spPr bwMode="auto">
          <a:xfrm>
            <a:off x="4548310" y="2359269"/>
            <a:ext cx="563563"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019058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64929"/>
            <a:ext cx="10972800" cy="868362"/>
          </a:xfrm>
        </p:spPr>
        <p:txBody>
          <a:bodyPr/>
          <a:lstStyle/>
          <a:p>
            <a:r>
              <a:rPr lang="en-US" dirty="0"/>
              <a:t>Chains: Possible Fixes</a:t>
            </a:r>
          </a:p>
        </p:txBody>
      </p:sp>
      <p:sp>
        <p:nvSpPr>
          <p:cNvPr id="3" name="Content Placeholder 2"/>
          <p:cNvSpPr>
            <a:spLocks noGrp="1"/>
          </p:cNvSpPr>
          <p:nvPr>
            <p:ph idx="1"/>
          </p:nvPr>
        </p:nvSpPr>
        <p:spPr>
          <a:xfrm>
            <a:off x="812800" y="2996530"/>
            <a:ext cx="10972800" cy="3129633"/>
          </a:xfrm>
        </p:spPr>
        <p:txBody>
          <a:bodyPr>
            <a:normAutofit fontScale="92500" lnSpcReduction="10000"/>
          </a:bodyPr>
          <a:lstStyle/>
          <a:p>
            <a:r>
              <a:rPr lang="en-US" dirty="0"/>
              <a:t>Fix 1: Correct A (Incorrect Range Check)</a:t>
            </a:r>
          </a:p>
          <a:p>
            <a:pPr lvl="1"/>
            <a:r>
              <a:rPr lang="en-US" dirty="0"/>
              <a:t>Fixes the integer overflow, which prevents the insufficient memory allocation and heap overflow</a:t>
            </a:r>
          </a:p>
          <a:p>
            <a:pPr lvl="1"/>
            <a:r>
              <a:rPr lang="en-US" dirty="0"/>
              <a:t>A fix for the integer overflow will always fix the heap overflow.</a:t>
            </a:r>
          </a:p>
          <a:p>
            <a:r>
              <a:rPr lang="en-US" dirty="0"/>
              <a:t>Fix 2: Check the for integer overflow before allocating memory</a:t>
            </a:r>
          </a:p>
          <a:p>
            <a:pPr lvl="1"/>
            <a:r>
              <a:rPr lang="en-US" dirty="0"/>
              <a:t>Fixes C (Insufficient Memory Allocation), which prevents the heap overflow.</a:t>
            </a:r>
          </a:p>
          <a:p>
            <a:pPr lvl="1"/>
            <a:r>
              <a:rPr lang="en-US" dirty="0"/>
              <a:t>With C and D fixed, A and B no longer have a security impact, and therefore are no longer vulnerabilities.</a:t>
            </a:r>
          </a:p>
          <a:p>
            <a:pPr lvl="1"/>
            <a:r>
              <a:rPr lang="en-US" dirty="0"/>
              <a:t>A fix for the heap overflow will always fix the integer overflow vulnerability.</a:t>
            </a:r>
          </a:p>
          <a:p>
            <a:r>
              <a:rPr lang="en-US" dirty="0"/>
              <a:t>The integer overflow and heap overflow are not independently fixable.</a:t>
            </a:r>
          </a:p>
        </p:txBody>
      </p:sp>
      <p:sp>
        <p:nvSpPr>
          <p:cNvPr id="4" name="Text Box 3"/>
          <p:cNvSpPr txBox="1">
            <a:spLocks noChangeArrowheads="1"/>
          </p:cNvSpPr>
          <p:nvPr/>
        </p:nvSpPr>
        <p:spPr bwMode="auto">
          <a:xfrm>
            <a:off x="4858239" y="1949573"/>
            <a:ext cx="1079500" cy="660400"/>
          </a:xfrm>
          <a:prstGeom prst="rect">
            <a:avLst/>
          </a:prstGeom>
          <a:noFill/>
          <a:ln w="19050">
            <a:solidFill>
              <a:schemeClr val="tx1"/>
            </a:solid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mn-lt"/>
                <a:cs typeface="+mn-cs"/>
              </a:rPr>
              <a:t>Integer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mn-lt"/>
                <a:cs typeface="+mn-cs"/>
              </a:rPr>
              <a:t>Overflow</a:t>
            </a:r>
          </a:p>
        </p:txBody>
      </p:sp>
      <p:sp>
        <p:nvSpPr>
          <p:cNvPr id="5" name="Text Box 4"/>
          <p:cNvSpPr txBox="1">
            <a:spLocks noChangeArrowheads="1"/>
          </p:cNvSpPr>
          <p:nvPr/>
        </p:nvSpPr>
        <p:spPr bwMode="auto">
          <a:xfrm>
            <a:off x="3216764" y="1881310"/>
            <a:ext cx="1028700" cy="935038"/>
          </a:xfrm>
          <a:prstGeom prst="rect">
            <a:avLst/>
          </a:prstGeom>
          <a:noFill/>
          <a:ln w="19050">
            <a:solidFill>
              <a:schemeClr val="tx1"/>
            </a:solid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mn-lt"/>
                <a:cs typeface="+mn-cs"/>
              </a:rPr>
              <a:t>Incorrect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mn-lt"/>
                <a:cs typeface="+mn-cs"/>
              </a:rPr>
              <a:t>Range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mn-lt"/>
                <a:cs typeface="+mn-cs"/>
              </a:rPr>
              <a:t>Check</a:t>
            </a:r>
          </a:p>
        </p:txBody>
      </p:sp>
      <p:sp>
        <p:nvSpPr>
          <p:cNvPr id="6" name="Text Box 5"/>
          <p:cNvSpPr txBox="1">
            <a:spLocks noChangeArrowheads="1"/>
          </p:cNvSpPr>
          <p:nvPr/>
        </p:nvSpPr>
        <p:spPr bwMode="auto">
          <a:xfrm>
            <a:off x="8779364" y="2028948"/>
            <a:ext cx="1079500" cy="660400"/>
          </a:xfrm>
          <a:prstGeom prst="rect">
            <a:avLst/>
          </a:prstGeom>
          <a:noFill/>
          <a:ln w="19050">
            <a:solidFill>
              <a:schemeClr val="tx1"/>
            </a:solid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mn-lt"/>
                <a:cs typeface="+mn-cs"/>
              </a:rPr>
              <a:t>Heap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mn-lt"/>
                <a:cs typeface="+mn-cs"/>
              </a:rPr>
              <a:t>Overflow</a:t>
            </a:r>
          </a:p>
        </p:txBody>
      </p:sp>
      <p:sp>
        <p:nvSpPr>
          <p:cNvPr id="7" name="Text Box 6"/>
          <p:cNvSpPr txBox="1">
            <a:spLocks noChangeArrowheads="1"/>
          </p:cNvSpPr>
          <p:nvPr/>
        </p:nvSpPr>
        <p:spPr bwMode="auto">
          <a:xfrm>
            <a:off x="6509239" y="1770185"/>
            <a:ext cx="1689100" cy="935038"/>
          </a:xfrm>
          <a:prstGeom prst="rect">
            <a:avLst/>
          </a:prstGeom>
          <a:noFill/>
          <a:ln w="19050">
            <a:solidFill>
              <a:schemeClr val="tx1"/>
            </a:solidFill>
            <a:miter lim="800000"/>
            <a:headEnd/>
            <a:tailEnd/>
          </a:ln>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mn-lt"/>
                <a:cs typeface="+mn-cs"/>
              </a:rPr>
              <a:t>Insufficient Memory Allocation</a:t>
            </a:r>
          </a:p>
        </p:txBody>
      </p:sp>
      <p:sp>
        <p:nvSpPr>
          <p:cNvPr id="8" name="Line 7"/>
          <p:cNvSpPr>
            <a:spLocks noChangeShapeType="1"/>
          </p:cNvSpPr>
          <p:nvPr/>
        </p:nvSpPr>
        <p:spPr bwMode="auto">
          <a:xfrm flipV="1">
            <a:off x="2851639" y="2379785"/>
            <a:ext cx="381000"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 name="Line 8"/>
          <p:cNvSpPr>
            <a:spLocks noChangeShapeType="1"/>
          </p:cNvSpPr>
          <p:nvPr/>
        </p:nvSpPr>
        <p:spPr bwMode="auto">
          <a:xfrm>
            <a:off x="5945677" y="2330573"/>
            <a:ext cx="56356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Line 9"/>
          <p:cNvSpPr>
            <a:spLocks noChangeShapeType="1"/>
          </p:cNvSpPr>
          <p:nvPr/>
        </p:nvSpPr>
        <p:spPr bwMode="auto">
          <a:xfrm>
            <a:off x="8185639" y="2365498"/>
            <a:ext cx="563563"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Text Box 10"/>
          <p:cNvSpPr txBox="1">
            <a:spLocks noChangeArrowheads="1"/>
          </p:cNvSpPr>
          <p:nvPr/>
        </p:nvSpPr>
        <p:spPr bwMode="auto">
          <a:xfrm>
            <a:off x="3546231" y="132489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chemeClr val="tx1"/>
                </a:solidFill>
                <a:effectLst/>
                <a:uLnTx/>
                <a:uFillTx/>
                <a:latin typeface="Arial" panose="020B0604020202020204" pitchFamily="34" charset="0"/>
              </a:rPr>
              <a:t>A</a:t>
            </a:r>
          </a:p>
        </p:txBody>
      </p:sp>
      <p:sp>
        <p:nvSpPr>
          <p:cNvPr id="12" name="Text Box 11"/>
          <p:cNvSpPr txBox="1">
            <a:spLocks noChangeArrowheads="1"/>
          </p:cNvSpPr>
          <p:nvPr/>
        </p:nvSpPr>
        <p:spPr bwMode="auto">
          <a:xfrm>
            <a:off x="5170977" y="1324892"/>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dirty="0">
                <a:ln>
                  <a:noFill/>
                </a:ln>
                <a:solidFill>
                  <a:schemeClr val="tx1"/>
                </a:solidFill>
                <a:effectLst/>
                <a:uLnTx/>
                <a:uFillTx/>
                <a:latin typeface="Arial" panose="020B0604020202020204" pitchFamily="34" charset="0"/>
              </a:rPr>
              <a:t>B</a:t>
            </a:r>
          </a:p>
        </p:txBody>
      </p:sp>
      <p:sp>
        <p:nvSpPr>
          <p:cNvPr id="13" name="Text Box 13"/>
          <p:cNvSpPr txBox="1">
            <a:spLocks noChangeArrowheads="1"/>
          </p:cNvSpPr>
          <p:nvPr/>
        </p:nvSpPr>
        <p:spPr bwMode="auto">
          <a:xfrm>
            <a:off x="9049972" y="1324891"/>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dirty="0">
                <a:ln>
                  <a:noFill/>
                </a:ln>
                <a:solidFill>
                  <a:schemeClr val="tx1"/>
                </a:solidFill>
                <a:effectLst/>
                <a:uLnTx/>
                <a:uFillTx/>
                <a:latin typeface="Arial" panose="020B0604020202020204" pitchFamily="34" charset="0"/>
              </a:rPr>
              <a:t>D</a:t>
            </a:r>
          </a:p>
        </p:txBody>
      </p:sp>
      <p:sp>
        <p:nvSpPr>
          <p:cNvPr id="15" name="Text Box 22"/>
          <p:cNvSpPr txBox="1">
            <a:spLocks noChangeArrowheads="1"/>
          </p:cNvSpPr>
          <p:nvPr/>
        </p:nvSpPr>
        <p:spPr bwMode="auto">
          <a:xfrm>
            <a:off x="952989" y="1657473"/>
            <a:ext cx="1898650" cy="1200329"/>
          </a:xfrm>
          <a:prstGeom prst="rect">
            <a:avLst/>
          </a:prstGeom>
          <a:solidFill>
            <a:srgbClr val="FFFF99"/>
          </a:solidFill>
          <a:ln w="19050">
            <a:solidFill>
              <a:schemeClr val="tx1"/>
            </a:solidFill>
            <a:miter lim="800000"/>
            <a:headEnd/>
            <a:tailEnd/>
          </a:ln>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outerShdw blurRad="38100" dist="38100" dir="2700000" algn="tl">
                    <a:srgbClr val="FFFFFF"/>
                  </a:outerShdw>
                </a:effectLst>
                <a:uLnTx/>
                <a:uFillTx/>
                <a:latin typeface="+mn-lt"/>
                <a:cs typeface="+mn-cs"/>
              </a:rPr>
              <a:t>Use of Signed Integers for Always-Positive Operations</a:t>
            </a:r>
          </a:p>
        </p:txBody>
      </p:sp>
      <p:sp>
        <p:nvSpPr>
          <p:cNvPr id="16" name="Text Box 23"/>
          <p:cNvSpPr txBox="1">
            <a:spLocks noChangeArrowheads="1"/>
          </p:cNvSpPr>
          <p:nvPr/>
        </p:nvSpPr>
        <p:spPr bwMode="auto">
          <a:xfrm>
            <a:off x="1861039" y="1276473"/>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chemeClr val="tx1"/>
                </a:solidFill>
                <a:effectLst/>
                <a:uLnTx/>
                <a:uFillTx/>
                <a:latin typeface="Arial" panose="020B0604020202020204" pitchFamily="34" charset="0"/>
              </a:rPr>
              <a:t>X</a:t>
            </a:r>
          </a:p>
        </p:txBody>
      </p:sp>
      <p:sp>
        <p:nvSpPr>
          <p:cNvPr id="17" name="Line 24"/>
          <p:cNvSpPr>
            <a:spLocks noChangeShapeType="1"/>
          </p:cNvSpPr>
          <p:nvPr/>
        </p:nvSpPr>
        <p:spPr bwMode="auto">
          <a:xfrm>
            <a:off x="4258164" y="2341685"/>
            <a:ext cx="563563"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 name="Text Box 11"/>
          <p:cNvSpPr txBox="1">
            <a:spLocks noChangeArrowheads="1"/>
          </p:cNvSpPr>
          <p:nvPr/>
        </p:nvSpPr>
        <p:spPr bwMode="auto">
          <a:xfrm>
            <a:off x="7166343" y="1315854"/>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dirty="0">
                <a:ln>
                  <a:noFill/>
                </a:ln>
                <a:solidFill>
                  <a:schemeClr val="tx1"/>
                </a:solidFill>
                <a:effectLst/>
                <a:uLnTx/>
                <a:uFillTx/>
                <a:latin typeface="Arial" panose="020B0604020202020204" pitchFamily="34" charset="0"/>
              </a:rPr>
              <a:t>C</a:t>
            </a:r>
          </a:p>
        </p:txBody>
      </p:sp>
      <p:cxnSp>
        <p:nvCxnSpPr>
          <p:cNvPr id="19" name="Connector: Elbow 18"/>
          <p:cNvCxnSpPr>
            <a:stCxn id="5" idx="0"/>
            <a:endCxn id="28" idx="1"/>
          </p:cNvCxnSpPr>
          <p:nvPr/>
        </p:nvCxnSpPr>
        <p:spPr>
          <a:xfrm rot="16200000" flipH="1" flipV="1">
            <a:off x="1656128" y="1037982"/>
            <a:ext cx="1231658" cy="2918314"/>
          </a:xfrm>
          <a:prstGeom prst="bentConnector4">
            <a:avLst>
              <a:gd name="adj1" fmla="val -26809"/>
              <a:gd name="adj2" fmla="val 107833"/>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812800" y="2996530"/>
            <a:ext cx="330170" cy="2328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4" name="Connector: Elbow 33"/>
          <p:cNvCxnSpPr>
            <a:stCxn id="9" idx="0"/>
            <a:endCxn id="35" idx="1"/>
          </p:cNvCxnSpPr>
          <p:nvPr/>
        </p:nvCxnSpPr>
        <p:spPr>
          <a:xfrm rot="5400000">
            <a:off x="2495829" y="647543"/>
            <a:ext cx="1766819" cy="5132879"/>
          </a:xfrm>
          <a:prstGeom prst="bentConnector4">
            <a:avLst>
              <a:gd name="adj1" fmla="val -57727"/>
              <a:gd name="adj2" fmla="val 104454"/>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812798" y="3980954"/>
            <a:ext cx="330170" cy="2328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68319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CNT2: Is it a vulnerability?</a:t>
            </a:r>
          </a:p>
        </p:txBody>
      </p:sp>
      <p:sp>
        <p:nvSpPr>
          <p:cNvPr id="3" name="Content Placeholder 2"/>
          <p:cNvSpPr>
            <a:spLocks noGrp="1"/>
          </p:cNvSpPr>
          <p:nvPr>
            <p:ph idx="1"/>
          </p:nvPr>
        </p:nvSpPr>
        <p:spPr/>
        <p:txBody>
          <a:bodyPr>
            <a:normAutofit/>
          </a:bodyPr>
          <a:lstStyle/>
          <a:p>
            <a:r>
              <a:rPr lang="en-US" dirty="0"/>
              <a:t>Purpose</a:t>
            </a:r>
          </a:p>
          <a:p>
            <a:pPr lvl="1"/>
            <a:r>
              <a:rPr lang="en-US" dirty="0"/>
              <a:t>Limit CVE’s scope to vulnerabilities</a:t>
            </a:r>
          </a:p>
          <a:p>
            <a:r>
              <a:rPr lang="en-US" dirty="0"/>
              <a:t>No generally agreed upon definition of vulnerability</a:t>
            </a:r>
          </a:p>
          <a:p>
            <a:r>
              <a:rPr lang="en-US" dirty="0"/>
              <a:t>CNT2 provides some sub-decisions to help decide if something is a vulnerability</a:t>
            </a:r>
          </a:p>
          <a:p>
            <a:pPr lvl="1"/>
            <a:r>
              <a:rPr lang="en-US" dirty="0"/>
              <a:t>CNT2.1: The vendor says the vulnerability does bad things (vendor decides)</a:t>
            </a:r>
          </a:p>
          <a:p>
            <a:pPr lvl="1"/>
            <a:r>
              <a:rPr lang="en-US" dirty="0"/>
              <a:t>CNT2.2A: The reporter says the vulnerability does bad things (researcher decides)</a:t>
            </a:r>
            <a:endParaRPr lang="en-US" b="1" dirty="0"/>
          </a:p>
          <a:p>
            <a:pPr lvl="1"/>
            <a:r>
              <a:rPr lang="en-US" dirty="0"/>
              <a:t>CNT2.2B: The CNA decides a security policy violation occurs (CNA decides)</a:t>
            </a:r>
          </a:p>
          <a:p>
            <a:r>
              <a:rPr lang="en-US" dirty="0"/>
              <a:t>Vendor CNAs will most often use CNT2.1</a:t>
            </a:r>
          </a:p>
          <a:p>
            <a:pPr lvl="1"/>
            <a:r>
              <a:rPr lang="en-US" dirty="0"/>
              <a:t>However, if someone disputes the CNA’s decision, they will need to use CNT2.2B to justify their decision.</a:t>
            </a:r>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438840" y="1303200"/>
              <a:ext cx="780840" cy="1547640"/>
            </p14:xfrm>
          </p:contentPart>
        </mc:Choice>
        <mc:Fallback xmlns="">
          <p:pic>
            <p:nvPicPr>
              <p:cNvPr id="4" name="Ink 3"/>
              <p:cNvPicPr/>
              <p:nvPr/>
            </p:nvPicPr>
            <p:blipFill>
              <a:blip r:embed="rId4"/>
              <a:stretch>
                <a:fillRect/>
              </a:stretch>
            </p:blipFill>
            <p:spPr>
              <a:xfrm>
                <a:off x="429480" y="1293840"/>
                <a:ext cx="799560" cy="1566360"/>
              </a:xfrm>
              <a:prstGeom prst="rect">
                <a:avLst/>
              </a:prstGeom>
            </p:spPr>
          </p:pic>
        </mc:Fallback>
      </mc:AlternateContent>
    </p:spTree>
    <p:extLst>
      <p:ext uri="{BB962C8B-B14F-4D97-AF65-F5344CB8AC3E}">
        <p14:creationId xmlns:p14="http://schemas.microsoft.com/office/powerpoint/2010/main" val="1150171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CNT2.1: Vendor Acknowledgement</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545291684"/>
              </p:ext>
            </p:extLst>
          </p:nvPr>
        </p:nvGraphicFramePr>
        <p:xfrm>
          <a:off x="812800" y="1418082"/>
          <a:ext cx="10972800" cy="769620"/>
        </p:xfrm>
        <a:graphic>
          <a:graphicData uri="http://schemas.openxmlformats.org/drawingml/2006/table">
            <a:tbl>
              <a:tblPr firstRow="1" firstCol="1" bandRow="1">
                <a:tableStyleId>{616DA210-FB5B-4158-B5E0-FEB733F419BA}</a:tableStyleId>
              </a:tblPr>
              <a:tblGrid>
                <a:gridCol w="819518">
                  <a:extLst>
                    <a:ext uri="{9D8B030D-6E8A-4147-A177-3AD203B41FA5}">
                      <a16:colId xmlns:a16="http://schemas.microsoft.com/office/drawing/2014/main" val="944892769"/>
                    </a:ext>
                  </a:extLst>
                </a:gridCol>
                <a:gridCol w="10153282">
                  <a:extLst>
                    <a:ext uri="{9D8B030D-6E8A-4147-A177-3AD203B41FA5}">
                      <a16:colId xmlns:a16="http://schemas.microsoft.com/office/drawing/2014/main" val="3622635339"/>
                    </a:ext>
                  </a:extLst>
                </a:gridCol>
              </a:tblGrid>
              <a:tr h="590550">
                <a:tc>
                  <a:txBody>
                    <a:bodyPr/>
                    <a:lstStyle/>
                    <a:p>
                      <a:pPr marL="0" marR="0">
                        <a:spcBef>
                          <a:spcPts val="0"/>
                        </a:spcBef>
                        <a:spcAft>
                          <a:spcPts val="0"/>
                        </a:spcAft>
                      </a:pPr>
                      <a:r>
                        <a:rPr lang="en-US" sz="1200" dirty="0">
                          <a:effectLst/>
                        </a:rPr>
                        <a:t>CNT2.1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49" marR="9349" marT="19050" marB="19050" anchor="ctr"/>
                </a:tc>
                <a:tc>
                  <a:txBody>
                    <a:bodyPr/>
                    <a:lstStyle/>
                    <a:p>
                      <a:pPr marL="0" marR="0">
                        <a:spcBef>
                          <a:spcPts val="0"/>
                        </a:spcBef>
                        <a:spcAft>
                          <a:spcPts val="0"/>
                        </a:spcAft>
                      </a:pPr>
                      <a:r>
                        <a:rPr lang="en-US" sz="1200" dirty="0">
                          <a:effectLst/>
                        </a:rPr>
                        <a:t>Vendor acknowledgment: Does the affected vendor acknowledge the bug as a vulnerability and does it also acknowledge a negative impact on security? </a:t>
                      </a:r>
                    </a:p>
                    <a:p>
                      <a:pPr marL="0" marR="0">
                        <a:spcBef>
                          <a:spcPts val="0"/>
                        </a:spcBef>
                        <a:spcAft>
                          <a:spcPts val="0"/>
                        </a:spcAft>
                      </a:pPr>
                      <a:r>
                        <a:rPr lang="en-US" sz="1200" dirty="0">
                          <a:effectLst/>
                        </a:rPr>
                        <a:t>Examples of negative impact could include; code execution, providing the attacker with extra privileges or information, causing a denial of service, etc.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49" marR="9349" marT="19050" marB="19050" anchor="ctr"/>
                </a:tc>
                <a:extLst>
                  <a:ext uri="{0D108BD9-81ED-4DB2-BD59-A6C34878D82A}">
                    <a16:rowId xmlns:a16="http://schemas.microsoft.com/office/drawing/2014/main" val="2151263230"/>
                  </a:ext>
                </a:extLst>
              </a:tr>
            </a:tbl>
          </a:graphicData>
        </a:graphic>
      </p:graphicFrame>
      <p:sp>
        <p:nvSpPr>
          <p:cNvPr id="3" name="Content Placeholder 2"/>
          <p:cNvSpPr>
            <a:spLocks noGrp="1"/>
          </p:cNvSpPr>
          <p:nvPr>
            <p:ph sz="half" idx="2"/>
          </p:nvPr>
        </p:nvSpPr>
        <p:spPr>
          <a:xfrm>
            <a:off x="5291328" y="2324910"/>
            <a:ext cx="6494272" cy="3978353"/>
          </a:xfrm>
        </p:spPr>
        <p:txBody>
          <a:bodyPr/>
          <a:lstStyle/>
          <a:p>
            <a:r>
              <a:rPr lang="en-US" dirty="0"/>
              <a:t>Process</a:t>
            </a:r>
          </a:p>
          <a:p>
            <a:pPr lvl="1"/>
            <a:r>
              <a:rPr lang="en-US" dirty="0"/>
              <a:t>Determine who the vendor of the product is</a:t>
            </a:r>
          </a:p>
          <a:p>
            <a:pPr lvl="1"/>
            <a:r>
              <a:rPr lang="en-US" dirty="0"/>
              <a:t>Determine if the vulnerability is acknowledged</a:t>
            </a:r>
          </a:p>
          <a:p>
            <a:pPr lvl="1"/>
            <a:r>
              <a:rPr lang="en-US" dirty="0"/>
              <a:t>Determine if the acknowledgement says there is a negative impact</a:t>
            </a:r>
          </a:p>
          <a:p>
            <a:endParaRPr lang="en-US" dirty="0"/>
          </a:p>
        </p:txBody>
      </p:sp>
      <p:pic>
        <p:nvPicPr>
          <p:cNvPr id="5" name="Picture 4"/>
          <p:cNvPicPr>
            <a:picLocks noChangeAspect="1"/>
          </p:cNvPicPr>
          <p:nvPr/>
        </p:nvPicPr>
        <p:blipFill>
          <a:blip r:embed="rId3"/>
          <a:stretch>
            <a:fillRect/>
          </a:stretch>
        </p:blipFill>
        <p:spPr>
          <a:xfrm>
            <a:off x="812801" y="2324911"/>
            <a:ext cx="4245582" cy="3822970"/>
          </a:xfrm>
          <a:prstGeom prst="rect">
            <a:avLst/>
          </a:prstGeom>
        </p:spPr>
      </p:pic>
    </p:spTree>
    <p:extLst>
      <p:ext uri="{BB962C8B-B14F-4D97-AF65-F5344CB8AC3E}">
        <p14:creationId xmlns:p14="http://schemas.microsoft.com/office/powerpoint/2010/main" val="1313684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CNT2.1 Process</a:t>
            </a:r>
          </a:p>
        </p:txBody>
      </p:sp>
      <p:sp>
        <p:nvSpPr>
          <p:cNvPr id="6" name="Content Placeholder 5"/>
          <p:cNvSpPr>
            <a:spLocks noGrp="1"/>
          </p:cNvSpPr>
          <p:nvPr>
            <p:ph idx="1"/>
          </p:nvPr>
        </p:nvSpPr>
        <p:spPr/>
        <p:txBody>
          <a:bodyPr/>
          <a:lstStyle/>
          <a:p>
            <a:r>
              <a:rPr lang="en-US" dirty="0"/>
              <a:t>Determine who the vendor of the product is</a:t>
            </a:r>
          </a:p>
          <a:p>
            <a:pPr lvl="1"/>
            <a:r>
              <a:rPr lang="en-US" dirty="0"/>
              <a:t>Vendors who bundle the affected product in their own can be considered vendors for this decision, but CNT3 and INC1 may have an effect on the scope the vulnerability.</a:t>
            </a:r>
          </a:p>
          <a:p>
            <a:pPr lvl="1"/>
            <a:r>
              <a:rPr lang="en-US" dirty="0"/>
              <a:t>If the product was abandoned and supported by someone else, it is best to use CNT2.2</a:t>
            </a:r>
          </a:p>
          <a:p>
            <a:r>
              <a:rPr lang="en-US" dirty="0"/>
              <a:t>Determine if the vulnerability is acknowledged</a:t>
            </a:r>
          </a:p>
          <a:p>
            <a:pPr lvl="1"/>
            <a:r>
              <a:rPr lang="en-US" dirty="0"/>
              <a:t>The vendor has to recognize the bug and say that it has a security impact</a:t>
            </a:r>
          </a:p>
          <a:p>
            <a:pPr lvl="1"/>
            <a:r>
              <a:rPr lang="en-US" dirty="0"/>
              <a:t>Simply saying that the bug is fixed is not considered an acknowledgement of the vulnerability</a:t>
            </a:r>
          </a:p>
          <a:p>
            <a:pPr lvl="1"/>
            <a:r>
              <a:rPr lang="en-US" dirty="0"/>
              <a:t>If you are not sure, use CNT2.2.</a:t>
            </a:r>
          </a:p>
          <a:p>
            <a:r>
              <a:rPr lang="en-US" dirty="0"/>
              <a:t>Determine if the acknowledgement says there is a negative impact</a:t>
            </a:r>
          </a:p>
          <a:p>
            <a:pPr lvl="1"/>
            <a:r>
              <a:rPr lang="en-US" dirty="0"/>
              <a:t>Let the vendor decide on what a negative impact is</a:t>
            </a:r>
          </a:p>
          <a:p>
            <a:endParaRPr lang="en-US" dirty="0"/>
          </a:p>
        </p:txBody>
      </p:sp>
    </p:spTree>
    <p:extLst>
      <p:ext uri="{BB962C8B-B14F-4D97-AF65-F5344CB8AC3E}">
        <p14:creationId xmlns:p14="http://schemas.microsoft.com/office/powerpoint/2010/main" val="2072401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CNT2.2: Vulnerability Models</a:t>
            </a:r>
          </a:p>
        </p:txBody>
      </p:sp>
      <p:sp>
        <p:nvSpPr>
          <p:cNvPr id="5" name="Content Placeholder 4"/>
          <p:cNvSpPr>
            <a:spLocks noGrp="1"/>
          </p:cNvSpPr>
          <p:nvPr>
            <p:ph idx="1"/>
          </p:nvPr>
        </p:nvSpPr>
        <p:spPr>
          <a:xfrm>
            <a:off x="812800" y="2320290"/>
            <a:ext cx="10972800" cy="3805873"/>
          </a:xfrm>
        </p:spPr>
        <p:txBody>
          <a:bodyPr/>
          <a:lstStyle/>
          <a:p>
            <a:r>
              <a:rPr lang="en-US" dirty="0"/>
              <a:t>CNT2.2 provides two options for CNAs to choose from</a:t>
            </a:r>
          </a:p>
          <a:p>
            <a:pPr lvl="1"/>
            <a:r>
              <a:rPr lang="en-US" dirty="0"/>
              <a:t>CNT2.2A: Claim-based – The bug(s) are considered a vulnerability because the requester says they have a negative impact</a:t>
            </a:r>
          </a:p>
          <a:p>
            <a:pPr lvl="1"/>
            <a:r>
              <a:rPr lang="en-US" dirty="0"/>
              <a:t>CNT2.2B Policy-based – The CNA determines the bug(s) result in a vulnerability because security policies are violated</a:t>
            </a:r>
          </a:p>
          <a:p>
            <a:r>
              <a:rPr lang="en-US" dirty="0"/>
              <a:t>CNT2.2A Process</a:t>
            </a:r>
          </a:p>
          <a:p>
            <a:pPr lvl="1"/>
            <a:r>
              <a:rPr lang="en-US" dirty="0"/>
              <a:t>Decide if the requester defined a negative impact</a:t>
            </a:r>
          </a:p>
          <a:p>
            <a:r>
              <a:rPr lang="en-US" dirty="0"/>
              <a:t>CNT2.2B Process</a:t>
            </a:r>
          </a:p>
          <a:p>
            <a:pPr lvl="1"/>
            <a:r>
              <a:rPr lang="en-US" dirty="0"/>
              <a:t>Identify the security policies for the product</a:t>
            </a:r>
          </a:p>
          <a:p>
            <a:pPr lvl="1"/>
            <a:r>
              <a:rPr lang="en-US" dirty="0"/>
              <a:t>Determine if any of the security policies were violated</a:t>
            </a:r>
          </a:p>
        </p:txBody>
      </p:sp>
      <p:graphicFrame>
        <p:nvGraphicFramePr>
          <p:cNvPr id="6" name="Table 5"/>
          <p:cNvGraphicFramePr>
            <a:graphicFrameLocks noGrp="1"/>
          </p:cNvGraphicFramePr>
          <p:nvPr>
            <p:extLst>
              <p:ext uri="{D42A27DB-BD31-4B8C-83A1-F6EECF244321}">
                <p14:modId xmlns:p14="http://schemas.microsoft.com/office/powerpoint/2010/main" val="882765989"/>
              </p:ext>
            </p:extLst>
          </p:nvPr>
        </p:nvGraphicFramePr>
        <p:xfrm>
          <a:off x="841410" y="1377861"/>
          <a:ext cx="5156166" cy="849509"/>
        </p:xfrm>
        <a:graphic>
          <a:graphicData uri="http://schemas.openxmlformats.org/drawingml/2006/table">
            <a:tbl>
              <a:tblPr firstRow="1" firstCol="1" bandRow="1">
                <a:tableStyleId>{616DA210-FB5B-4158-B5E0-FEB733F419BA}</a:tableStyleId>
              </a:tblPr>
              <a:tblGrid>
                <a:gridCol w="744199">
                  <a:extLst>
                    <a:ext uri="{9D8B030D-6E8A-4147-A177-3AD203B41FA5}">
                      <a16:colId xmlns:a16="http://schemas.microsoft.com/office/drawing/2014/main" val="1199360933"/>
                    </a:ext>
                  </a:extLst>
                </a:gridCol>
                <a:gridCol w="4411967">
                  <a:extLst>
                    <a:ext uri="{9D8B030D-6E8A-4147-A177-3AD203B41FA5}">
                      <a16:colId xmlns:a16="http://schemas.microsoft.com/office/drawing/2014/main" val="2718461420"/>
                    </a:ext>
                  </a:extLst>
                </a:gridCol>
              </a:tblGrid>
              <a:tr h="849509">
                <a:tc>
                  <a:txBody>
                    <a:bodyPr/>
                    <a:lstStyle/>
                    <a:p>
                      <a:pPr marL="0" marR="0">
                        <a:spcBef>
                          <a:spcPts val="0"/>
                        </a:spcBef>
                        <a:spcAft>
                          <a:spcPts val="0"/>
                        </a:spcAft>
                      </a:pPr>
                      <a:r>
                        <a:rPr lang="en-US" sz="1200">
                          <a:effectLst/>
                        </a:rPr>
                        <a:t>CNT2.2B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c>
                  <a:txBody>
                    <a:bodyPr/>
                    <a:lstStyle/>
                    <a:p>
                      <a:pPr marL="0" marR="0">
                        <a:spcBef>
                          <a:spcPts val="0"/>
                        </a:spcBef>
                        <a:spcAft>
                          <a:spcPts val="0"/>
                        </a:spcAft>
                      </a:pPr>
                      <a:r>
                        <a:rPr lang="en-US" sz="1200" dirty="0">
                          <a:effectLst/>
                        </a:rPr>
                        <a:t>Security model-based: Does the vulnerability report provide evidence of a mistake or design oversight in software that violates the security policy of the system?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extLst>
                  <a:ext uri="{0D108BD9-81ED-4DB2-BD59-A6C34878D82A}">
                    <a16:rowId xmlns:a16="http://schemas.microsoft.com/office/drawing/2014/main" val="1361428683"/>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3481928681"/>
              </p:ext>
            </p:extLst>
          </p:nvPr>
        </p:nvGraphicFramePr>
        <p:xfrm>
          <a:off x="6172200" y="1367822"/>
          <a:ext cx="5588540" cy="859548"/>
        </p:xfrm>
        <a:graphic>
          <a:graphicData uri="http://schemas.openxmlformats.org/drawingml/2006/table">
            <a:tbl>
              <a:tblPr firstRow="1" firstCol="1" bandRow="1">
                <a:tableStyleId>{616DA210-FB5B-4158-B5E0-FEB733F419BA}</a:tableStyleId>
              </a:tblPr>
              <a:tblGrid>
                <a:gridCol w="695528">
                  <a:extLst>
                    <a:ext uri="{9D8B030D-6E8A-4147-A177-3AD203B41FA5}">
                      <a16:colId xmlns:a16="http://schemas.microsoft.com/office/drawing/2014/main" val="4183816775"/>
                    </a:ext>
                  </a:extLst>
                </a:gridCol>
                <a:gridCol w="4893012">
                  <a:extLst>
                    <a:ext uri="{9D8B030D-6E8A-4147-A177-3AD203B41FA5}">
                      <a16:colId xmlns:a16="http://schemas.microsoft.com/office/drawing/2014/main" val="2056861970"/>
                    </a:ext>
                  </a:extLst>
                </a:gridCol>
              </a:tblGrid>
              <a:tr h="859548">
                <a:tc>
                  <a:txBody>
                    <a:bodyPr/>
                    <a:lstStyle/>
                    <a:p>
                      <a:pPr marL="0" marR="0">
                        <a:spcBef>
                          <a:spcPts val="0"/>
                        </a:spcBef>
                        <a:spcAft>
                          <a:spcPts val="0"/>
                        </a:spcAft>
                      </a:pPr>
                      <a:r>
                        <a:rPr lang="en-US" sz="1200">
                          <a:effectLst/>
                        </a:rPr>
                        <a:t>CNT2.2A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c>
                  <a:txBody>
                    <a:bodyPr/>
                    <a:lstStyle/>
                    <a:p>
                      <a:pPr marL="0" marR="0">
                        <a:spcBef>
                          <a:spcPts val="0"/>
                        </a:spcBef>
                        <a:spcAft>
                          <a:spcPts val="0"/>
                        </a:spcAft>
                      </a:pPr>
                      <a:r>
                        <a:rPr lang="en-US" sz="1200" dirty="0">
                          <a:effectLst/>
                        </a:rPr>
                        <a:t>Claim-based: Does the vulnerability report provide a demonstrated negative impact for the bug? </a:t>
                      </a:r>
                    </a:p>
                  </a:txBody>
                  <a:tcPr marL="19050" marR="19050" marT="19050" marB="19050" anchor="ctr"/>
                </a:tc>
                <a:extLst>
                  <a:ext uri="{0D108BD9-81ED-4DB2-BD59-A6C34878D82A}">
                    <a16:rowId xmlns:a16="http://schemas.microsoft.com/office/drawing/2014/main" val="2275007181"/>
                  </a:ext>
                </a:extLst>
              </a:tr>
            </a:tbl>
          </a:graphicData>
        </a:graphic>
      </p:graphicFrame>
    </p:spTree>
    <p:extLst>
      <p:ext uri="{BB962C8B-B14F-4D97-AF65-F5344CB8AC3E}">
        <p14:creationId xmlns:p14="http://schemas.microsoft.com/office/powerpoint/2010/main" val="3092865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CNT2.2: Security Model vs. Vulnerability Claim</a:t>
            </a:r>
          </a:p>
        </p:txBody>
      </p:sp>
      <p:sp>
        <p:nvSpPr>
          <p:cNvPr id="3" name="Content Placeholder 2"/>
          <p:cNvSpPr>
            <a:spLocks noGrp="1"/>
          </p:cNvSpPr>
          <p:nvPr>
            <p:ph sz="half" idx="2"/>
          </p:nvPr>
        </p:nvSpPr>
        <p:spPr>
          <a:xfrm>
            <a:off x="839788" y="2291067"/>
            <a:ext cx="5157787" cy="3684588"/>
          </a:xfrm>
        </p:spPr>
        <p:txBody>
          <a:bodyPr>
            <a:normAutofit fontScale="92500" lnSpcReduction="20000"/>
          </a:bodyPr>
          <a:lstStyle/>
          <a:p>
            <a:r>
              <a:rPr lang="en-US" dirty="0"/>
              <a:t>Pros</a:t>
            </a:r>
          </a:p>
          <a:p>
            <a:pPr lvl="1"/>
            <a:r>
              <a:rPr lang="en-US" dirty="0"/>
              <a:t>Higher accuracy</a:t>
            </a:r>
          </a:p>
          <a:p>
            <a:pPr lvl="1"/>
            <a:r>
              <a:rPr lang="en-US" dirty="0"/>
              <a:t>Tends to be incontrovertible</a:t>
            </a:r>
          </a:p>
          <a:p>
            <a:pPr lvl="1"/>
            <a:r>
              <a:rPr lang="en-US" dirty="0"/>
              <a:t>More consistent assignments</a:t>
            </a:r>
          </a:p>
          <a:p>
            <a:r>
              <a:rPr lang="en-US" dirty="0"/>
              <a:t>Cons</a:t>
            </a:r>
          </a:p>
          <a:p>
            <a:pPr lvl="1"/>
            <a:r>
              <a:rPr lang="en-US" dirty="0"/>
              <a:t>Users and vendors don’t always agree on what the security policy is</a:t>
            </a:r>
          </a:p>
          <a:p>
            <a:pPr lvl="1"/>
            <a:r>
              <a:rPr lang="en-US" dirty="0"/>
              <a:t>Often many of the policies aren’t documented</a:t>
            </a:r>
          </a:p>
          <a:p>
            <a:pPr lvl="1"/>
            <a:r>
              <a:rPr lang="en-US" dirty="0"/>
              <a:t>Hard to know from the outside</a:t>
            </a:r>
          </a:p>
          <a:p>
            <a:r>
              <a:rPr lang="en-US" dirty="0"/>
              <a:t>MITRE used this decision for the old rules</a:t>
            </a:r>
          </a:p>
          <a:p>
            <a:endParaRPr lang="en-US" dirty="0"/>
          </a:p>
        </p:txBody>
      </p:sp>
      <p:sp>
        <p:nvSpPr>
          <p:cNvPr id="6" name="Content Placeholder 5"/>
          <p:cNvSpPr>
            <a:spLocks noGrp="1"/>
          </p:cNvSpPr>
          <p:nvPr>
            <p:ph sz="quarter" idx="4"/>
          </p:nvPr>
        </p:nvSpPr>
        <p:spPr>
          <a:xfrm>
            <a:off x="6172200" y="2291067"/>
            <a:ext cx="5588540" cy="3684588"/>
          </a:xfrm>
        </p:spPr>
        <p:txBody>
          <a:bodyPr>
            <a:normAutofit fontScale="92500"/>
          </a:bodyPr>
          <a:lstStyle/>
          <a:p>
            <a:r>
              <a:rPr lang="en-US" dirty="0"/>
              <a:t>Pros</a:t>
            </a:r>
          </a:p>
          <a:p>
            <a:pPr lvl="1"/>
            <a:r>
              <a:rPr lang="en-US" dirty="0"/>
              <a:t>Easy</a:t>
            </a:r>
          </a:p>
          <a:p>
            <a:pPr lvl="1"/>
            <a:r>
              <a:rPr lang="en-US" dirty="0"/>
              <a:t>Fast</a:t>
            </a:r>
          </a:p>
          <a:p>
            <a:r>
              <a:rPr lang="en-US" dirty="0"/>
              <a:t>Cons</a:t>
            </a:r>
          </a:p>
          <a:p>
            <a:pPr lvl="1"/>
            <a:r>
              <a:rPr lang="en-US" dirty="0"/>
              <a:t>Inherently trusts researchers</a:t>
            </a:r>
          </a:p>
          <a:p>
            <a:pPr lvl="1"/>
            <a:r>
              <a:rPr lang="en-US" dirty="0"/>
              <a:t>Could result in wide variations in abstraction</a:t>
            </a:r>
          </a:p>
          <a:p>
            <a:pPr lvl="1"/>
            <a:r>
              <a:rPr lang="en-US" dirty="0"/>
              <a:t>Requires distinct claims</a:t>
            </a:r>
          </a:p>
          <a:p>
            <a:pPr lvl="1"/>
            <a:r>
              <a:rPr lang="en-US" dirty="0"/>
              <a:t>Opinions differ on what a negative impact is</a:t>
            </a:r>
          </a:p>
          <a:p>
            <a:r>
              <a:rPr lang="en-US" dirty="0"/>
              <a:t>MITRE is using this decision for the new rules</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08057316"/>
              </p:ext>
            </p:extLst>
          </p:nvPr>
        </p:nvGraphicFramePr>
        <p:xfrm>
          <a:off x="841410" y="1377861"/>
          <a:ext cx="5156166" cy="849509"/>
        </p:xfrm>
        <a:graphic>
          <a:graphicData uri="http://schemas.openxmlformats.org/drawingml/2006/table">
            <a:tbl>
              <a:tblPr firstRow="1" firstCol="1" bandRow="1">
                <a:tableStyleId>{616DA210-FB5B-4158-B5E0-FEB733F419BA}</a:tableStyleId>
              </a:tblPr>
              <a:tblGrid>
                <a:gridCol w="744199">
                  <a:extLst>
                    <a:ext uri="{9D8B030D-6E8A-4147-A177-3AD203B41FA5}">
                      <a16:colId xmlns:a16="http://schemas.microsoft.com/office/drawing/2014/main" val="1199360933"/>
                    </a:ext>
                  </a:extLst>
                </a:gridCol>
                <a:gridCol w="4411967">
                  <a:extLst>
                    <a:ext uri="{9D8B030D-6E8A-4147-A177-3AD203B41FA5}">
                      <a16:colId xmlns:a16="http://schemas.microsoft.com/office/drawing/2014/main" val="2718461420"/>
                    </a:ext>
                  </a:extLst>
                </a:gridCol>
              </a:tblGrid>
              <a:tr h="849509">
                <a:tc>
                  <a:txBody>
                    <a:bodyPr/>
                    <a:lstStyle/>
                    <a:p>
                      <a:pPr marL="0" marR="0">
                        <a:spcBef>
                          <a:spcPts val="0"/>
                        </a:spcBef>
                        <a:spcAft>
                          <a:spcPts val="0"/>
                        </a:spcAft>
                      </a:pPr>
                      <a:r>
                        <a:rPr lang="en-US" sz="1200">
                          <a:effectLst/>
                        </a:rPr>
                        <a:t>CNT2.2B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c>
                  <a:txBody>
                    <a:bodyPr/>
                    <a:lstStyle/>
                    <a:p>
                      <a:pPr marL="0" marR="0">
                        <a:spcBef>
                          <a:spcPts val="0"/>
                        </a:spcBef>
                        <a:spcAft>
                          <a:spcPts val="0"/>
                        </a:spcAft>
                      </a:pPr>
                      <a:r>
                        <a:rPr lang="en-US" sz="1200" dirty="0">
                          <a:effectLst/>
                        </a:rPr>
                        <a:t>Security model-based: Does the vulnerability report provide evidence of a mistake or design oversight in software that violates the security policy of the system?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extLst>
                  <a:ext uri="{0D108BD9-81ED-4DB2-BD59-A6C34878D82A}">
                    <a16:rowId xmlns:a16="http://schemas.microsoft.com/office/drawing/2014/main" val="1361428683"/>
                  </a:ext>
                </a:extLst>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565556468"/>
              </p:ext>
            </p:extLst>
          </p:nvPr>
        </p:nvGraphicFramePr>
        <p:xfrm>
          <a:off x="6172200" y="1367822"/>
          <a:ext cx="5588540" cy="859548"/>
        </p:xfrm>
        <a:graphic>
          <a:graphicData uri="http://schemas.openxmlformats.org/drawingml/2006/table">
            <a:tbl>
              <a:tblPr firstRow="1" firstCol="1" bandRow="1">
                <a:tableStyleId>{616DA210-FB5B-4158-B5E0-FEB733F419BA}</a:tableStyleId>
              </a:tblPr>
              <a:tblGrid>
                <a:gridCol w="695528">
                  <a:extLst>
                    <a:ext uri="{9D8B030D-6E8A-4147-A177-3AD203B41FA5}">
                      <a16:colId xmlns:a16="http://schemas.microsoft.com/office/drawing/2014/main" val="4183816775"/>
                    </a:ext>
                  </a:extLst>
                </a:gridCol>
                <a:gridCol w="4893012">
                  <a:extLst>
                    <a:ext uri="{9D8B030D-6E8A-4147-A177-3AD203B41FA5}">
                      <a16:colId xmlns:a16="http://schemas.microsoft.com/office/drawing/2014/main" val="2056861970"/>
                    </a:ext>
                  </a:extLst>
                </a:gridCol>
              </a:tblGrid>
              <a:tr h="859548">
                <a:tc>
                  <a:txBody>
                    <a:bodyPr/>
                    <a:lstStyle/>
                    <a:p>
                      <a:pPr marL="0" marR="0">
                        <a:spcBef>
                          <a:spcPts val="0"/>
                        </a:spcBef>
                        <a:spcAft>
                          <a:spcPts val="0"/>
                        </a:spcAft>
                      </a:pPr>
                      <a:r>
                        <a:rPr lang="en-US" sz="1200">
                          <a:effectLst/>
                        </a:rPr>
                        <a:t>CNT2.2A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c>
                  <a:txBody>
                    <a:bodyPr/>
                    <a:lstStyle/>
                    <a:p>
                      <a:pPr marL="0" marR="0">
                        <a:spcBef>
                          <a:spcPts val="0"/>
                        </a:spcBef>
                        <a:spcAft>
                          <a:spcPts val="0"/>
                        </a:spcAft>
                      </a:pPr>
                      <a:r>
                        <a:rPr lang="en-US" sz="1200" dirty="0">
                          <a:effectLst/>
                        </a:rPr>
                        <a:t>Claim-based: Does the vulnerability report provide a demonstrated negative impact for the bug? </a:t>
                      </a:r>
                    </a:p>
                  </a:txBody>
                  <a:tcPr marL="19050" marR="19050" marT="19050" marB="19050" anchor="ctr"/>
                </a:tc>
                <a:extLst>
                  <a:ext uri="{0D108BD9-81ED-4DB2-BD59-A6C34878D82A}">
                    <a16:rowId xmlns:a16="http://schemas.microsoft.com/office/drawing/2014/main" val="2275007181"/>
                  </a:ext>
                </a:extLst>
              </a:tr>
            </a:tbl>
          </a:graphicData>
        </a:graphic>
      </p:graphicFrame>
    </p:spTree>
    <p:extLst>
      <p:ext uri="{BB962C8B-B14F-4D97-AF65-F5344CB8AC3E}">
        <p14:creationId xmlns:p14="http://schemas.microsoft.com/office/powerpoint/2010/main" val="3457112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Helvetica LT Std"/>
              </a:rPr>
              <a:t>Counting Rule Definition and Purpose</a:t>
            </a:r>
            <a:endParaRPr lang="en-US" dirty="0"/>
          </a:p>
        </p:txBody>
      </p:sp>
      <p:sp>
        <p:nvSpPr>
          <p:cNvPr id="3" name="Content Placeholder 2"/>
          <p:cNvSpPr>
            <a:spLocks noGrp="1"/>
          </p:cNvSpPr>
          <p:nvPr>
            <p:ph idx="1"/>
          </p:nvPr>
        </p:nvSpPr>
        <p:spPr/>
        <p:txBody>
          <a:bodyPr/>
          <a:lstStyle/>
          <a:p>
            <a:r>
              <a:rPr lang="en-US" altLang="en-US" dirty="0">
                <a:latin typeface="Helvetica LT Std"/>
              </a:rPr>
              <a:t>The CVE Counting Rules define how to assign a CVE ID to a vulnerability</a:t>
            </a:r>
          </a:p>
          <a:p>
            <a:r>
              <a:rPr lang="en-US" altLang="en-US" dirty="0">
                <a:latin typeface="Helvetica LT Std"/>
              </a:rPr>
              <a:t>The Counting Rules must achieve CVE’s purpose and provide the intended values</a:t>
            </a:r>
          </a:p>
          <a:p>
            <a:pPr lvl="1"/>
            <a:r>
              <a:rPr lang="en-US" altLang="en-US" dirty="0">
                <a:latin typeface="Helvetica LT Std"/>
              </a:rPr>
              <a:t>Purpose: To uniquely identify and name </a:t>
            </a:r>
            <a:r>
              <a:rPr lang="en-US" altLang="en-US" u="sng" dirty="0">
                <a:latin typeface="Helvetica LT Std"/>
              </a:rPr>
              <a:t>publicly</a:t>
            </a:r>
            <a:r>
              <a:rPr lang="en-US" altLang="en-US" dirty="0">
                <a:latin typeface="Helvetica LT Std"/>
              </a:rPr>
              <a:t> disclosed vulnerabilities pertaining to specific versions of software or codebases</a:t>
            </a:r>
            <a:endParaRPr lang="en-US" altLang="en-US" sz="1000" dirty="0"/>
          </a:p>
          <a:p>
            <a:pPr lvl="1"/>
            <a:r>
              <a:rPr lang="en-US" altLang="en-US" dirty="0">
                <a:latin typeface="Helvetica LT Std"/>
              </a:rPr>
              <a:t>Value: Stakeholders have confidence that they can refer to a CVE Identifier (ID) and know they are talking about a specific, unique vulnerability regardless of the tool or forum being used</a:t>
            </a:r>
          </a:p>
        </p:txBody>
      </p:sp>
    </p:spTree>
    <p:extLst>
      <p:ext uri="{BB962C8B-B14F-4D97-AF65-F5344CB8AC3E}">
        <p14:creationId xmlns:p14="http://schemas.microsoft.com/office/powerpoint/2010/main" val="2708850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CNT2.2: Example</a:t>
            </a:r>
          </a:p>
        </p:txBody>
      </p:sp>
      <p:sp>
        <p:nvSpPr>
          <p:cNvPr id="4" name="Text Placeholder 3"/>
          <p:cNvSpPr>
            <a:spLocks noGrp="1"/>
          </p:cNvSpPr>
          <p:nvPr>
            <p:ph type="body" idx="1"/>
          </p:nvPr>
        </p:nvSpPr>
        <p:spPr>
          <a:xfrm>
            <a:off x="869950" y="2133599"/>
            <a:ext cx="5157787" cy="520701"/>
          </a:xfrm>
        </p:spPr>
        <p:txBody>
          <a:bodyPr/>
          <a:lstStyle/>
          <a:p>
            <a:r>
              <a:rPr lang="en-US" dirty="0"/>
              <a:t>Security Model</a:t>
            </a:r>
          </a:p>
        </p:txBody>
      </p:sp>
      <p:sp>
        <p:nvSpPr>
          <p:cNvPr id="3" name="Content Placeholder 2"/>
          <p:cNvSpPr>
            <a:spLocks noGrp="1"/>
          </p:cNvSpPr>
          <p:nvPr>
            <p:ph sz="half" idx="2"/>
          </p:nvPr>
        </p:nvSpPr>
        <p:spPr>
          <a:xfrm>
            <a:off x="839788" y="2771775"/>
            <a:ext cx="5157787" cy="3684588"/>
          </a:xfrm>
        </p:spPr>
        <p:txBody>
          <a:bodyPr>
            <a:normAutofit fontScale="92500" lnSpcReduction="10000"/>
          </a:bodyPr>
          <a:lstStyle/>
          <a:p>
            <a:r>
              <a:rPr lang="en-US" dirty="0"/>
              <a:t>Regular users shouldn’t have access to admin pages. </a:t>
            </a:r>
          </a:p>
          <a:p>
            <a:pPr lvl="1"/>
            <a:r>
              <a:rPr lang="en-US" dirty="0"/>
              <a:t>Except </a:t>
            </a:r>
            <a:r>
              <a:rPr lang="en-US" dirty="0" err="1"/>
              <a:t>wp</a:t>
            </a:r>
            <a:r>
              <a:rPr lang="en-US" dirty="0"/>
              <a:t>-admin/admin-</a:t>
            </a:r>
            <a:r>
              <a:rPr lang="en-US" dirty="0" err="1"/>
              <a:t>ajax.php</a:t>
            </a:r>
            <a:r>
              <a:rPr lang="en-US" dirty="0"/>
              <a:t>.</a:t>
            </a:r>
          </a:p>
          <a:p>
            <a:r>
              <a:rPr lang="en-US" dirty="0"/>
              <a:t>Can administrators inject arbitrary script into pages?</a:t>
            </a:r>
          </a:p>
          <a:p>
            <a:pPr lvl="1"/>
            <a:r>
              <a:rPr lang="en-US" dirty="0"/>
              <a:t>Only if they have the </a:t>
            </a:r>
            <a:r>
              <a:rPr lang="en-US" dirty="0" err="1"/>
              <a:t>unfiltered_html</a:t>
            </a:r>
            <a:r>
              <a:rPr lang="en-US" dirty="0"/>
              <a:t> permission</a:t>
            </a:r>
          </a:p>
          <a:p>
            <a:pPr lvl="1"/>
            <a:r>
              <a:rPr lang="en-US" dirty="0"/>
              <a:t>Which they do by default</a:t>
            </a:r>
          </a:p>
          <a:p>
            <a:pPr lvl="1"/>
            <a:r>
              <a:rPr lang="en-US" dirty="0"/>
              <a:t>Except when WordPress is installed in Multisite mode.</a:t>
            </a:r>
          </a:p>
          <a:p>
            <a:r>
              <a:rPr lang="en-US" dirty="0"/>
              <a:t>Assign one or two CVE IDs depending on the answers to the questions</a:t>
            </a:r>
          </a:p>
        </p:txBody>
      </p:sp>
      <p:sp>
        <p:nvSpPr>
          <p:cNvPr id="5" name="Text Placeholder 4"/>
          <p:cNvSpPr>
            <a:spLocks noGrp="1"/>
          </p:cNvSpPr>
          <p:nvPr>
            <p:ph type="body" sz="quarter" idx="3"/>
          </p:nvPr>
        </p:nvSpPr>
        <p:spPr>
          <a:xfrm>
            <a:off x="6172200" y="2133599"/>
            <a:ext cx="5183188" cy="520701"/>
          </a:xfrm>
        </p:spPr>
        <p:txBody>
          <a:bodyPr/>
          <a:lstStyle/>
          <a:p>
            <a:r>
              <a:rPr lang="en-US" dirty="0"/>
              <a:t>Vulnerability Claim</a:t>
            </a:r>
          </a:p>
        </p:txBody>
      </p:sp>
      <p:sp>
        <p:nvSpPr>
          <p:cNvPr id="6" name="Content Placeholder 5"/>
          <p:cNvSpPr>
            <a:spLocks noGrp="1"/>
          </p:cNvSpPr>
          <p:nvPr>
            <p:ph sz="quarter" idx="4"/>
          </p:nvPr>
        </p:nvSpPr>
        <p:spPr>
          <a:xfrm>
            <a:off x="6172200" y="2771775"/>
            <a:ext cx="5183188" cy="3684588"/>
          </a:xfrm>
        </p:spPr>
        <p:txBody>
          <a:bodyPr/>
          <a:lstStyle/>
          <a:p>
            <a:r>
              <a:rPr lang="en-US" dirty="0"/>
              <a:t>The reporter claims there is a XSS vulnerability (improper/no sanitation).</a:t>
            </a:r>
          </a:p>
          <a:p>
            <a:r>
              <a:rPr lang="en-US" dirty="0"/>
              <a:t>The reporter says it can be used to obtain cookies.</a:t>
            </a:r>
          </a:p>
          <a:p>
            <a:r>
              <a:rPr lang="en-US" dirty="0"/>
              <a:t>Assign a single CVE ID.</a:t>
            </a:r>
          </a:p>
        </p:txBody>
      </p:sp>
      <p:sp>
        <p:nvSpPr>
          <p:cNvPr id="7" name="Content Placeholder 2"/>
          <p:cNvSpPr txBox="1">
            <a:spLocks/>
          </p:cNvSpPr>
          <p:nvPr/>
        </p:nvSpPr>
        <p:spPr>
          <a:xfrm>
            <a:off x="915988" y="1328738"/>
            <a:ext cx="10294937" cy="8048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Stored XSS vulnerability in the admin page of a WordPress module allows unauthenticated attackers to obtain cookies.</a:t>
            </a:r>
          </a:p>
        </p:txBody>
      </p:sp>
    </p:spTree>
    <p:extLst>
      <p:ext uri="{BB962C8B-B14F-4D97-AF65-F5344CB8AC3E}">
        <p14:creationId xmlns:p14="http://schemas.microsoft.com/office/powerpoint/2010/main" val="301216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CNT3: Shared Codebase, Library, Protocol, etc.</a:t>
            </a:r>
          </a:p>
        </p:txBody>
      </p:sp>
      <p:pic>
        <p:nvPicPr>
          <p:cNvPr id="7" name="Content Placeholder 6"/>
          <p:cNvPicPr>
            <a:picLocks noGrp="1" noChangeAspect="1"/>
          </p:cNvPicPr>
          <p:nvPr>
            <p:ph sz="half" idx="1"/>
          </p:nvPr>
        </p:nvPicPr>
        <p:blipFill>
          <a:blip r:embed="rId3"/>
          <a:stretch>
            <a:fillRect/>
          </a:stretch>
        </p:blipFill>
        <p:spPr>
          <a:xfrm>
            <a:off x="1505934" y="2143606"/>
            <a:ext cx="3998532" cy="3235951"/>
          </a:xfrm>
          <a:prstGeom prst="rect">
            <a:avLst/>
          </a:prstGeom>
        </p:spPr>
      </p:pic>
      <p:sp>
        <p:nvSpPr>
          <p:cNvPr id="3" name="Content Placeholder 2"/>
          <p:cNvSpPr>
            <a:spLocks noGrp="1"/>
          </p:cNvSpPr>
          <p:nvPr>
            <p:ph sz="half" idx="2"/>
          </p:nvPr>
        </p:nvSpPr>
        <p:spPr>
          <a:xfrm>
            <a:off x="5730240" y="2143606"/>
            <a:ext cx="6055360" cy="3880954"/>
          </a:xfrm>
        </p:spPr>
        <p:txBody>
          <a:bodyPr/>
          <a:lstStyle/>
          <a:p>
            <a:r>
              <a:rPr lang="en-US" dirty="0"/>
              <a:t>Purpose</a:t>
            </a:r>
          </a:p>
          <a:p>
            <a:pPr lvl="1"/>
            <a:r>
              <a:rPr lang="en-US" dirty="0"/>
              <a:t>Prevent assignments of duplicate/overlapping CVE IDs by ensuring that assignments are made at the same level of abstraction</a:t>
            </a:r>
          </a:p>
          <a:p>
            <a:r>
              <a:rPr lang="en-US" dirty="0"/>
              <a:t>Process</a:t>
            </a:r>
          </a:p>
          <a:p>
            <a:pPr lvl="1"/>
            <a:r>
              <a:rPr lang="en-US" dirty="0"/>
              <a:t>See next slide</a:t>
            </a:r>
          </a:p>
        </p:txBody>
      </p:sp>
      <p:graphicFrame>
        <p:nvGraphicFramePr>
          <p:cNvPr id="5" name="Table 4"/>
          <p:cNvGraphicFramePr>
            <a:graphicFrameLocks noGrp="1"/>
          </p:cNvGraphicFramePr>
          <p:nvPr>
            <p:extLst>
              <p:ext uri="{D42A27DB-BD31-4B8C-83A1-F6EECF244321}">
                <p14:modId xmlns:p14="http://schemas.microsoft.com/office/powerpoint/2010/main" val="3771933756"/>
              </p:ext>
            </p:extLst>
          </p:nvPr>
        </p:nvGraphicFramePr>
        <p:xfrm>
          <a:off x="812800" y="1370088"/>
          <a:ext cx="10972799" cy="403860"/>
        </p:xfrm>
        <a:graphic>
          <a:graphicData uri="http://schemas.openxmlformats.org/drawingml/2006/table">
            <a:tbl>
              <a:tblPr firstRow="1" firstCol="1" bandRow="1">
                <a:tableStyleId>{616DA210-FB5B-4158-B5E0-FEB733F419BA}</a:tableStyleId>
              </a:tblPr>
              <a:tblGrid>
                <a:gridCol w="835004">
                  <a:extLst>
                    <a:ext uri="{9D8B030D-6E8A-4147-A177-3AD203B41FA5}">
                      <a16:colId xmlns:a16="http://schemas.microsoft.com/office/drawing/2014/main" val="3916561137"/>
                    </a:ext>
                  </a:extLst>
                </a:gridCol>
                <a:gridCol w="10137795">
                  <a:extLst>
                    <a:ext uri="{9D8B030D-6E8A-4147-A177-3AD203B41FA5}">
                      <a16:colId xmlns:a16="http://schemas.microsoft.com/office/drawing/2014/main" val="3466420301"/>
                    </a:ext>
                  </a:extLst>
                </a:gridCol>
              </a:tblGrid>
              <a:tr h="0">
                <a:tc>
                  <a:txBody>
                    <a:bodyPr/>
                    <a:lstStyle/>
                    <a:p>
                      <a:pPr marL="0" marR="0">
                        <a:spcBef>
                          <a:spcPts val="0"/>
                        </a:spcBef>
                        <a:spcAft>
                          <a:spcPts val="0"/>
                        </a:spcAft>
                      </a:pPr>
                      <a:r>
                        <a:rPr lang="en-US" sz="1200" dirty="0">
                          <a:effectLst/>
                        </a:rPr>
                        <a:t>CNT3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c>
                  <a:txBody>
                    <a:bodyPr/>
                    <a:lstStyle/>
                    <a:p>
                      <a:pPr marL="0" marR="0">
                        <a:spcBef>
                          <a:spcPts val="0"/>
                        </a:spcBef>
                        <a:spcAft>
                          <a:spcPts val="0"/>
                        </a:spcAft>
                      </a:pPr>
                      <a:r>
                        <a:rPr lang="en-US" sz="1200" dirty="0">
                          <a:effectLst/>
                        </a:rPr>
                        <a:t>Shared Codebase, Library, Protocol: Does the vulnerability affect a shared codebase, library, or protocol implementation issue? In addition, consultation with the root CNA is recommended when the vulnerability affects software covered by other CNAs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extLst>
                  <a:ext uri="{0D108BD9-81ED-4DB2-BD59-A6C34878D82A}">
                    <a16:rowId xmlns:a16="http://schemas.microsoft.com/office/drawing/2014/main" val="3868760735"/>
                  </a:ext>
                </a:extLst>
              </a:tr>
            </a:tbl>
          </a:graphicData>
        </a:graphic>
      </p:graphicFrame>
    </p:spTree>
    <p:extLst>
      <p:ext uri="{BB962C8B-B14F-4D97-AF65-F5344CB8AC3E}">
        <p14:creationId xmlns:p14="http://schemas.microsoft.com/office/powerpoint/2010/main" val="128104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CNT3: Expanded Decisions</a:t>
            </a:r>
          </a:p>
        </p:txBody>
      </p:sp>
      <p:sp>
        <p:nvSpPr>
          <p:cNvPr id="3" name="Content Placeholder 2"/>
          <p:cNvSpPr>
            <a:spLocks noGrp="1"/>
          </p:cNvSpPr>
          <p:nvPr>
            <p:ph idx="1"/>
          </p:nvPr>
        </p:nvSpPr>
        <p:spPr/>
        <p:txBody>
          <a:bodyPr>
            <a:normAutofit/>
          </a:bodyPr>
          <a:lstStyle/>
          <a:p>
            <a:r>
              <a:rPr lang="en-US" dirty="0"/>
              <a:t>Shared Codebase</a:t>
            </a:r>
          </a:p>
          <a:p>
            <a:pPr lvl="1"/>
            <a:r>
              <a:rPr lang="en-US" dirty="0"/>
              <a:t>Affects a single product, assign one CVE ID</a:t>
            </a:r>
          </a:p>
          <a:p>
            <a:pPr lvl="1"/>
            <a:r>
              <a:rPr lang="en-US" dirty="0"/>
              <a:t>Affects the same code in multiple products, assign a single CVE ID</a:t>
            </a:r>
          </a:p>
          <a:p>
            <a:pPr lvl="1"/>
            <a:r>
              <a:rPr lang="en-US" dirty="0"/>
              <a:t>Affects multiple products but with different code, assign a CVE ID to each product</a:t>
            </a:r>
          </a:p>
          <a:p>
            <a:pPr lvl="1"/>
            <a:r>
              <a:rPr lang="en-US" dirty="0"/>
              <a:t>Not sure or undefined, assign a CVE ID to each product</a:t>
            </a:r>
          </a:p>
          <a:p>
            <a:r>
              <a:rPr lang="en-US" dirty="0"/>
              <a:t>Libraries, Protocols, Standards, etc.</a:t>
            </a:r>
          </a:p>
          <a:p>
            <a:pPr lvl="1"/>
            <a:r>
              <a:rPr lang="en-US" dirty="0"/>
              <a:t>Results from conforming to the specification, assign a single CVE ID.</a:t>
            </a:r>
          </a:p>
          <a:p>
            <a:pPr lvl="1"/>
            <a:r>
              <a:rPr lang="en-US" dirty="0"/>
              <a:t>Results from a choice by the implementer, assign a CVE ID to each affected codebase.</a:t>
            </a:r>
          </a:p>
          <a:p>
            <a:pPr lvl="1"/>
            <a:r>
              <a:rPr lang="en-US" dirty="0"/>
              <a:t>Not sure, assign a CVE ID to each affected codebase.</a:t>
            </a:r>
          </a:p>
          <a:p>
            <a:endParaRPr lang="en-US" dirty="0"/>
          </a:p>
        </p:txBody>
      </p:sp>
    </p:spTree>
    <p:extLst>
      <p:ext uri="{BB962C8B-B14F-4D97-AF65-F5344CB8AC3E}">
        <p14:creationId xmlns:p14="http://schemas.microsoft.com/office/powerpoint/2010/main" val="4154137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Example: SLOTH for TLS 1.2</a:t>
            </a:r>
          </a:p>
        </p:txBody>
      </p:sp>
      <p:sp>
        <p:nvSpPr>
          <p:cNvPr id="3" name="Content Placeholder 2"/>
          <p:cNvSpPr>
            <a:spLocks noGrp="1"/>
          </p:cNvSpPr>
          <p:nvPr>
            <p:ph idx="1"/>
          </p:nvPr>
        </p:nvSpPr>
        <p:spPr/>
        <p:txBody>
          <a:bodyPr>
            <a:normAutofit/>
          </a:bodyPr>
          <a:lstStyle/>
          <a:p>
            <a:r>
              <a:rPr lang="en-US" dirty="0"/>
              <a:t>SLOTH</a:t>
            </a:r>
          </a:p>
          <a:p>
            <a:pPr lvl="1"/>
            <a:r>
              <a:rPr lang="en-US" dirty="0"/>
              <a:t>Takes advantage of authentication protocols that use weak hashing algorithms</a:t>
            </a:r>
          </a:p>
          <a:p>
            <a:pPr lvl="1"/>
            <a:r>
              <a:rPr lang="en-US" dirty="0"/>
              <a:t>TLS 1.2 is a protocol used for authentication</a:t>
            </a:r>
          </a:p>
          <a:p>
            <a:pPr lvl="1"/>
            <a:r>
              <a:rPr lang="en-US" dirty="0"/>
              <a:t>TLS 1.2 allows the client to negotiate with the server which signature hashing algorithm to use</a:t>
            </a:r>
          </a:p>
          <a:p>
            <a:pPr lvl="1"/>
            <a:r>
              <a:rPr lang="en-US" dirty="0"/>
              <a:t>MD5 is one of the hashing algorithms TLS 1.2 allows</a:t>
            </a:r>
          </a:p>
          <a:p>
            <a:pPr lvl="1"/>
            <a:r>
              <a:rPr lang="en-US" dirty="0"/>
              <a:t>If a product uses TLS 1.2 and supports MD5 for the signature hashing algorithm, an attacker can use SLOTH to impersonate a client.</a:t>
            </a:r>
          </a:p>
          <a:p>
            <a:r>
              <a:rPr lang="en-US" dirty="0"/>
              <a:t>How many CVE IDs should be assigned?</a:t>
            </a:r>
          </a:p>
          <a:p>
            <a:endParaRPr lang="en-US" dirty="0"/>
          </a:p>
        </p:txBody>
      </p:sp>
    </p:spTree>
    <p:extLst>
      <p:ext uri="{BB962C8B-B14F-4D97-AF65-F5344CB8AC3E}">
        <p14:creationId xmlns:p14="http://schemas.microsoft.com/office/powerpoint/2010/main" val="188222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sz="quarter"/>
          </p:nvPr>
        </p:nvSpPr>
        <p:spPr/>
        <p:txBody>
          <a:bodyPr/>
          <a:lstStyle/>
          <a:p>
            <a:r>
              <a:rPr lang="en-US" dirty="0"/>
              <a:t>Inclusion Decisions</a:t>
            </a:r>
          </a:p>
        </p:txBody>
      </p:sp>
    </p:spTree>
    <p:extLst>
      <p:ext uri="{BB962C8B-B14F-4D97-AF65-F5344CB8AC3E}">
        <p14:creationId xmlns:p14="http://schemas.microsoft.com/office/powerpoint/2010/main" val="1127943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Inclusion Decisions Overview</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93947953"/>
              </p:ext>
            </p:extLst>
          </p:nvPr>
        </p:nvGraphicFramePr>
        <p:xfrm>
          <a:off x="812800" y="1447800"/>
          <a:ext cx="10972800" cy="4678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81973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INC1: In Scope of Authority</a:t>
            </a:r>
          </a:p>
        </p:txBody>
      </p:sp>
      <p:pic>
        <p:nvPicPr>
          <p:cNvPr id="9" name="Content Placeholder 8"/>
          <p:cNvPicPr>
            <a:picLocks noGrp="1" noChangeAspect="1"/>
          </p:cNvPicPr>
          <p:nvPr>
            <p:ph idx="1"/>
          </p:nvPr>
        </p:nvPicPr>
        <p:blipFill>
          <a:blip r:embed="rId3"/>
          <a:stretch>
            <a:fillRect/>
          </a:stretch>
        </p:blipFill>
        <p:spPr>
          <a:xfrm>
            <a:off x="812800" y="2055129"/>
            <a:ext cx="4741694" cy="3443421"/>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625167556"/>
              </p:ext>
            </p:extLst>
          </p:nvPr>
        </p:nvGraphicFramePr>
        <p:xfrm>
          <a:off x="812800" y="1397135"/>
          <a:ext cx="10972800" cy="403860"/>
        </p:xfrm>
        <a:graphic>
          <a:graphicData uri="http://schemas.openxmlformats.org/drawingml/2006/table">
            <a:tbl>
              <a:tblPr firstRow="1" firstCol="1" bandRow="1">
                <a:tableStyleId>{616DA210-FB5B-4158-B5E0-FEB733F419BA}</a:tableStyleId>
              </a:tblPr>
              <a:tblGrid>
                <a:gridCol w="678454">
                  <a:extLst>
                    <a:ext uri="{9D8B030D-6E8A-4147-A177-3AD203B41FA5}">
                      <a16:colId xmlns:a16="http://schemas.microsoft.com/office/drawing/2014/main" val="744225160"/>
                    </a:ext>
                  </a:extLst>
                </a:gridCol>
                <a:gridCol w="10294346">
                  <a:extLst>
                    <a:ext uri="{9D8B030D-6E8A-4147-A177-3AD203B41FA5}">
                      <a16:colId xmlns:a16="http://schemas.microsoft.com/office/drawing/2014/main" val="118809380"/>
                    </a:ext>
                  </a:extLst>
                </a:gridCol>
              </a:tblGrid>
              <a:tr h="0">
                <a:tc>
                  <a:txBody>
                    <a:bodyPr/>
                    <a:lstStyle/>
                    <a:p>
                      <a:pPr marL="0" marR="0">
                        <a:spcBef>
                          <a:spcPts val="0"/>
                        </a:spcBef>
                        <a:spcAft>
                          <a:spcPts val="0"/>
                        </a:spcAft>
                      </a:pPr>
                      <a:r>
                        <a:rPr lang="en-US" sz="1200">
                          <a:effectLst/>
                        </a:rPr>
                        <a:t>INC1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c>
                  <a:txBody>
                    <a:bodyPr/>
                    <a:lstStyle/>
                    <a:p>
                      <a:pPr marL="0" marR="0">
                        <a:spcBef>
                          <a:spcPts val="0"/>
                        </a:spcBef>
                        <a:spcAft>
                          <a:spcPts val="0"/>
                        </a:spcAft>
                      </a:pPr>
                      <a:r>
                        <a:rPr lang="en-US" sz="1200" dirty="0">
                          <a:effectLst/>
                        </a:rPr>
                        <a:t>In Scope of Authority: Does the vulnerability report fall into the scope of authority for the CNA. CNAs can only assign CVE IDs to vulnerabilities that are within their scope of authority as defined by their root CNA.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extLst>
                  <a:ext uri="{0D108BD9-81ED-4DB2-BD59-A6C34878D82A}">
                    <a16:rowId xmlns:a16="http://schemas.microsoft.com/office/drawing/2014/main" val="3739887768"/>
                  </a:ext>
                </a:extLst>
              </a:tr>
            </a:tbl>
          </a:graphicData>
        </a:graphic>
      </p:graphicFrame>
      <p:sp>
        <p:nvSpPr>
          <p:cNvPr id="6" name="TextBox 5"/>
          <p:cNvSpPr txBox="1"/>
          <p:nvPr/>
        </p:nvSpPr>
        <p:spPr>
          <a:xfrm>
            <a:off x="5729886" y="2025908"/>
            <a:ext cx="6055713" cy="4157722"/>
          </a:xfrm>
          <a:prstGeom prst="rect">
            <a:avLst/>
          </a:prstGeom>
          <a:noFill/>
        </p:spPr>
        <p:txBody>
          <a:bodyPr wrap="square" rtlCol="0">
            <a:normAutofit/>
          </a:bodyPr>
          <a:lstStyle/>
          <a:p>
            <a:pPr marL="231775" lvl="0" indent="-231775">
              <a:spcAft>
                <a:spcPts val="600"/>
              </a:spcAft>
              <a:buClr>
                <a:srgbClr val="005B94"/>
              </a:buClr>
              <a:buSzPct val="120000"/>
              <a:buFont typeface="Wingdings" pitchFamily="2" charset="2"/>
              <a:buChar char="§"/>
            </a:pPr>
            <a:r>
              <a:rPr lang="en-US" sz="2000" b="1" dirty="0">
                <a:solidFill>
                  <a:prstClr val="black"/>
                </a:solidFill>
                <a:latin typeface="Arial" pitchFamily="34" charset="0"/>
                <a:cs typeface="Arial" pitchFamily="34" charset="0"/>
              </a:rPr>
              <a:t>Purpose</a:t>
            </a:r>
          </a:p>
          <a:p>
            <a:pPr marL="688975" lvl="1" indent="-231775">
              <a:spcAft>
                <a:spcPts val="600"/>
              </a:spcAft>
              <a:buClr>
                <a:srgbClr val="005B94"/>
              </a:buClr>
              <a:buSzPct val="120000"/>
              <a:buFont typeface="Wingdings" pitchFamily="2" charset="2"/>
              <a:buChar char="§"/>
            </a:pPr>
            <a:r>
              <a:rPr lang="en-US" sz="2000" b="1" dirty="0">
                <a:solidFill>
                  <a:prstClr val="black"/>
                </a:solidFill>
                <a:latin typeface="Arial" pitchFamily="34" charset="0"/>
                <a:cs typeface="Arial" pitchFamily="34" charset="0"/>
              </a:rPr>
              <a:t>Reduce duplicate assignments</a:t>
            </a:r>
          </a:p>
          <a:p>
            <a:pPr marL="688975" lvl="1" indent="-231775">
              <a:spcAft>
                <a:spcPts val="600"/>
              </a:spcAft>
              <a:buClr>
                <a:srgbClr val="005B94"/>
              </a:buClr>
              <a:buSzPct val="120000"/>
              <a:buFont typeface="Wingdings" pitchFamily="2" charset="2"/>
              <a:buChar char="§"/>
            </a:pPr>
            <a:r>
              <a:rPr lang="en-US" sz="2000" b="1" dirty="0">
                <a:solidFill>
                  <a:prstClr val="black"/>
                </a:solidFill>
                <a:latin typeface="Arial" pitchFamily="34" charset="0"/>
                <a:cs typeface="Arial" pitchFamily="34" charset="0"/>
              </a:rPr>
              <a:t>Ensure that those with the greatest amount of relevant information are making the assignments</a:t>
            </a:r>
          </a:p>
          <a:p>
            <a:pPr marL="231775" lvl="0" indent="-231775">
              <a:spcAft>
                <a:spcPts val="600"/>
              </a:spcAft>
              <a:buClr>
                <a:srgbClr val="005B94"/>
              </a:buClr>
              <a:buSzPct val="120000"/>
              <a:buFont typeface="Wingdings" pitchFamily="2" charset="2"/>
              <a:buChar char="§"/>
            </a:pPr>
            <a:r>
              <a:rPr lang="en-US" sz="2000" b="1" dirty="0">
                <a:solidFill>
                  <a:prstClr val="black"/>
                </a:solidFill>
                <a:latin typeface="Arial" pitchFamily="34" charset="0"/>
                <a:cs typeface="Arial" pitchFamily="34" charset="0"/>
              </a:rPr>
              <a:t>Process</a:t>
            </a:r>
          </a:p>
          <a:p>
            <a:pPr marL="688975" lvl="1" indent="-231775">
              <a:spcAft>
                <a:spcPts val="600"/>
              </a:spcAft>
              <a:buClr>
                <a:srgbClr val="005B94"/>
              </a:buClr>
              <a:buSzPct val="120000"/>
              <a:buFont typeface="Wingdings" pitchFamily="2" charset="2"/>
              <a:buChar char="§"/>
            </a:pPr>
            <a:r>
              <a:rPr lang="en-US" sz="2000" b="1" dirty="0">
                <a:solidFill>
                  <a:prstClr val="black"/>
                </a:solidFill>
                <a:latin typeface="Arial" pitchFamily="34" charset="0"/>
                <a:cs typeface="Arial" pitchFamily="34" charset="0"/>
              </a:rPr>
              <a:t>Determine which product is affected (CNT3)</a:t>
            </a:r>
          </a:p>
          <a:p>
            <a:pPr marL="688975" lvl="1" indent="-231775">
              <a:spcAft>
                <a:spcPts val="600"/>
              </a:spcAft>
              <a:buClr>
                <a:srgbClr val="005B94"/>
              </a:buClr>
              <a:buSzPct val="120000"/>
              <a:buFont typeface="Wingdings" pitchFamily="2" charset="2"/>
              <a:buChar char="§"/>
            </a:pPr>
            <a:r>
              <a:rPr lang="en-US" sz="2000" b="1" dirty="0">
                <a:solidFill>
                  <a:prstClr val="black"/>
                </a:solidFill>
                <a:latin typeface="Arial" pitchFamily="34" charset="0"/>
                <a:cs typeface="Arial" pitchFamily="34" charset="0"/>
              </a:rPr>
              <a:t>Identify the CNA with the most appropriate scope for the vulnerability</a:t>
            </a:r>
          </a:p>
        </p:txBody>
      </p:sp>
    </p:spTree>
    <p:extLst>
      <p:ext uri="{BB962C8B-B14F-4D97-AF65-F5344CB8AC3E}">
        <p14:creationId xmlns:p14="http://schemas.microsoft.com/office/powerpoint/2010/main" val="4182434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INC1: Identify the CNA with the most appropriate scope</a:t>
            </a:r>
          </a:p>
        </p:txBody>
      </p:sp>
      <p:sp>
        <p:nvSpPr>
          <p:cNvPr id="3" name="Content Placeholder 2"/>
          <p:cNvSpPr>
            <a:spLocks noGrp="1"/>
          </p:cNvSpPr>
          <p:nvPr>
            <p:ph idx="1"/>
          </p:nvPr>
        </p:nvSpPr>
        <p:spPr/>
        <p:txBody>
          <a:bodyPr>
            <a:normAutofit fontScale="92500" lnSpcReduction="20000"/>
          </a:bodyPr>
          <a:lstStyle/>
          <a:p>
            <a:pPr lvl="0">
              <a:buClr>
                <a:srgbClr val="005B94"/>
              </a:buClr>
            </a:pPr>
            <a:r>
              <a:rPr lang="en-US" dirty="0">
                <a:solidFill>
                  <a:prstClr val="black"/>
                </a:solidFill>
              </a:rPr>
              <a:t>The scopes of the CNAs are defined at </a:t>
            </a:r>
            <a:r>
              <a:rPr lang="en-US" dirty="0">
                <a:solidFill>
                  <a:prstClr val="black"/>
                </a:solidFill>
                <a:hlinkClick r:id="rId2"/>
              </a:rPr>
              <a:t>http://cve.mitre.org/cve/request_id.html#cna_coverage.html</a:t>
            </a:r>
            <a:endParaRPr lang="en-US" dirty="0">
              <a:solidFill>
                <a:prstClr val="black"/>
              </a:solidFill>
            </a:endParaRPr>
          </a:p>
          <a:p>
            <a:pPr lvl="1">
              <a:buClr>
                <a:srgbClr val="005B94"/>
              </a:buClr>
            </a:pPr>
            <a:r>
              <a:rPr lang="en-US" dirty="0">
                <a:solidFill>
                  <a:prstClr val="black"/>
                </a:solidFill>
              </a:rPr>
              <a:t>Not all exceptions to scopes are defined, e.g. not all CNAs define which of their products have reached their end of support.</a:t>
            </a:r>
          </a:p>
          <a:p>
            <a:pPr lvl="1">
              <a:buClr>
                <a:srgbClr val="005B94"/>
              </a:buClr>
            </a:pPr>
            <a:r>
              <a:rPr lang="en-US" dirty="0">
                <a:solidFill>
                  <a:prstClr val="black"/>
                </a:solidFill>
              </a:rPr>
              <a:t>MITRE is working with the CNAs to make the scope definitions as accurate as possible.</a:t>
            </a:r>
          </a:p>
          <a:p>
            <a:pPr lvl="0">
              <a:buClr>
                <a:srgbClr val="005B94"/>
              </a:buClr>
            </a:pPr>
            <a:r>
              <a:rPr lang="en-US" dirty="0">
                <a:solidFill>
                  <a:prstClr val="black"/>
                </a:solidFill>
              </a:rPr>
              <a:t>If a product is explicitly in another CNA’s scope, then you should contact that CNA for an assignment</a:t>
            </a:r>
          </a:p>
          <a:p>
            <a:pPr>
              <a:buClr>
                <a:srgbClr val="005B94"/>
              </a:buClr>
            </a:pPr>
            <a:r>
              <a:rPr lang="en-US" dirty="0">
                <a:solidFill>
                  <a:prstClr val="black"/>
                </a:solidFill>
              </a:rPr>
              <a:t>Sometimes scopes overlap:</a:t>
            </a:r>
          </a:p>
          <a:p>
            <a:pPr lvl="1">
              <a:buClr>
                <a:srgbClr val="005B94"/>
              </a:buClr>
            </a:pPr>
            <a:r>
              <a:rPr lang="en-US" dirty="0">
                <a:solidFill>
                  <a:prstClr val="black"/>
                </a:solidFill>
              </a:rPr>
              <a:t>Multiple CNAs bundle a product who’s upstream vendor is not a CNA</a:t>
            </a:r>
          </a:p>
          <a:p>
            <a:pPr lvl="1">
              <a:buClr>
                <a:srgbClr val="005B94"/>
              </a:buClr>
            </a:pPr>
            <a:r>
              <a:rPr lang="en-US" dirty="0">
                <a:solidFill>
                  <a:prstClr val="black"/>
                </a:solidFill>
              </a:rPr>
              <a:t>Multiple CNAs collaborate on an open source product</a:t>
            </a:r>
          </a:p>
          <a:p>
            <a:pPr lvl="1">
              <a:buClr>
                <a:srgbClr val="005B94"/>
              </a:buClr>
            </a:pPr>
            <a:r>
              <a:rPr lang="en-US" dirty="0">
                <a:solidFill>
                  <a:prstClr val="black"/>
                </a:solidFill>
              </a:rPr>
              <a:t>Different CNAs maintain separate forks of the same open source product</a:t>
            </a:r>
          </a:p>
          <a:p>
            <a:r>
              <a:rPr lang="en-US" dirty="0"/>
              <a:t>For overlapping scopes</a:t>
            </a:r>
          </a:p>
          <a:p>
            <a:pPr lvl="1"/>
            <a:r>
              <a:rPr lang="en-US" dirty="0"/>
              <a:t>Coordinate with the other CNAs (and the upstream vendor even if it isn’t a CNA)</a:t>
            </a:r>
          </a:p>
          <a:p>
            <a:pPr lvl="1"/>
            <a:r>
              <a:rPr lang="en-US" dirty="0"/>
              <a:t>If there is a disagreement between the CNAs as to whether an issue is a vulnerability, assign a CVE ID and note the disagreement in the description</a:t>
            </a:r>
          </a:p>
          <a:p>
            <a:pPr lvl="1"/>
            <a:r>
              <a:rPr lang="en-US" dirty="0"/>
              <a:t>If you aren’t certain what to do, contact your parent CNA</a:t>
            </a:r>
          </a:p>
        </p:txBody>
      </p:sp>
    </p:spTree>
    <p:extLst>
      <p:ext uri="{BB962C8B-B14F-4D97-AF65-F5344CB8AC3E}">
        <p14:creationId xmlns:p14="http://schemas.microsoft.com/office/powerpoint/2010/main" val="29042356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overlapping scopes</a:t>
            </a:r>
          </a:p>
        </p:txBody>
      </p:sp>
      <p:sp>
        <p:nvSpPr>
          <p:cNvPr id="3" name="Content Placeholder 2"/>
          <p:cNvSpPr>
            <a:spLocks noGrp="1"/>
          </p:cNvSpPr>
          <p:nvPr>
            <p:ph idx="1"/>
          </p:nvPr>
        </p:nvSpPr>
        <p:spPr/>
        <p:txBody>
          <a:bodyPr/>
          <a:lstStyle/>
          <a:p>
            <a:r>
              <a:rPr lang="en-US" dirty="0"/>
              <a:t>Google and Apple working on </a:t>
            </a:r>
            <a:r>
              <a:rPr lang="en-US" dirty="0" err="1"/>
              <a:t>Webkit</a:t>
            </a:r>
            <a:endParaRPr lang="en-US" dirty="0"/>
          </a:p>
          <a:p>
            <a:r>
              <a:rPr lang="en-US" dirty="0"/>
              <a:t>Linux Distros</a:t>
            </a:r>
          </a:p>
          <a:p>
            <a:r>
              <a:rPr lang="en-US" dirty="0"/>
              <a:t>Oracle and IBM versions of Java</a:t>
            </a:r>
          </a:p>
        </p:txBody>
      </p:sp>
    </p:spTree>
    <p:extLst>
      <p:ext uri="{BB962C8B-B14F-4D97-AF65-F5344CB8AC3E}">
        <p14:creationId xmlns:p14="http://schemas.microsoft.com/office/powerpoint/2010/main" val="32006277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INC2: Intended to be Public</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16023510"/>
              </p:ext>
            </p:extLst>
          </p:nvPr>
        </p:nvGraphicFramePr>
        <p:xfrm>
          <a:off x="812800" y="1399560"/>
          <a:ext cx="10972800" cy="403860"/>
        </p:xfrm>
        <a:graphic>
          <a:graphicData uri="http://schemas.openxmlformats.org/drawingml/2006/table">
            <a:tbl>
              <a:tblPr firstRow="1" firstCol="1" bandRow="1">
                <a:tableStyleId>{616DA210-FB5B-4158-B5E0-FEB733F419BA}</a:tableStyleId>
              </a:tblPr>
              <a:tblGrid>
                <a:gridCol w="648225">
                  <a:extLst>
                    <a:ext uri="{9D8B030D-6E8A-4147-A177-3AD203B41FA5}">
                      <a16:colId xmlns:a16="http://schemas.microsoft.com/office/drawing/2014/main" val="4281071920"/>
                    </a:ext>
                  </a:extLst>
                </a:gridCol>
                <a:gridCol w="10324575">
                  <a:extLst>
                    <a:ext uri="{9D8B030D-6E8A-4147-A177-3AD203B41FA5}">
                      <a16:colId xmlns:a16="http://schemas.microsoft.com/office/drawing/2014/main" val="3248880478"/>
                    </a:ext>
                  </a:extLst>
                </a:gridCol>
              </a:tblGrid>
              <a:tr h="0">
                <a:tc>
                  <a:txBody>
                    <a:bodyPr/>
                    <a:lstStyle/>
                    <a:p>
                      <a:pPr marL="0" marR="0">
                        <a:spcBef>
                          <a:spcPts val="0"/>
                        </a:spcBef>
                        <a:spcAft>
                          <a:spcPts val="0"/>
                        </a:spcAft>
                      </a:pPr>
                      <a:r>
                        <a:rPr lang="en-US" sz="1200">
                          <a:effectLst/>
                        </a:rPr>
                        <a:t>INC2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c>
                  <a:txBody>
                    <a:bodyPr/>
                    <a:lstStyle/>
                    <a:p>
                      <a:pPr marL="0" marR="0">
                        <a:spcBef>
                          <a:spcPts val="0"/>
                        </a:spcBef>
                        <a:spcAft>
                          <a:spcPts val="0"/>
                        </a:spcAft>
                      </a:pPr>
                      <a:r>
                        <a:rPr lang="en-US" sz="1200" dirty="0">
                          <a:effectLst/>
                        </a:rPr>
                        <a:t>Intended to be Public: Is the vulnerability report or the issue described intended to be published to a publicly available location in the future? CVE IDs are intended to be public information and are not assigned to vulnerabilities that are intended to be private.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extLst>
                  <a:ext uri="{0D108BD9-81ED-4DB2-BD59-A6C34878D82A}">
                    <a16:rowId xmlns:a16="http://schemas.microsoft.com/office/drawing/2014/main" val="2552983670"/>
                  </a:ext>
                </a:extLst>
              </a:tr>
            </a:tbl>
          </a:graphicData>
        </a:graphic>
      </p:graphicFrame>
      <p:sp>
        <p:nvSpPr>
          <p:cNvPr id="6" name="TextBox 5"/>
          <p:cNvSpPr txBox="1"/>
          <p:nvPr/>
        </p:nvSpPr>
        <p:spPr>
          <a:xfrm>
            <a:off x="5807708" y="1989942"/>
            <a:ext cx="5977892" cy="4296558"/>
          </a:xfrm>
          <a:prstGeom prst="rect">
            <a:avLst/>
          </a:prstGeom>
          <a:noFill/>
        </p:spPr>
        <p:txBody>
          <a:bodyPr wrap="square" rtlCol="0">
            <a:normAutofit/>
          </a:bodyPr>
          <a:lstStyle/>
          <a:p>
            <a:pPr marL="231775" lvl="0" indent="-231775">
              <a:spcAft>
                <a:spcPts val="600"/>
              </a:spcAft>
              <a:buClr>
                <a:srgbClr val="005B94"/>
              </a:buClr>
              <a:buSzPct val="120000"/>
              <a:buFont typeface="Wingdings" pitchFamily="2" charset="2"/>
              <a:buChar char="§"/>
            </a:pPr>
            <a:r>
              <a:rPr lang="en-US" sz="2000" b="1" dirty="0">
                <a:solidFill>
                  <a:prstClr val="black"/>
                </a:solidFill>
                <a:latin typeface="Arial" pitchFamily="34" charset="0"/>
                <a:cs typeface="Arial" pitchFamily="34" charset="0"/>
              </a:rPr>
              <a:t>Purpose</a:t>
            </a:r>
          </a:p>
          <a:p>
            <a:pPr marL="688975" lvl="1" indent="-231775">
              <a:spcAft>
                <a:spcPts val="600"/>
              </a:spcAft>
              <a:buClr>
                <a:srgbClr val="005B94"/>
              </a:buClr>
              <a:buSzPct val="120000"/>
              <a:buFont typeface="Wingdings" pitchFamily="2" charset="2"/>
              <a:buChar char="§"/>
            </a:pPr>
            <a:r>
              <a:rPr lang="en-US" sz="2000" b="1" dirty="0">
                <a:solidFill>
                  <a:prstClr val="black"/>
                </a:solidFill>
                <a:latin typeface="Arial" pitchFamily="34" charset="0"/>
                <a:cs typeface="Arial" pitchFamily="34" charset="0"/>
              </a:rPr>
              <a:t>Ensure that the CVE ID is usable by the community</a:t>
            </a:r>
          </a:p>
          <a:p>
            <a:pPr marL="231775" indent="-231775">
              <a:spcAft>
                <a:spcPts val="600"/>
              </a:spcAft>
              <a:buClr>
                <a:srgbClr val="005B94"/>
              </a:buClr>
              <a:buSzPct val="120000"/>
              <a:buFont typeface="Wingdings" pitchFamily="2" charset="2"/>
              <a:buChar char="§"/>
            </a:pPr>
            <a:r>
              <a:rPr lang="en-US" sz="2000" b="1" dirty="0">
                <a:solidFill>
                  <a:prstClr val="black"/>
                </a:solidFill>
                <a:latin typeface="Arial" pitchFamily="34" charset="0"/>
                <a:cs typeface="Arial" pitchFamily="34" charset="0"/>
              </a:rPr>
              <a:t>Process</a:t>
            </a:r>
          </a:p>
          <a:p>
            <a:pPr marL="688975" lvl="1" indent="-231775">
              <a:spcAft>
                <a:spcPts val="600"/>
              </a:spcAft>
              <a:buClr>
                <a:srgbClr val="005B94"/>
              </a:buClr>
              <a:buSzPct val="120000"/>
              <a:buFont typeface="Wingdings" pitchFamily="2" charset="2"/>
              <a:buChar char="§"/>
            </a:pPr>
            <a:r>
              <a:rPr lang="en-US" sz="2000" b="1" dirty="0">
                <a:solidFill>
                  <a:prstClr val="black"/>
                </a:solidFill>
                <a:latin typeface="Arial" pitchFamily="34" charset="0"/>
                <a:cs typeface="Arial" pitchFamily="34" charset="0"/>
              </a:rPr>
              <a:t>Determine if the vulnerability is public</a:t>
            </a:r>
          </a:p>
          <a:p>
            <a:pPr marL="688975" lvl="1" indent="-231775">
              <a:spcAft>
                <a:spcPts val="600"/>
              </a:spcAft>
              <a:buClr>
                <a:srgbClr val="005B94"/>
              </a:buClr>
              <a:buSzPct val="120000"/>
              <a:buFont typeface="Wingdings" pitchFamily="2" charset="2"/>
              <a:buChar char="§"/>
            </a:pPr>
            <a:r>
              <a:rPr lang="en-US" sz="2000" b="1" dirty="0">
                <a:solidFill>
                  <a:prstClr val="black"/>
                </a:solidFill>
                <a:latin typeface="Arial" pitchFamily="34" charset="0"/>
                <a:cs typeface="Arial" pitchFamily="34" charset="0"/>
              </a:rPr>
              <a:t>If it is, determine if the public information meets the information requirements defined in Appendix B of the CNA Rules</a:t>
            </a:r>
          </a:p>
          <a:p>
            <a:pPr marL="688975" lvl="1" indent="-231775">
              <a:spcAft>
                <a:spcPts val="600"/>
              </a:spcAft>
              <a:buClr>
                <a:srgbClr val="005B94"/>
              </a:buClr>
              <a:buSzPct val="120000"/>
              <a:buFont typeface="Wingdings" pitchFamily="2" charset="2"/>
              <a:buChar char="§"/>
            </a:pPr>
            <a:r>
              <a:rPr lang="en-US" sz="2000" b="1" dirty="0">
                <a:solidFill>
                  <a:prstClr val="black"/>
                </a:solidFill>
                <a:latin typeface="Arial" pitchFamily="34" charset="0"/>
                <a:cs typeface="Arial" pitchFamily="34" charset="0"/>
              </a:rPr>
              <a:t>If it is not already public, determine if you plan on making the required information public</a:t>
            </a:r>
          </a:p>
        </p:txBody>
      </p:sp>
      <p:pic>
        <p:nvPicPr>
          <p:cNvPr id="3" name="Picture 2"/>
          <p:cNvPicPr>
            <a:picLocks noChangeAspect="1"/>
          </p:cNvPicPr>
          <p:nvPr/>
        </p:nvPicPr>
        <p:blipFill>
          <a:blip r:embed="rId2"/>
          <a:stretch>
            <a:fillRect/>
          </a:stretch>
        </p:blipFill>
        <p:spPr>
          <a:xfrm>
            <a:off x="812799" y="1989942"/>
            <a:ext cx="4695453" cy="3379726"/>
          </a:xfrm>
          <a:prstGeom prst="rect">
            <a:avLst/>
          </a:prstGeom>
        </p:spPr>
      </p:pic>
    </p:spTree>
    <p:extLst>
      <p:ext uri="{BB962C8B-B14F-4D97-AF65-F5344CB8AC3E}">
        <p14:creationId xmlns:p14="http://schemas.microsoft.com/office/powerpoint/2010/main" val="2604352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p:txBody>
          <a:bodyPr/>
          <a:lstStyle/>
          <a:p>
            <a:r>
              <a:rPr lang="en-US" dirty="0"/>
              <a:t>Is there an established method of counting vulnerabilities?</a:t>
            </a:r>
          </a:p>
        </p:txBody>
      </p:sp>
    </p:spTree>
    <p:extLst>
      <p:ext uri="{BB962C8B-B14F-4D97-AF65-F5344CB8AC3E}">
        <p14:creationId xmlns:p14="http://schemas.microsoft.com/office/powerpoint/2010/main" val="27037967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INC2: Determine if the vulnerability is public</a:t>
            </a:r>
          </a:p>
        </p:txBody>
      </p:sp>
      <p:sp>
        <p:nvSpPr>
          <p:cNvPr id="3" name="Content Placeholder 2"/>
          <p:cNvSpPr>
            <a:spLocks noGrp="1"/>
          </p:cNvSpPr>
          <p:nvPr>
            <p:ph idx="1"/>
          </p:nvPr>
        </p:nvSpPr>
        <p:spPr/>
        <p:txBody>
          <a:bodyPr>
            <a:normAutofit lnSpcReduction="10000"/>
          </a:bodyPr>
          <a:lstStyle/>
          <a:p>
            <a:r>
              <a:rPr lang="en-US" dirty="0"/>
              <a:t>For a vulnerability to be considered public, it must meet the following conditions</a:t>
            </a:r>
          </a:p>
          <a:p>
            <a:pPr lvl="1"/>
            <a:r>
              <a:rPr lang="en-US" dirty="0"/>
              <a:t>Has to have a URL</a:t>
            </a:r>
          </a:p>
          <a:p>
            <a:pPr lvl="1"/>
            <a:r>
              <a:rPr lang="en-US" dirty="0"/>
              <a:t>The Terms must allow us to link to the URL</a:t>
            </a:r>
          </a:p>
          <a:p>
            <a:pPr lvl="1"/>
            <a:r>
              <a:rPr lang="en-US" dirty="0"/>
              <a:t>The document linked to by the URL must contain the minimum required information for a CVE entry.</a:t>
            </a:r>
          </a:p>
          <a:p>
            <a:pPr lvl="2"/>
            <a:r>
              <a:rPr lang="en-US" dirty="0"/>
              <a:t>Product</a:t>
            </a:r>
          </a:p>
          <a:p>
            <a:pPr lvl="2"/>
            <a:r>
              <a:rPr lang="en-US" dirty="0"/>
              <a:t>Version</a:t>
            </a:r>
          </a:p>
          <a:p>
            <a:pPr lvl="2"/>
            <a:r>
              <a:rPr lang="en-US" dirty="0"/>
              <a:t>Problem type (vulnerability type or impact)</a:t>
            </a:r>
          </a:p>
          <a:p>
            <a:r>
              <a:rPr lang="en-US" dirty="0"/>
              <a:t>Registration and login requirements are acceptable, but there can’t be other restrictions</a:t>
            </a:r>
          </a:p>
          <a:p>
            <a:r>
              <a:rPr lang="en-US" dirty="0"/>
              <a:t>Advisories that require payment to access are not considered public</a:t>
            </a:r>
          </a:p>
          <a:p>
            <a:pPr lvl="1"/>
            <a:r>
              <a:rPr lang="en-US" dirty="0"/>
              <a:t>If you have a public advisory with the minimum required details and other details require payment to access, then the vulnerability is considered public</a:t>
            </a:r>
          </a:p>
          <a:p>
            <a:endParaRPr lang="en-US" dirty="0"/>
          </a:p>
        </p:txBody>
      </p:sp>
    </p:spTree>
    <p:extLst>
      <p:ext uri="{BB962C8B-B14F-4D97-AF65-F5344CB8AC3E}">
        <p14:creationId xmlns:p14="http://schemas.microsoft.com/office/powerpoint/2010/main" val="22245306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INC2: Determine if the vulnerability is public cont.</a:t>
            </a:r>
          </a:p>
        </p:txBody>
      </p:sp>
      <p:sp>
        <p:nvSpPr>
          <p:cNvPr id="3" name="Content Placeholder 2"/>
          <p:cNvSpPr>
            <a:spLocks noGrp="1"/>
          </p:cNvSpPr>
          <p:nvPr>
            <p:ph idx="1"/>
          </p:nvPr>
        </p:nvSpPr>
        <p:spPr/>
        <p:txBody>
          <a:bodyPr/>
          <a:lstStyle/>
          <a:p>
            <a:r>
              <a:rPr lang="en-US" dirty="0"/>
              <a:t>Patches are not considered public</a:t>
            </a:r>
          </a:p>
          <a:p>
            <a:pPr lvl="1"/>
            <a:r>
              <a:rPr lang="en-US" dirty="0"/>
              <a:t>The do not meet the URL and information requirements</a:t>
            </a:r>
          </a:p>
          <a:p>
            <a:pPr lvl="1"/>
            <a:r>
              <a:rPr lang="en-US" dirty="0"/>
              <a:t>Except public open source commits (in some cases)</a:t>
            </a:r>
          </a:p>
          <a:p>
            <a:r>
              <a:rPr lang="en-US" dirty="0"/>
              <a:t>If you don’t want to make a vulnerability public, but the researcher does, we suggest you assign a CVE ID</a:t>
            </a:r>
          </a:p>
          <a:p>
            <a:pPr lvl="1"/>
            <a:r>
              <a:rPr lang="en-US" dirty="0"/>
              <a:t>If you don’t and the researcher goes public, your root CNA may choose to assign on their own</a:t>
            </a:r>
          </a:p>
          <a:p>
            <a:endParaRPr lang="en-US" dirty="0"/>
          </a:p>
        </p:txBody>
      </p:sp>
    </p:spTree>
    <p:extLst>
      <p:ext uri="{BB962C8B-B14F-4D97-AF65-F5344CB8AC3E}">
        <p14:creationId xmlns:p14="http://schemas.microsoft.com/office/powerpoint/2010/main" val="40034818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INC3: Customer-controlled Software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83377172"/>
              </p:ext>
            </p:extLst>
          </p:nvPr>
        </p:nvGraphicFramePr>
        <p:xfrm>
          <a:off x="812800" y="1420719"/>
          <a:ext cx="10972800" cy="586740"/>
        </p:xfrm>
        <a:graphic>
          <a:graphicData uri="http://schemas.openxmlformats.org/drawingml/2006/table">
            <a:tbl>
              <a:tblPr firstRow="1" firstCol="1" bandRow="1">
                <a:tableStyleId>{616DA210-FB5B-4158-B5E0-FEB733F419BA}</a:tableStyleId>
              </a:tblPr>
              <a:tblGrid>
                <a:gridCol w="738910">
                  <a:extLst>
                    <a:ext uri="{9D8B030D-6E8A-4147-A177-3AD203B41FA5}">
                      <a16:colId xmlns:a16="http://schemas.microsoft.com/office/drawing/2014/main" val="2153880092"/>
                    </a:ext>
                  </a:extLst>
                </a:gridCol>
                <a:gridCol w="10233890">
                  <a:extLst>
                    <a:ext uri="{9D8B030D-6E8A-4147-A177-3AD203B41FA5}">
                      <a16:colId xmlns:a16="http://schemas.microsoft.com/office/drawing/2014/main" val="2067566818"/>
                    </a:ext>
                  </a:extLst>
                </a:gridCol>
              </a:tblGrid>
              <a:tr h="0">
                <a:tc>
                  <a:txBody>
                    <a:bodyPr/>
                    <a:lstStyle/>
                    <a:p>
                      <a:pPr marL="0" marR="0">
                        <a:spcBef>
                          <a:spcPts val="0"/>
                        </a:spcBef>
                        <a:spcAft>
                          <a:spcPts val="0"/>
                        </a:spcAft>
                      </a:pPr>
                      <a:r>
                        <a:rPr lang="en-US" sz="1200">
                          <a:effectLst/>
                        </a:rPr>
                        <a:t>INC3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c>
                  <a:txBody>
                    <a:bodyPr/>
                    <a:lstStyle/>
                    <a:p>
                      <a:pPr marL="0" marR="0">
                        <a:spcBef>
                          <a:spcPts val="0"/>
                        </a:spcBef>
                        <a:spcAft>
                          <a:spcPts val="0"/>
                        </a:spcAft>
                      </a:pPr>
                      <a:r>
                        <a:rPr lang="en-US" sz="1200" dirty="0">
                          <a:effectLst/>
                        </a:rPr>
                        <a:t>Installable/Customer-controlled Software: Is the vulnerability site-specific? Is it only in an online service (software-as-a-service), on a specific web site, or only offered through hosting solutions that are under the full control of the vendor? CVE IDs are assigned to products that are customer-controlled or customer-installable.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extLst>
                  <a:ext uri="{0D108BD9-81ED-4DB2-BD59-A6C34878D82A}">
                    <a16:rowId xmlns:a16="http://schemas.microsoft.com/office/drawing/2014/main" val="504157923"/>
                  </a:ext>
                </a:extLst>
              </a:tr>
            </a:tbl>
          </a:graphicData>
        </a:graphic>
      </p:graphicFrame>
      <p:sp>
        <p:nvSpPr>
          <p:cNvPr id="8" name="TextBox 7"/>
          <p:cNvSpPr txBox="1"/>
          <p:nvPr/>
        </p:nvSpPr>
        <p:spPr>
          <a:xfrm>
            <a:off x="5846618" y="2338696"/>
            <a:ext cx="5938981" cy="3959233"/>
          </a:xfrm>
          <a:prstGeom prst="rect">
            <a:avLst/>
          </a:prstGeom>
          <a:noFill/>
        </p:spPr>
        <p:txBody>
          <a:bodyPr wrap="square" rtlCol="0">
            <a:normAutofit/>
          </a:bodyPr>
          <a:lstStyle/>
          <a:p>
            <a:pPr marL="231775" lvl="0" indent="-231775">
              <a:spcAft>
                <a:spcPts val="600"/>
              </a:spcAft>
              <a:buClr>
                <a:srgbClr val="005B94"/>
              </a:buClr>
              <a:buSzPct val="120000"/>
              <a:buFont typeface="Wingdings" pitchFamily="2" charset="2"/>
              <a:buChar char="§"/>
            </a:pPr>
            <a:r>
              <a:rPr lang="en-US" sz="2000" b="1" dirty="0">
                <a:solidFill>
                  <a:prstClr val="black"/>
                </a:solidFill>
                <a:latin typeface="Arial" pitchFamily="34" charset="0"/>
                <a:cs typeface="Arial" pitchFamily="34" charset="0"/>
              </a:rPr>
              <a:t>Purpose</a:t>
            </a:r>
          </a:p>
          <a:p>
            <a:pPr marL="688975" lvl="1" indent="-231775">
              <a:spcAft>
                <a:spcPts val="600"/>
              </a:spcAft>
              <a:buClr>
                <a:srgbClr val="005B94"/>
              </a:buClr>
              <a:buSzPct val="120000"/>
              <a:buFont typeface="Wingdings" pitchFamily="2" charset="2"/>
              <a:buChar char="§"/>
            </a:pPr>
            <a:r>
              <a:rPr lang="en-US" sz="2000" b="1" dirty="0">
                <a:solidFill>
                  <a:prstClr val="black"/>
                </a:solidFill>
                <a:latin typeface="Arial" pitchFamily="34" charset="0"/>
                <a:cs typeface="Arial" pitchFamily="34" charset="0"/>
              </a:rPr>
              <a:t>Ensure that CVE IDs are only assigned to vulnerabilities our users care about</a:t>
            </a:r>
          </a:p>
          <a:p>
            <a:pPr marL="231775" indent="-231775">
              <a:spcAft>
                <a:spcPts val="600"/>
              </a:spcAft>
              <a:buClr>
                <a:srgbClr val="005B94"/>
              </a:buClr>
              <a:buSzPct val="120000"/>
              <a:buFont typeface="Wingdings" pitchFamily="2" charset="2"/>
              <a:buChar char="§"/>
            </a:pPr>
            <a:r>
              <a:rPr lang="en-US" sz="2000" b="1" dirty="0">
                <a:solidFill>
                  <a:prstClr val="black"/>
                </a:solidFill>
                <a:latin typeface="Arial" pitchFamily="34" charset="0"/>
                <a:cs typeface="Arial" pitchFamily="34" charset="0"/>
              </a:rPr>
              <a:t>Process</a:t>
            </a:r>
          </a:p>
          <a:p>
            <a:pPr marL="688975" lvl="1" indent="-231775">
              <a:spcAft>
                <a:spcPts val="600"/>
              </a:spcAft>
              <a:buClr>
                <a:srgbClr val="005B94"/>
              </a:buClr>
              <a:buSzPct val="120000"/>
              <a:buFont typeface="Wingdings" pitchFamily="2" charset="2"/>
              <a:buChar char="§"/>
            </a:pPr>
            <a:r>
              <a:rPr lang="en-US" sz="2000" b="1" dirty="0">
                <a:solidFill>
                  <a:prstClr val="black"/>
                </a:solidFill>
                <a:latin typeface="Arial" pitchFamily="34" charset="0"/>
                <a:cs typeface="Arial" pitchFamily="34" charset="0"/>
              </a:rPr>
              <a:t>Determine if the end user of the product can take an action to mitigate the vulnerability.</a:t>
            </a:r>
          </a:p>
          <a:p>
            <a:endParaRPr lang="en-US" dirty="0"/>
          </a:p>
          <a:p>
            <a:endParaRPr lang="en-US" dirty="0"/>
          </a:p>
          <a:p>
            <a:endParaRPr lang="en-US" dirty="0"/>
          </a:p>
        </p:txBody>
      </p:sp>
      <p:pic>
        <p:nvPicPr>
          <p:cNvPr id="3" name="Picture 2"/>
          <p:cNvPicPr>
            <a:picLocks noChangeAspect="1"/>
          </p:cNvPicPr>
          <p:nvPr/>
        </p:nvPicPr>
        <p:blipFill>
          <a:blip r:embed="rId2"/>
          <a:stretch>
            <a:fillRect/>
          </a:stretch>
        </p:blipFill>
        <p:spPr>
          <a:xfrm>
            <a:off x="812800" y="2147046"/>
            <a:ext cx="3905115" cy="4013712"/>
          </a:xfrm>
          <a:prstGeom prst="rect">
            <a:avLst/>
          </a:prstGeom>
        </p:spPr>
      </p:pic>
    </p:spTree>
    <p:extLst>
      <p:ext uri="{BB962C8B-B14F-4D97-AF65-F5344CB8AC3E}">
        <p14:creationId xmlns:p14="http://schemas.microsoft.com/office/powerpoint/2010/main" val="8108736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INC3 Excludes </a:t>
            </a:r>
          </a:p>
        </p:txBody>
      </p:sp>
      <p:sp>
        <p:nvSpPr>
          <p:cNvPr id="3" name="Content Placeholder 2"/>
          <p:cNvSpPr>
            <a:spLocks noGrp="1"/>
          </p:cNvSpPr>
          <p:nvPr>
            <p:ph idx="1"/>
          </p:nvPr>
        </p:nvSpPr>
        <p:spPr/>
        <p:txBody>
          <a:bodyPr/>
          <a:lstStyle/>
          <a:p>
            <a:r>
              <a:rPr lang="en-US" dirty="0"/>
              <a:t>Rules out</a:t>
            </a:r>
          </a:p>
          <a:p>
            <a:pPr lvl="1"/>
            <a:r>
              <a:rPr lang="en-US" dirty="0"/>
              <a:t>Software-as-a-Service</a:t>
            </a:r>
          </a:p>
          <a:p>
            <a:pPr lvl="2"/>
            <a:r>
              <a:rPr lang="en-US" dirty="0"/>
              <a:t>Vulnerabilities in an installed thin client would still get assigned IDs</a:t>
            </a:r>
          </a:p>
          <a:p>
            <a:pPr lvl="2"/>
            <a:r>
              <a:rPr lang="en-US" dirty="0"/>
              <a:t>If the vulnerabilities affect both the SaaS version and installable version, CVE IDs are still assigned</a:t>
            </a:r>
          </a:p>
          <a:p>
            <a:pPr lvl="1"/>
            <a:r>
              <a:rPr lang="en-US" dirty="0"/>
              <a:t>Individual websites (e.g. google.com)</a:t>
            </a:r>
          </a:p>
          <a:p>
            <a:pPr lvl="1"/>
            <a:r>
              <a:rPr lang="en-US" dirty="0"/>
              <a:t>Any fix that does not require the user of the product to take action</a:t>
            </a:r>
          </a:p>
          <a:p>
            <a:endParaRPr lang="en-US" dirty="0"/>
          </a:p>
        </p:txBody>
      </p:sp>
    </p:spTree>
    <p:extLst>
      <p:ext uri="{BB962C8B-B14F-4D97-AF65-F5344CB8AC3E}">
        <p14:creationId xmlns:p14="http://schemas.microsoft.com/office/powerpoint/2010/main" val="1746413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INC4: Publicly Available Software</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581821965"/>
              </p:ext>
            </p:extLst>
          </p:nvPr>
        </p:nvGraphicFramePr>
        <p:xfrm>
          <a:off x="812800" y="1389035"/>
          <a:ext cx="10972800" cy="586740"/>
        </p:xfrm>
        <a:graphic>
          <a:graphicData uri="http://schemas.openxmlformats.org/drawingml/2006/table">
            <a:tbl>
              <a:tblPr firstRow="1" firstCol="1" bandRow="1">
                <a:tableStyleId>{616DA210-FB5B-4158-B5E0-FEB733F419BA}</a:tableStyleId>
              </a:tblPr>
              <a:tblGrid>
                <a:gridCol w="678454">
                  <a:extLst>
                    <a:ext uri="{9D8B030D-6E8A-4147-A177-3AD203B41FA5}">
                      <a16:colId xmlns:a16="http://schemas.microsoft.com/office/drawing/2014/main" val="1928582382"/>
                    </a:ext>
                  </a:extLst>
                </a:gridCol>
                <a:gridCol w="10294346">
                  <a:extLst>
                    <a:ext uri="{9D8B030D-6E8A-4147-A177-3AD203B41FA5}">
                      <a16:colId xmlns:a16="http://schemas.microsoft.com/office/drawing/2014/main" val="2644293710"/>
                    </a:ext>
                  </a:extLst>
                </a:gridCol>
              </a:tblGrid>
              <a:tr h="0">
                <a:tc>
                  <a:txBody>
                    <a:bodyPr/>
                    <a:lstStyle/>
                    <a:p>
                      <a:pPr marL="0" marR="0">
                        <a:spcBef>
                          <a:spcPts val="0"/>
                        </a:spcBef>
                        <a:spcAft>
                          <a:spcPts val="0"/>
                        </a:spcAft>
                      </a:pPr>
                      <a:r>
                        <a:rPr lang="en-US" sz="1200">
                          <a:effectLst/>
                        </a:rPr>
                        <a:t>INC4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9349" marR="9349" marT="19050" marB="19050" anchor="ctr"/>
                </a:tc>
                <a:tc>
                  <a:txBody>
                    <a:bodyPr/>
                    <a:lstStyle/>
                    <a:p>
                      <a:pPr marL="0" marR="0">
                        <a:spcBef>
                          <a:spcPts val="0"/>
                        </a:spcBef>
                        <a:spcAft>
                          <a:spcPts val="0"/>
                        </a:spcAft>
                      </a:pPr>
                      <a:r>
                        <a:rPr lang="en-US" sz="1200" dirty="0">
                          <a:effectLst/>
                        </a:rPr>
                        <a:t>Generally Available and Licensed Product: Does the vulnerability affect software that is licensed and made generally available to the public? If the vulnerability only affects a version of software that was never made generally available to the publisher’s or vendor's customers, the bug should not be assigned a CVE ID. CVE IDs are not assigned to bugs in malware.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49" marR="9349" marT="19050" marB="19050" anchor="ctr"/>
                </a:tc>
                <a:extLst>
                  <a:ext uri="{0D108BD9-81ED-4DB2-BD59-A6C34878D82A}">
                    <a16:rowId xmlns:a16="http://schemas.microsoft.com/office/drawing/2014/main" val="1399330292"/>
                  </a:ext>
                </a:extLst>
              </a:tr>
            </a:tbl>
          </a:graphicData>
        </a:graphic>
      </p:graphicFrame>
      <p:sp>
        <p:nvSpPr>
          <p:cNvPr id="6" name="Content Placeholder 5"/>
          <p:cNvSpPr>
            <a:spLocks noGrp="1"/>
          </p:cNvSpPr>
          <p:nvPr>
            <p:ph sz="half" idx="2"/>
          </p:nvPr>
        </p:nvSpPr>
        <p:spPr>
          <a:xfrm>
            <a:off x="5104435" y="2145045"/>
            <a:ext cx="6681165" cy="4282516"/>
          </a:xfrm>
        </p:spPr>
        <p:txBody>
          <a:bodyPr/>
          <a:lstStyle/>
          <a:p>
            <a:pPr lvl="0">
              <a:buClr>
                <a:srgbClr val="005B94"/>
              </a:buClr>
            </a:pPr>
            <a:r>
              <a:rPr lang="en-US" dirty="0">
                <a:solidFill>
                  <a:prstClr val="black"/>
                </a:solidFill>
              </a:rPr>
              <a:t>Purpose</a:t>
            </a:r>
          </a:p>
          <a:p>
            <a:pPr marL="688975" lvl="1" indent="-231775">
              <a:buClr>
                <a:srgbClr val="005B94"/>
              </a:buClr>
              <a:buSzPct val="120000"/>
              <a:buFont typeface="Wingdings" pitchFamily="2" charset="2"/>
              <a:buChar char="§"/>
            </a:pPr>
            <a:r>
              <a:rPr lang="en-US" b="1" dirty="0">
                <a:solidFill>
                  <a:prstClr val="black"/>
                </a:solidFill>
              </a:rPr>
              <a:t>Ensure that CVE IDs are only assigned to vulnerabilities our users care about</a:t>
            </a:r>
          </a:p>
          <a:p>
            <a:r>
              <a:rPr lang="en-US" dirty="0"/>
              <a:t>Process</a:t>
            </a:r>
          </a:p>
          <a:p>
            <a:pPr lvl="1"/>
            <a:r>
              <a:rPr lang="en-US" dirty="0"/>
              <a:t>Determine if the vulnerability is in software</a:t>
            </a:r>
          </a:p>
          <a:p>
            <a:pPr lvl="1"/>
            <a:r>
              <a:rPr lang="en-US" dirty="0"/>
              <a:t>Determine if the software was meant to be publicly distributed</a:t>
            </a:r>
          </a:p>
          <a:p>
            <a:pPr lvl="1"/>
            <a:r>
              <a:rPr lang="en-US" dirty="0"/>
              <a:t>Determine if the software was meant to be distributed legally</a:t>
            </a:r>
          </a:p>
          <a:p>
            <a:r>
              <a:rPr lang="en-US" dirty="0">
                <a:solidFill>
                  <a:prstClr val="black"/>
                </a:solidFill>
              </a:rPr>
              <a:t>This is probably the most inaccurately named rule</a:t>
            </a:r>
          </a:p>
          <a:p>
            <a:endParaRPr lang="en-US" dirty="0"/>
          </a:p>
        </p:txBody>
      </p:sp>
      <p:pic>
        <p:nvPicPr>
          <p:cNvPr id="3" name="Picture 2"/>
          <p:cNvPicPr>
            <a:picLocks noChangeAspect="1"/>
          </p:cNvPicPr>
          <p:nvPr/>
        </p:nvPicPr>
        <p:blipFill>
          <a:blip r:embed="rId3"/>
          <a:stretch>
            <a:fillRect/>
          </a:stretch>
        </p:blipFill>
        <p:spPr>
          <a:xfrm>
            <a:off x="812800" y="2145044"/>
            <a:ext cx="3885660" cy="4282516"/>
          </a:xfrm>
          <a:prstGeom prst="rect">
            <a:avLst/>
          </a:prstGeom>
        </p:spPr>
      </p:pic>
    </p:spTree>
    <p:extLst>
      <p:ext uri="{BB962C8B-B14F-4D97-AF65-F5344CB8AC3E}">
        <p14:creationId xmlns:p14="http://schemas.microsoft.com/office/powerpoint/2010/main" val="31000973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INC4 Excludes</a:t>
            </a:r>
          </a:p>
        </p:txBody>
      </p:sp>
      <p:sp>
        <p:nvSpPr>
          <p:cNvPr id="6" name="Content Placeholder 5"/>
          <p:cNvSpPr>
            <a:spLocks noGrp="1"/>
          </p:cNvSpPr>
          <p:nvPr>
            <p:ph idx="1"/>
          </p:nvPr>
        </p:nvSpPr>
        <p:spPr/>
        <p:txBody>
          <a:bodyPr/>
          <a:lstStyle/>
          <a:p>
            <a:pPr lvl="0">
              <a:buClr>
                <a:srgbClr val="005B94"/>
              </a:buClr>
            </a:pPr>
            <a:r>
              <a:rPr lang="en-US" dirty="0">
                <a:solidFill>
                  <a:prstClr val="black"/>
                </a:solidFill>
              </a:rPr>
              <a:t>Meant to rule out vulnerabilities in</a:t>
            </a:r>
          </a:p>
          <a:p>
            <a:pPr lvl="1">
              <a:buClr>
                <a:srgbClr val="005B94"/>
              </a:buClr>
            </a:pPr>
            <a:r>
              <a:rPr lang="en-US" dirty="0">
                <a:solidFill>
                  <a:prstClr val="black"/>
                </a:solidFill>
              </a:rPr>
              <a:t>Closed Betas</a:t>
            </a:r>
          </a:p>
          <a:p>
            <a:pPr lvl="1">
              <a:buClr>
                <a:srgbClr val="005B94"/>
              </a:buClr>
            </a:pPr>
            <a:r>
              <a:rPr lang="en-US" dirty="0">
                <a:solidFill>
                  <a:prstClr val="black"/>
                </a:solidFill>
              </a:rPr>
              <a:t>Commits that are fixed before a new release is issued</a:t>
            </a:r>
          </a:p>
          <a:p>
            <a:pPr lvl="1">
              <a:buClr>
                <a:srgbClr val="005B94"/>
              </a:buClr>
            </a:pPr>
            <a:r>
              <a:rPr lang="en-US" dirty="0">
                <a:solidFill>
                  <a:prstClr val="black"/>
                </a:solidFill>
              </a:rPr>
              <a:t>Malware</a:t>
            </a:r>
          </a:p>
          <a:p>
            <a:pPr lvl="1">
              <a:buClr>
                <a:srgbClr val="005B94"/>
              </a:buClr>
            </a:pPr>
            <a:r>
              <a:rPr lang="en-US" dirty="0">
                <a:solidFill>
                  <a:prstClr val="black"/>
                </a:solidFill>
              </a:rPr>
              <a:t>Business internal applications</a:t>
            </a:r>
          </a:p>
          <a:p>
            <a:pPr lvl="1">
              <a:buClr>
                <a:srgbClr val="005B94"/>
              </a:buClr>
            </a:pPr>
            <a:r>
              <a:rPr lang="en-US" dirty="0">
                <a:solidFill>
                  <a:prstClr val="black"/>
                </a:solidFill>
              </a:rPr>
              <a:t>Hardware</a:t>
            </a:r>
          </a:p>
          <a:p>
            <a:pPr lvl="2">
              <a:buClr>
                <a:srgbClr val="005B94"/>
              </a:buClr>
            </a:pPr>
            <a:r>
              <a:rPr lang="en-US" dirty="0">
                <a:solidFill>
                  <a:prstClr val="black"/>
                </a:solidFill>
              </a:rPr>
              <a:t>Firmware and microcode count as software</a:t>
            </a:r>
          </a:p>
          <a:p>
            <a:pPr lvl="1">
              <a:buClr>
                <a:srgbClr val="005B94"/>
              </a:buClr>
            </a:pPr>
            <a:endParaRPr lang="en-US" dirty="0">
              <a:solidFill>
                <a:prstClr val="black"/>
              </a:solidFill>
            </a:endParaRPr>
          </a:p>
          <a:p>
            <a:endParaRPr lang="en-US" dirty="0"/>
          </a:p>
        </p:txBody>
      </p:sp>
    </p:spTree>
    <p:extLst>
      <p:ext uri="{BB962C8B-B14F-4D97-AF65-F5344CB8AC3E}">
        <p14:creationId xmlns:p14="http://schemas.microsoft.com/office/powerpoint/2010/main" val="31908907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INC5: Duplicates</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008780679"/>
              </p:ext>
            </p:extLst>
          </p:nvPr>
        </p:nvGraphicFramePr>
        <p:xfrm>
          <a:off x="812800" y="1498600"/>
          <a:ext cx="10972800" cy="220980"/>
        </p:xfrm>
        <a:graphic>
          <a:graphicData uri="http://schemas.openxmlformats.org/drawingml/2006/table">
            <a:tbl>
              <a:tblPr firstRow="1" firstCol="1" bandRow="1">
                <a:tableStyleId>{616DA210-FB5B-4158-B5E0-FEB733F419BA}</a:tableStyleId>
              </a:tblPr>
              <a:tblGrid>
                <a:gridCol w="638150">
                  <a:extLst>
                    <a:ext uri="{9D8B030D-6E8A-4147-A177-3AD203B41FA5}">
                      <a16:colId xmlns:a16="http://schemas.microsoft.com/office/drawing/2014/main" val="2607264283"/>
                    </a:ext>
                  </a:extLst>
                </a:gridCol>
                <a:gridCol w="10334650">
                  <a:extLst>
                    <a:ext uri="{9D8B030D-6E8A-4147-A177-3AD203B41FA5}">
                      <a16:colId xmlns:a16="http://schemas.microsoft.com/office/drawing/2014/main" val="4094919461"/>
                    </a:ext>
                  </a:extLst>
                </a:gridCol>
              </a:tblGrid>
              <a:tr h="0">
                <a:tc>
                  <a:txBody>
                    <a:bodyPr/>
                    <a:lstStyle/>
                    <a:p>
                      <a:pPr marL="0" marR="0">
                        <a:spcBef>
                          <a:spcPts val="0"/>
                        </a:spcBef>
                        <a:spcAft>
                          <a:spcPts val="0"/>
                        </a:spcAft>
                      </a:pPr>
                      <a:r>
                        <a:rPr lang="en-US" sz="1200">
                          <a:effectLst/>
                        </a:rPr>
                        <a:t>INC5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9349" marR="9349" marT="19050" marB="19050" anchor="ctr"/>
                </a:tc>
                <a:tc>
                  <a:txBody>
                    <a:bodyPr/>
                    <a:lstStyle/>
                    <a:p>
                      <a:pPr marL="0" marR="0">
                        <a:spcBef>
                          <a:spcPts val="0"/>
                        </a:spcBef>
                        <a:spcAft>
                          <a:spcPts val="0"/>
                        </a:spcAft>
                      </a:pPr>
                      <a:r>
                        <a:rPr lang="en-US" sz="1200" dirty="0">
                          <a:effectLst/>
                        </a:rPr>
                        <a:t>Duplicate: Has the vulnerability already been assigned a CVE by you or does it already exist in the CVE List?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49" marR="9349" marT="19050" marB="19050" anchor="ctr"/>
                </a:tc>
                <a:extLst>
                  <a:ext uri="{0D108BD9-81ED-4DB2-BD59-A6C34878D82A}">
                    <a16:rowId xmlns:a16="http://schemas.microsoft.com/office/drawing/2014/main" val="1358393555"/>
                  </a:ext>
                </a:extLst>
              </a:tr>
            </a:tbl>
          </a:graphicData>
        </a:graphic>
      </p:graphicFrame>
      <p:sp>
        <p:nvSpPr>
          <p:cNvPr id="6" name="Content Placeholder 5"/>
          <p:cNvSpPr>
            <a:spLocks noGrp="1"/>
          </p:cNvSpPr>
          <p:nvPr>
            <p:ph sz="half" idx="2"/>
          </p:nvPr>
        </p:nvSpPr>
        <p:spPr>
          <a:xfrm>
            <a:off x="5766816" y="1910350"/>
            <a:ext cx="6018784" cy="4114210"/>
          </a:xfrm>
        </p:spPr>
        <p:txBody>
          <a:bodyPr/>
          <a:lstStyle/>
          <a:p>
            <a:r>
              <a:rPr lang="en-US" dirty="0"/>
              <a:t>Purpose</a:t>
            </a:r>
          </a:p>
          <a:p>
            <a:pPr lvl="1"/>
            <a:r>
              <a:rPr lang="en-US" dirty="0"/>
              <a:t>Prevent duplicate assignments</a:t>
            </a:r>
          </a:p>
          <a:p>
            <a:r>
              <a:rPr lang="en-US" dirty="0"/>
              <a:t>Process</a:t>
            </a:r>
          </a:p>
          <a:p>
            <a:pPr lvl="1"/>
            <a:r>
              <a:rPr lang="en-US" dirty="0"/>
              <a:t>Check the CVE List for the vulnerability</a:t>
            </a:r>
          </a:p>
          <a:p>
            <a:pPr lvl="1"/>
            <a:r>
              <a:rPr lang="en-US" dirty="0"/>
              <a:t>http://cve.mitre.org/cve/cve.html</a:t>
            </a:r>
          </a:p>
          <a:p>
            <a:endParaRPr lang="en-US" dirty="0"/>
          </a:p>
        </p:txBody>
      </p:sp>
      <p:pic>
        <p:nvPicPr>
          <p:cNvPr id="3" name="Picture 2"/>
          <p:cNvPicPr>
            <a:picLocks noChangeAspect="1"/>
          </p:cNvPicPr>
          <p:nvPr/>
        </p:nvPicPr>
        <p:blipFill>
          <a:blip r:embed="rId2"/>
          <a:stretch>
            <a:fillRect/>
          </a:stretch>
        </p:blipFill>
        <p:spPr>
          <a:xfrm>
            <a:off x="812799" y="1910350"/>
            <a:ext cx="4809787" cy="3407106"/>
          </a:xfrm>
          <a:prstGeom prst="rect">
            <a:avLst/>
          </a:prstGeom>
        </p:spPr>
      </p:pic>
    </p:spTree>
    <p:extLst>
      <p:ext uri="{BB962C8B-B14F-4D97-AF65-F5344CB8AC3E}">
        <p14:creationId xmlns:p14="http://schemas.microsoft.com/office/powerpoint/2010/main" val="27228405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itle 4"/>
          <p:cNvSpPr>
            <a:spLocks noGrp="1"/>
          </p:cNvSpPr>
          <p:nvPr>
            <p:ph type="ctrTitle" sz="quarter"/>
          </p:nvPr>
        </p:nvSpPr>
        <p:spPr/>
        <p:txBody>
          <a:bodyPr/>
          <a:lstStyle/>
          <a:p>
            <a:r>
              <a:rPr lang="en-US" dirty="0"/>
              <a:t>Questions</a:t>
            </a:r>
          </a:p>
        </p:txBody>
      </p:sp>
    </p:spTree>
    <p:extLst>
      <p:ext uri="{BB962C8B-B14F-4D97-AF65-F5344CB8AC3E}">
        <p14:creationId xmlns:p14="http://schemas.microsoft.com/office/powerpoint/2010/main" val="853088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sz="quarter"/>
          </p:nvPr>
        </p:nvSpPr>
        <p:spPr/>
        <p:txBody>
          <a:bodyPr/>
          <a:lstStyle/>
          <a:p>
            <a:r>
              <a:rPr lang="en-US" dirty="0"/>
              <a:t>Backup Slides</a:t>
            </a:r>
          </a:p>
        </p:txBody>
      </p:sp>
    </p:spTree>
    <p:extLst>
      <p:ext uri="{BB962C8B-B14F-4D97-AF65-F5344CB8AC3E}">
        <p14:creationId xmlns:p14="http://schemas.microsoft.com/office/powerpoint/2010/main" val="4155059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Chains Example: Split into multiple code paths</a:t>
            </a:r>
          </a:p>
        </p:txBody>
      </p:sp>
      <p:sp>
        <p:nvSpPr>
          <p:cNvPr id="3" name="Content Placeholder 2"/>
          <p:cNvSpPr>
            <a:spLocks noGrp="1"/>
          </p:cNvSpPr>
          <p:nvPr>
            <p:ph idx="1"/>
          </p:nvPr>
        </p:nvSpPr>
        <p:spPr>
          <a:xfrm>
            <a:off x="812800" y="3815741"/>
            <a:ext cx="10972800" cy="2310422"/>
          </a:xfrm>
        </p:spPr>
        <p:txBody>
          <a:bodyPr/>
          <a:lstStyle/>
          <a:p>
            <a:endParaRPr lang="en-US" dirty="0"/>
          </a:p>
        </p:txBody>
      </p:sp>
      <p:sp>
        <p:nvSpPr>
          <p:cNvPr id="4" name="Text Box 3"/>
          <p:cNvSpPr txBox="1">
            <a:spLocks noChangeArrowheads="1"/>
          </p:cNvSpPr>
          <p:nvPr/>
        </p:nvSpPr>
        <p:spPr bwMode="auto">
          <a:xfrm>
            <a:off x="4812202" y="2402317"/>
            <a:ext cx="1079500" cy="660400"/>
          </a:xfrm>
          <a:prstGeom prst="rect">
            <a:avLst/>
          </a:prstGeom>
          <a:noFill/>
          <a:ln w="19050">
            <a:solidFill>
              <a:schemeClr val="tx1"/>
            </a:solid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mn-lt"/>
                <a:cs typeface="+mn-cs"/>
              </a:rPr>
              <a:t>Integer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mn-lt"/>
                <a:cs typeface="+mn-cs"/>
              </a:rPr>
              <a:t>Overflow</a:t>
            </a:r>
          </a:p>
        </p:txBody>
      </p:sp>
      <p:sp>
        <p:nvSpPr>
          <p:cNvPr id="5" name="Text Box 4"/>
          <p:cNvSpPr txBox="1">
            <a:spLocks noChangeArrowheads="1"/>
          </p:cNvSpPr>
          <p:nvPr/>
        </p:nvSpPr>
        <p:spPr bwMode="auto">
          <a:xfrm>
            <a:off x="3170727" y="2334054"/>
            <a:ext cx="1028700" cy="935038"/>
          </a:xfrm>
          <a:prstGeom prst="rect">
            <a:avLst/>
          </a:prstGeom>
          <a:noFill/>
          <a:ln w="19050">
            <a:solidFill>
              <a:schemeClr val="tx1"/>
            </a:solid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mn-lt"/>
                <a:cs typeface="+mn-cs"/>
              </a:rPr>
              <a:t>Incorrect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mn-lt"/>
                <a:cs typeface="+mn-cs"/>
              </a:rPr>
              <a:t>Range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mn-lt"/>
                <a:cs typeface="+mn-cs"/>
              </a:rPr>
              <a:t>Check</a:t>
            </a:r>
          </a:p>
        </p:txBody>
      </p:sp>
      <p:sp>
        <p:nvSpPr>
          <p:cNvPr id="8" name="Line 7"/>
          <p:cNvSpPr>
            <a:spLocks noChangeShapeType="1"/>
          </p:cNvSpPr>
          <p:nvPr/>
        </p:nvSpPr>
        <p:spPr bwMode="auto">
          <a:xfrm flipV="1">
            <a:off x="2805602" y="2832529"/>
            <a:ext cx="381000"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Line 9"/>
          <p:cNvSpPr>
            <a:spLocks noChangeShapeType="1"/>
          </p:cNvSpPr>
          <p:nvPr/>
        </p:nvSpPr>
        <p:spPr bwMode="auto">
          <a:xfrm flipV="1">
            <a:off x="8214459" y="2096722"/>
            <a:ext cx="617538" cy="1"/>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Text Box 10"/>
          <p:cNvSpPr txBox="1">
            <a:spLocks noChangeArrowheads="1"/>
          </p:cNvSpPr>
          <p:nvPr/>
        </p:nvSpPr>
        <p:spPr bwMode="auto">
          <a:xfrm>
            <a:off x="3500194" y="1777634"/>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chemeClr val="tx1"/>
                </a:solidFill>
                <a:effectLst/>
                <a:uLnTx/>
                <a:uFillTx/>
                <a:latin typeface="Arial" panose="020B0604020202020204" pitchFamily="34" charset="0"/>
              </a:rPr>
              <a:t>A</a:t>
            </a:r>
          </a:p>
        </p:txBody>
      </p:sp>
      <p:sp>
        <p:nvSpPr>
          <p:cNvPr id="12" name="Text Box 11"/>
          <p:cNvSpPr txBox="1">
            <a:spLocks noChangeArrowheads="1"/>
          </p:cNvSpPr>
          <p:nvPr/>
        </p:nvSpPr>
        <p:spPr bwMode="auto">
          <a:xfrm>
            <a:off x="5124940" y="1777636"/>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dirty="0">
                <a:ln>
                  <a:noFill/>
                </a:ln>
                <a:solidFill>
                  <a:schemeClr val="tx1"/>
                </a:solidFill>
                <a:effectLst/>
                <a:uLnTx/>
                <a:uFillTx/>
                <a:latin typeface="Arial" panose="020B0604020202020204" pitchFamily="34" charset="0"/>
              </a:rPr>
              <a:t>B</a:t>
            </a:r>
          </a:p>
        </p:txBody>
      </p:sp>
      <p:grpSp>
        <p:nvGrpSpPr>
          <p:cNvPr id="19" name="Group 18"/>
          <p:cNvGrpSpPr/>
          <p:nvPr/>
        </p:nvGrpSpPr>
        <p:grpSpPr>
          <a:xfrm>
            <a:off x="8831997" y="1411836"/>
            <a:ext cx="1079500" cy="1031875"/>
            <a:chOff x="8779364" y="1657473"/>
            <a:chExt cx="1079500" cy="1031875"/>
          </a:xfrm>
        </p:grpSpPr>
        <p:sp>
          <p:nvSpPr>
            <p:cNvPr id="6" name="Text Box 5"/>
            <p:cNvSpPr txBox="1">
              <a:spLocks noChangeArrowheads="1"/>
            </p:cNvSpPr>
            <p:nvPr/>
          </p:nvSpPr>
          <p:spPr bwMode="auto">
            <a:xfrm>
              <a:off x="8779364" y="2028948"/>
              <a:ext cx="1079500" cy="660400"/>
            </a:xfrm>
            <a:prstGeom prst="rect">
              <a:avLst/>
            </a:prstGeom>
            <a:noFill/>
            <a:ln w="19050">
              <a:solidFill>
                <a:schemeClr val="tx1"/>
              </a:solid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mn-lt"/>
                  <a:cs typeface="+mn-cs"/>
                </a:rPr>
                <a:t>Heap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mn-lt"/>
                  <a:cs typeface="+mn-cs"/>
                </a:rPr>
                <a:t>Overflow</a:t>
              </a:r>
            </a:p>
          </p:txBody>
        </p:sp>
        <p:sp>
          <p:nvSpPr>
            <p:cNvPr id="13" name="Text Box 13"/>
            <p:cNvSpPr txBox="1">
              <a:spLocks noChangeArrowheads="1"/>
            </p:cNvSpPr>
            <p:nvPr/>
          </p:nvSpPr>
          <p:spPr bwMode="auto">
            <a:xfrm>
              <a:off x="9134964" y="1657473"/>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dirty="0">
                  <a:ln>
                    <a:noFill/>
                  </a:ln>
                  <a:solidFill>
                    <a:schemeClr val="tx1"/>
                  </a:solidFill>
                  <a:effectLst/>
                  <a:uLnTx/>
                  <a:uFillTx/>
                  <a:latin typeface="Arial" panose="020B0604020202020204" pitchFamily="34" charset="0"/>
                </a:rPr>
                <a:t>D</a:t>
              </a:r>
            </a:p>
          </p:txBody>
        </p:sp>
      </p:grpSp>
      <p:sp>
        <p:nvSpPr>
          <p:cNvPr id="14" name="Text Box 22"/>
          <p:cNvSpPr txBox="1">
            <a:spLocks noChangeArrowheads="1"/>
          </p:cNvSpPr>
          <p:nvPr/>
        </p:nvSpPr>
        <p:spPr bwMode="auto">
          <a:xfrm>
            <a:off x="906952" y="2110217"/>
            <a:ext cx="1898650" cy="1200329"/>
          </a:xfrm>
          <a:prstGeom prst="rect">
            <a:avLst/>
          </a:prstGeom>
          <a:solidFill>
            <a:srgbClr val="FFFF99"/>
          </a:solidFill>
          <a:ln w="19050">
            <a:solidFill>
              <a:schemeClr val="tx1"/>
            </a:solidFill>
            <a:miter lim="800000"/>
            <a:headEnd/>
            <a:tailEnd/>
          </a:ln>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outerShdw blurRad="38100" dist="38100" dir="2700000" algn="tl">
                    <a:srgbClr val="FFFFFF"/>
                  </a:outerShdw>
                </a:effectLst>
                <a:uLnTx/>
                <a:uFillTx/>
                <a:latin typeface="+mn-lt"/>
                <a:cs typeface="+mn-cs"/>
              </a:rPr>
              <a:t>Use of Signed Integers for Always-Positive Operations</a:t>
            </a:r>
          </a:p>
        </p:txBody>
      </p:sp>
      <p:sp>
        <p:nvSpPr>
          <p:cNvPr id="15" name="Text Box 23"/>
          <p:cNvSpPr txBox="1">
            <a:spLocks noChangeArrowheads="1"/>
          </p:cNvSpPr>
          <p:nvPr/>
        </p:nvSpPr>
        <p:spPr bwMode="auto">
          <a:xfrm>
            <a:off x="1640742" y="1729337"/>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dirty="0">
                <a:ln>
                  <a:noFill/>
                </a:ln>
                <a:solidFill>
                  <a:schemeClr val="tx1"/>
                </a:solidFill>
                <a:effectLst/>
                <a:uLnTx/>
                <a:uFillTx/>
                <a:latin typeface="Arial" panose="020B0604020202020204" pitchFamily="34" charset="0"/>
              </a:rPr>
              <a:t>X</a:t>
            </a:r>
          </a:p>
        </p:txBody>
      </p:sp>
      <p:sp>
        <p:nvSpPr>
          <p:cNvPr id="16" name="Line 24"/>
          <p:cNvSpPr>
            <a:spLocks noChangeShapeType="1"/>
          </p:cNvSpPr>
          <p:nvPr/>
        </p:nvSpPr>
        <p:spPr bwMode="auto">
          <a:xfrm>
            <a:off x="4212127" y="2794429"/>
            <a:ext cx="563563"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8" name="Group 17"/>
          <p:cNvGrpSpPr/>
          <p:nvPr/>
        </p:nvGrpSpPr>
        <p:grpSpPr>
          <a:xfrm>
            <a:off x="6525359" y="1259008"/>
            <a:ext cx="1689100" cy="1331913"/>
            <a:chOff x="6509239" y="1373310"/>
            <a:chExt cx="1689100" cy="1331913"/>
          </a:xfrm>
        </p:grpSpPr>
        <p:sp>
          <p:nvSpPr>
            <p:cNvPr id="7" name="Text Box 6"/>
            <p:cNvSpPr txBox="1">
              <a:spLocks noChangeArrowheads="1"/>
            </p:cNvSpPr>
            <p:nvPr/>
          </p:nvSpPr>
          <p:spPr bwMode="auto">
            <a:xfrm>
              <a:off x="6509239" y="1770185"/>
              <a:ext cx="1689100" cy="935038"/>
            </a:xfrm>
            <a:prstGeom prst="rect">
              <a:avLst/>
            </a:prstGeom>
            <a:noFill/>
            <a:ln w="19050">
              <a:solidFill>
                <a:schemeClr val="tx1"/>
              </a:solidFill>
              <a:miter lim="800000"/>
              <a:headEnd/>
              <a:tailEnd/>
            </a:ln>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mn-lt"/>
                  <a:cs typeface="+mn-cs"/>
                </a:rPr>
                <a:t>Insufficient Memory Allocation</a:t>
              </a:r>
            </a:p>
          </p:txBody>
        </p:sp>
        <p:sp>
          <p:nvSpPr>
            <p:cNvPr id="17" name="Text Box 11"/>
            <p:cNvSpPr txBox="1">
              <a:spLocks noChangeArrowheads="1"/>
            </p:cNvSpPr>
            <p:nvPr/>
          </p:nvSpPr>
          <p:spPr bwMode="auto">
            <a:xfrm>
              <a:off x="7166343" y="137331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dirty="0">
                  <a:ln>
                    <a:noFill/>
                  </a:ln>
                  <a:solidFill>
                    <a:schemeClr val="tx1"/>
                  </a:solidFill>
                  <a:effectLst/>
                  <a:uLnTx/>
                  <a:uFillTx/>
                  <a:latin typeface="Arial" panose="020B0604020202020204" pitchFamily="34" charset="0"/>
                </a:rPr>
                <a:t>C</a:t>
              </a:r>
            </a:p>
          </p:txBody>
        </p:sp>
      </p:grpSp>
      <p:grpSp>
        <p:nvGrpSpPr>
          <p:cNvPr id="20" name="Group 19"/>
          <p:cNvGrpSpPr/>
          <p:nvPr/>
        </p:nvGrpSpPr>
        <p:grpSpPr>
          <a:xfrm>
            <a:off x="6525359" y="2684925"/>
            <a:ext cx="1689100" cy="1043206"/>
            <a:chOff x="6509239" y="1373310"/>
            <a:chExt cx="1689100" cy="1043206"/>
          </a:xfrm>
        </p:grpSpPr>
        <p:sp>
          <p:nvSpPr>
            <p:cNvPr id="21" name="Text Box 6"/>
            <p:cNvSpPr txBox="1">
              <a:spLocks noChangeArrowheads="1"/>
            </p:cNvSpPr>
            <p:nvPr/>
          </p:nvSpPr>
          <p:spPr bwMode="auto">
            <a:xfrm>
              <a:off x="6509239" y="1770185"/>
              <a:ext cx="1689100" cy="646331"/>
            </a:xfrm>
            <a:prstGeom prst="rect">
              <a:avLst/>
            </a:prstGeom>
            <a:noFill/>
            <a:ln w="19050">
              <a:solidFill>
                <a:schemeClr val="tx1"/>
              </a:solidFill>
              <a:miter lim="800000"/>
              <a:headEnd/>
              <a:tailEnd/>
            </a:ln>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outerShdw blurRad="38100" dist="38100" dir="2700000" algn="tl">
                      <a:srgbClr val="C0C0C0"/>
                    </a:outerShdw>
                  </a:effectLst>
                  <a:uLnTx/>
                  <a:uFillTx/>
                  <a:latin typeface="+mn-lt"/>
                  <a:cs typeface="+mn-cs"/>
                </a:rPr>
                <a:t>Out-of-bounds</a:t>
              </a:r>
            </a:p>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ysClr val="windowText" lastClr="000000"/>
                  </a:solidFill>
                  <a:effectLst>
                    <a:outerShdw blurRad="38100" dist="38100" dir="2700000" algn="tl">
                      <a:srgbClr val="C0C0C0"/>
                    </a:outerShdw>
                  </a:effectLst>
                </a:rPr>
                <a:t>Read</a:t>
              </a:r>
              <a:endParaRPr kumimoji="0" lang="en-US" sz="1800" b="0" i="0" u="none" strike="noStrike" kern="0" cap="none" spc="0" normalizeH="0" baseline="0" noProof="0" dirty="0">
                <a:ln>
                  <a:noFill/>
                </a:ln>
                <a:solidFill>
                  <a:sysClr val="windowText" lastClr="000000"/>
                </a:solidFill>
                <a:effectLst>
                  <a:outerShdw blurRad="38100" dist="38100" dir="2700000" algn="tl">
                    <a:srgbClr val="C0C0C0"/>
                  </a:outerShdw>
                </a:effectLst>
                <a:uLnTx/>
                <a:uFillTx/>
                <a:latin typeface="+mn-lt"/>
                <a:cs typeface="+mn-cs"/>
              </a:endParaRPr>
            </a:p>
          </p:txBody>
        </p:sp>
        <p:sp>
          <p:nvSpPr>
            <p:cNvPr id="22" name="Text Box 11"/>
            <p:cNvSpPr txBox="1">
              <a:spLocks noChangeArrowheads="1"/>
            </p:cNvSpPr>
            <p:nvPr/>
          </p:nvSpPr>
          <p:spPr bwMode="auto">
            <a:xfrm>
              <a:off x="7166343" y="137331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dirty="0">
                  <a:ln>
                    <a:noFill/>
                  </a:ln>
                  <a:solidFill>
                    <a:schemeClr val="tx1"/>
                  </a:solidFill>
                  <a:effectLst/>
                  <a:uLnTx/>
                  <a:uFillTx/>
                  <a:latin typeface="Arial" panose="020B0604020202020204" pitchFamily="34" charset="0"/>
                </a:rPr>
                <a:t>E</a:t>
              </a:r>
            </a:p>
          </p:txBody>
        </p:sp>
      </p:grpSp>
      <p:cxnSp>
        <p:nvCxnSpPr>
          <p:cNvPr id="24" name="Connector: Elbow 23"/>
          <p:cNvCxnSpPr>
            <a:stCxn id="4" idx="3"/>
            <a:endCxn id="21" idx="1"/>
          </p:cNvCxnSpPr>
          <p:nvPr/>
        </p:nvCxnSpPr>
        <p:spPr>
          <a:xfrm>
            <a:off x="5891702" y="2732517"/>
            <a:ext cx="633657" cy="672449"/>
          </a:xfrm>
          <a:prstGeom prst="bentConnector3">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4" idx="3"/>
            <a:endCxn id="7" idx="1"/>
          </p:cNvCxnSpPr>
          <p:nvPr/>
        </p:nvCxnSpPr>
        <p:spPr>
          <a:xfrm flipV="1">
            <a:off x="5891702" y="2123402"/>
            <a:ext cx="633657" cy="609115"/>
          </a:xfrm>
          <a:prstGeom prst="bentConnector3">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670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Everyone has Their Own Definition of Vulnerability</a:t>
            </a:r>
          </a:p>
        </p:txBody>
      </p:sp>
      <p:sp>
        <p:nvSpPr>
          <p:cNvPr id="3" name="Content Placeholder 2"/>
          <p:cNvSpPr>
            <a:spLocks noGrp="1"/>
          </p:cNvSpPr>
          <p:nvPr>
            <p:ph idx="1"/>
          </p:nvPr>
        </p:nvSpPr>
        <p:spPr/>
        <p:txBody>
          <a:bodyPr>
            <a:normAutofit fontScale="85000" lnSpcReduction="10000"/>
          </a:bodyPr>
          <a:lstStyle/>
          <a:p>
            <a:r>
              <a:rPr lang="en-US" dirty="0"/>
              <a:t>NIST - weakness in the computational logic found in products or devices that could be exploited by a threat source [NISTIR 8138]</a:t>
            </a:r>
          </a:p>
          <a:p>
            <a:r>
              <a:rPr lang="en-US" dirty="0"/>
              <a:t>ISACA - A weakness in the design, implementation, operation or internal control of a process that could expose the system to adverse threats from threat events [1]</a:t>
            </a:r>
          </a:p>
          <a:p>
            <a:r>
              <a:rPr lang="en-US" dirty="0"/>
              <a:t>CERT - a software defect that allows an attacker to violate an explicit (or implicit) security policy to achieve some impact (or consequence). [2]</a:t>
            </a:r>
          </a:p>
          <a:p>
            <a:r>
              <a:rPr lang="en-US" dirty="0"/>
              <a:t>OWASP - A vulnerability is a hole or a weakness in the application, which can be a design flaw or an implementation bug, that allows an attacker to cause harm to the stakeholders of an application. Stakeholders include the application owner, application users, and other entities that rely on the application. [3]</a:t>
            </a:r>
          </a:p>
          <a:p>
            <a:r>
              <a:rPr lang="en-US" dirty="0"/>
              <a:t>Microsoft - A security vulnerability is a weakness in a product that could allow an attacker to compromise the integrity, availability, or confidentiality of that product. [4]</a:t>
            </a:r>
          </a:p>
          <a:p>
            <a:r>
              <a:rPr lang="en-US" dirty="0" err="1"/>
              <a:t>HackerOne</a:t>
            </a:r>
            <a:r>
              <a:rPr lang="en-US" dirty="0"/>
              <a:t> - A software bug that would allow an attacker to perform an action in violation of an expressed security policy. A bug that enables escalated access or privilege is a vulnerability. Design flaws and failures to adhere to security best practices may qualify as vulnerabilities. Weaknesses exploited by viruses, malicious code, and social engineering are not considered vulnerabilities unless the Security Team says otherwise in the program's policy. [5]</a:t>
            </a:r>
          </a:p>
          <a:p>
            <a:endParaRPr lang="en-US" dirty="0"/>
          </a:p>
        </p:txBody>
      </p:sp>
    </p:spTree>
    <p:extLst>
      <p:ext uri="{BB962C8B-B14F-4D97-AF65-F5344CB8AC3E}">
        <p14:creationId xmlns:p14="http://schemas.microsoft.com/office/powerpoint/2010/main" val="5389298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Chains Example: Merge into a single code path</a:t>
            </a:r>
          </a:p>
        </p:txBody>
      </p:sp>
      <p:sp>
        <p:nvSpPr>
          <p:cNvPr id="3" name="Content Placeholder 2"/>
          <p:cNvSpPr>
            <a:spLocks noGrp="1"/>
          </p:cNvSpPr>
          <p:nvPr>
            <p:ph idx="1"/>
          </p:nvPr>
        </p:nvSpPr>
        <p:spPr>
          <a:xfrm>
            <a:off x="812800" y="3815741"/>
            <a:ext cx="10972800" cy="2310422"/>
          </a:xfrm>
        </p:spPr>
        <p:txBody>
          <a:bodyPr/>
          <a:lstStyle/>
          <a:p>
            <a:endParaRPr lang="en-US" dirty="0"/>
          </a:p>
        </p:txBody>
      </p:sp>
      <p:sp>
        <p:nvSpPr>
          <p:cNvPr id="4" name="Text Box 3"/>
          <p:cNvSpPr txBox="1">
            <a:spLocks noChangeArrowheads="1"/>
          </p:cNvSpPr>
          <p:nvPr/>
        </p:nvSpPr>
        <p:spPr bwMode="auto">
          <a:xfrm>
            <a:off x="4980556" y="1749694"/>
            <a:ext cx="1079500" cy="660400"/>
          </a:xfrm>
          <a:prstGeom prst="rect">
            <a:avLst/>
          </a:prstGeom>
          <a:noFill/>
          <a:ln w="19050">
            <a:solidFill>
              <a:schemeClr val="tx1"/>
            </a:solid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outerShdw blurRad="38100" dist="38100" dir="2700000" algn="tl">
                    <a:srgbClr val="C0C0C0"/>
                  </a:outerShdw>
                </a:effectLst>
                <a:uLnTx/>
                <a:uFillTx/>
                <a:latin typeface="+mn-lt"/>
                <a:cs typeface="+mn-cs"/>
              </a:rPr>
              <a:t>Integer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outerShdw blurRad="38100" dist="38100" dir="2700000" algn="tl">
                    <a:srgbClr val="C0C0C0"/>
                  </a:outerShdw>
                </a:effectLst>
                <a:uLnTx/>
                <a:uFillTx/>
                <a:latin typeface="+mn-lt"/>
                <a:cs typeface="+mn-cs"/>
              </a:rPr>
              <a:t>Overflow</a:t>
            </a:r>
          </a:p>
        </p:txBody>
      </p:sp>
      <p:sp>
        <p:nvSpPr>
          <p:cNvPr id="5" name="Text Box 4"/>
          <p:cNvSpPr txBox="1">
            <a:spLocks noChangeArrowheads="1"/>
          </p:cNvSpPr>
          <p:nvPr/>
        </p:nvSpPr>
        <p:spPr bwMode="auto">
          <a:xfrm>
            <a:off x="3170727" y="2334054"/>
            <a:ext cx="1028700" cy="935038"/>
          </a:xfrm>
          <a:prstGeom prst="rect">
            <a:avLst/>
          </a:prstGeom>
          <a:noFill/>
          <a:ln w="19050">
            <a:solidFill>
              <a:schemeClr val="tx1"/>
            </a:solid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mn-lt"/>
                <a:cs typeface="+mn-cs"/>
              </a:rPr>
              <a:t>Incorrect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mn-lt"/>
                <a:cs typeface="+mn-cs"/>
              </a:rPr>
              <a:t>Range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mn-lt"/>
                <a:cs typeface="+mn-cs"/>
              </a:rPr>
              <a:t>Check</a:t>
            </a:r>
          </a:p>
        </p:txBody>
      </p:sp>
      <p:sp>
        <p:nvSpPr>
          <p:cNvPr id="8" name="Line 7"/>
          <p:cNvSpPr>
            <a:spLocks noChangeShapeType="1"/>
          </p:cNvSpPr>
          <p:nvPr/>
        </p:nvSpPr>
        <p:spPr bwMode="auto">
          <a:xfrm flipV="1">
            <a:off x="2805602" y="2832529"/>
            <a:ext cx="381000"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Line 9"/>
          <p:cNvSpPr>
            <a:spLocks noChangeShapeType="1"/>
          </p:cNvSpPr>
          <p:nvPr/>
        </p:nvSpPr>
        <p:spPr bwMode="auto">
          <a:xfrm flipV="1">
            <a:off x="8175057" y="2831843"/>
            <a:ext cx="617538" cy="1"/>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Text Box 10"/>
          <p:cNvSpPr txBox="1">
            <a:spLocks noChangeArrowheads="1"/>
          </p:cNvSpPr>
          <p:nvPr/>
        </p:nvSpPr>
        <p:spPr bwMode="auto">
          <a:xfrm>
            <a:off x="3500194" y="1777634"/>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chemeClr val="tx1"/>
                </a:solidFill>
                <a:effectLst/>
                <a:uLnTx/>
                <a:uFillTx/>
                <a:latin typeface="Arial" panose="020B0604020202020204" pitchFamily="34" charset="0"/>
              </a:rPr>
              <a:t>A</a:t>
            </a:r>
          </a:p>
        </p:txBody>
      </p:sp>
      <p:sp>
        <p:nvSpPr>
          <p:cNvPr id="12" name="Text Box 11"/>
          <p:cNvSpPr txBox="1">
            <a:spLocks noChangeArrowheads="1"/>
          </p:cNvSpPr>
          <p:nvPr/>
        </p:nvSpPr>
        <p:spPr bwMode="auto">
          <a:xfrm>
            <a:off x="5336156" y="1380759"/>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dirty="0">
                <a:ln>
                  <a:noFill/>
                </a:ln>
                <a:solidFill>
                  <a:schemeClr val="tx1"/>
                </a:solidFill>
                <a:effectLst/>
                <a:uLnTx/>
                <a:uFillTx/>
                <a:latin typeface="Arial" panose="020B0604020202020204" pitchFamily="34" charset="0"/>
              </a:rPr>
              <a:t>B</a:t>
            </a:r>
          </a:p>
        </p:txBody>
      </p:sp>
      <p:grpSp>
        <p:nvGrpSpPr>
          <p:cNvPr id="19" name="Group 18"/>
          <p:cNvGrpSpPr/>
          <p:nvPr/>
        </p:nvGrpSpPr>
        <p:grpSpPr>
          <a:xfrm>
            <a:off x="8812708" y="2079894"/>
            <a:ext cx="1079500" cy="1031875"/>
            <a:chOff x="8779364" y="1657473"/>
            <a:chExt cx="1079500" cy="1031875"/>
          </a:xfrm>
        </p:grpSpPr>
        <p:sp>
          <p:nvSpPr>
            <p:cNvPr id="6" name="Text Box 5"/>
            <p:cNvSpPr txBox="1">
              <a:spLocks noChangeArrowheads="1"/>
            </p:cNvSpPr>
            <p:nvPr/>
          </p:nvSpPr>
          <p:spPr bwMode="auto">
            <a:xfrm>
              <a:off x="8779364" y="2028948"/>
              <a:ext cx="1079500" cy="660400"/>
            </a:xfrm>
            <a:prstGeom prst="rect">
              <a:avLst/>
            </a:prstGeom>
            <a:noFill/>
            <a:ln w="19050">
              <a:solidFill>
                <a:schemeClr val="tx1"/>
              </a:solid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outerShdw blurRad="38100" dist="38100" dir="2700000" algn="tl">
                      <a:srgbClr val="C0C0C0"/>
                    </a:outerShdw>
                  </a:effectLst>
                  <a:uLnTx/>
                  <a:uFillTx/>
                  <a:latin typeface="+mn-lt"/>
                  <a:cs typeface="+mn-cs"/>
                </a:rPr>
                <a:t>Heap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outerShdw blurRad="38100" dist="38100" dir="2700000" algn="tl">
                      <a:srgbClr val="C0C0C0"/>
                    </a:outerShdw>
                  </a:effectLst>
                  <a:uLnTx/>
                  <a:uFillTx/>
                  <a:latin typeface="+mn-lt"/>
                  <a:cs typeface="+mn-cs"/>
                </a:rPr>
                <a:t>Overflow</a:t>
              </a:r>
            </a:p>
          </p:txBody>
        </p:sp>
        <p:sp>
          <p:nvSpPr>
            <p:cNvPr id="13" name="Text Box 13"/>
            <p:cNvSpPr txBox="1">
              <a:spLocks noChangeArrowheads="1"/>
            </p:cNvSpPr>
            <p:nvPr/>
          </p:nvSpPr>
          <p:spPr bwMode="auto">
            <a:xfrm>
              <a:off x="9134964" y="1657473"/>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dirty="0">
                  <a:ln>
                    <a:noFill/>
                  </a:ln>
                  <a:solidFill>
                    <a:schemeClr val="tx1"/>
                  </a:solidFill>
                  <a:effectLst/>
                  <a:uLnTx/>
                  <a:uFillTx/>
                  <a:latin typeface="Arial" panose="020B0604020202020204" pitchFamily="34" charset="0"/>
                </a:rPr>
                <a:t>D</a:t>
              </a:r>
            </a:p>
          </p:txBody>
        </p:sp>
      </p:grpSp>
      <p:sp>
        <p:nvSpPr>
          <p:cNvPr id="14" name="Text Box 22"/>
          <p:cNvSpPr txBox="1">
            <a:spLocks noChangeArrowheads="1"/>
          </p:cNvSpPr>
          <p:nvPr/>
        </p:nvSpPr>
        <p:spPr bwMode="auto">
          <a:xfrm>
            <a:off x="906952" y="2110217"/>
            <a:ext cx="1898650" cy="1200329"/>
          </a:xfrm>
          <a:prstGeom prst="rect">
            <a:avLst/>
          </a:prstGeom>
          <a:solidFill>
            <a:srgbClr val="FFFF99"/>
          </a:solidFill>
          <a:ln w="19050">
            <a:solidFill>
              <a:schemeClr val="tx1"/>
            </a:solidFill>
            <a:miter lim="800000"/>
            <a:headEnd/>
            <a:tailEnd/>
          </a:ln>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outerShdw blurRad="38100" dist="38100" dir="2700000" algn="tl">
                    <a:srgbClr val="FFFFFF"/>
                  </a:outerShdw>
                </a:effectLst>
                <a:uLnTx/>
                <a:uFillTx/>
                <a:latin typeface="+mn-lt"/>
                <a:cs typeface="+mn-cs"/>
              </a:rPr>
              <a:t>Use of Signed Integers for Always-Positive Operations</a:t>
            </a:r>
          </a:p>
        </p:txBody>
      </p:sp>
      <p:sp>
        <p:nvSpPr>
          <p:cNvPr id="15" name="Text Box 23"/>
          <p:cNvSpPr txBox="1">
            <a:spLocks noChangeArrowheads="1"/>
          </p:cNvSpPr>
          <p:nvPr/>
        </p:nvSpPr>
        <p:spPr bwMode="auto">
          <a:xfrm>
            <a:off x="1640742" y="1729337"/>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dirty="0">
                <a:ln>
                  <a:noFill/>
                </a:ln>
                <a:solidFill>
                  <a:schemeClr val="tx1"/>
                </a:solidFill>
                <a:effectLst/>
                <a:uLnTx/>
                <a:uFillTx/>
                <a:latin typeface="Arial" panose="020B0604020202020204" pitchFamily="34" charset="0"/>
              </a:rPr>
              <a:t>X</a:t>
            </a:r>
          </a:p>
        </p:txBody>
      </p:sp>
      <p:sp>
        <p:nvSpPr>
          <p:cNvPr id="16" name="Line 24"/>
          <p:cNvSpPr>
            <a:spLocks noChangeShapeType="1"/>
          </p:cNvSpPr>
          <p:nvPr/>
        </p:nvSpPr>
        <p:spPr bwMode="auto">
          <a:xfrm flipV="1">
            <a:off x="4242297" y="2798596"/>
            <a:ext cx="2233604" cy="1540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8" name="Group 17"/>
          <p:cNvGrpSpPr/>
          <p:nvPr/>
        </p:nvGrpSpPr>
        <p:grpSpPr>
          <a:xfrm>
            <a:off x="6465844" y="1930385"/>
            <a:ext cx="1689100" cy="1331913"/>
            <a:chOff x="6509239" y="1373310"/>
            <a:chExt cx="1689100" cy="1331913"/>
          </a:xfrm>
        </p:grpSpPr>
        <p:sp>
          <p:nvSpPr>
            <p:cNvPr id="7" name="Text Box 6"/>
            <p:cNvSpPr txBox="1">
              <a:spLocks noChangeArrowheads="1"/>
            </p:cNvSpPr>
            <p:nvPr/>
          </p:nvSpPr>
          <p:spPr bwMode="auto">
            <a:xfrm>
              <a:off x="6509239" y="1770185"/>
              <a:ext cx="1689100" cy="935038"/>
            </a:xfrm>
            <a:prstGeom prst="rect">
              <a:avLst/>
            </a:prstGeom>
            <a:noFill/>
            <a:ln w="19050">
              <a:solidFill>
                <a:schemeClr val="tx1"/>
              </a:solidFill>
              <a:miter lim="800000"/>
              <a:headEnd/>
              <a:tailEnd/>
            </a:ln>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mn-lt"/>
                  <a:cs typeface="+mn-cs"/>
                </a:rPr>
                <a:t>Insufficient Memory Allocation</a:t>
              </a:r>
            </a:p>
          </p:txBody>
        </p:sp>
        <p:sp>
          <p:nvSpPr>
            <p:cNvPr id="17" name="Text Box 11"/>
            <p:cNvSpPr txBox="1">
              <a:spLocks noChangeArrowheads="1"/>
            </p:cNvSpPr>
            <p:nvPr/>
          </p:nvSpPr>
          <p:spPr bwMode="auto">
            <a:xfrm>
              <a:off x="7166343" y="137331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dirty="0">
                  <a:ln>
                    <a:noFill/>
                  </a:ln>
                  <a:solidFill>
                    <a:schemeClr val="tx1"/>
                  </a:solidFill>
                  <a:effectLst/>
                  <a:uLnTx/>
                  <a:uFillTx/>
                  <a:latin typeface="Arial" panose="020B0604020202020204" pitchFamily="34" charset="0"/>
                </a:rPr>
                <a:t>C</a:t>
              </a:r>
            </a:p>
          </p:txBody>
        </p:sp>
      </p:grpSp>
      <p:cxnSp>
        <p:nvCxnSpPr>
          <p:cNvPr id="23" name="Connector: Elbow 22"/>
          <p:cNvCxnSpPr>
            <a:stCxn id="5" idx="3"/>
            <a:endCxn id="4" idx="1"/>
          </p:cNvCxnSpPr>
          <p:nvPr/>
        </p:nvCxnSpPr>
        <p:spPr>
          <a:xfrm flipV="1">
            <a:off x="4199427" y="2079894"/>
            <a:ext cx="781129" cy="721679"/>
          </a:xfrm>
          <a:prstGeom prst="bentConnector3">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stCxn id="4" idx="3"/>
            <a:endCxn id="7" idx="1"/>
          </p:cNvCxnSpPr>
          <p:nvPr/>
        </p:nvCxnSpPr>
        <p:spPr>
          <a:xfrm>
            <a:off x="6060056" y="2079894"/>
            <a:ext cx="405788" cy="714885"/>
          </a:xfrm>
          <a:prstGeom prst="bentConnector3">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3846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will Always be Edge Cases</a:t>
            </a:r>
          </a:p>
        </p:txBody>
      </p:sp>
      <p:sp>
        <p:nvSpPr>
          <p:cNvPr id="3" name="Content Placeholder 2"/>
          <p:cNvSpPr>
            <a:spLocks noGrp="1"/>
          </p:cNvSpPr>
          <p:nvPr>
            <p:ph idx="1"/>
          </p:nvPr>
        </p:nvSpPr>
        <p:spPr/>
        <p:txBody>
          <a:bodyPr>
            <a:normAutofit lnSpcReduction="10000"/>
          </a:bodyPr>
          <a:lstStyle/>
          <a:p>
            <a:r>
              <a:rPr lang="en-US" dirty="0"/>
              <a:t>A collision for an MD5 hash can be found in a reasonable amount of time.  Does this mean that every product using MD5 should have a CVE ID assigned to it?</a:t>
            </a:r>
          </a:p>
          <a:p>
            <a:pPr lvl="1"/>
            <a:r>
              <a:rPr lang="en-US" dirty="0"/>
              <a:t>Opinion 1:  Yes, MD5 is vulnerable, therefore the products using MD5 are vulnerable.</a:t>
            </a:r>
          </a:p>
          <a:p>
            <a:pPr lvl="1"/>
            <a:r>
              <a:rPr lang="en-US" dirty="0"/>
              <a:t>Opinion 2:  No, not all products use MD5 for security reasons.</a:t>
            </a:r>
          </a:p>
          <a:p>
            <a:pPr lvl="1"/>
            <a:r>
              <a:rPr lang="en-US" dirty="0"/>
              <a:t>Opinion 3:  No, a single CVE ID should be issued for MD5.  All other implementation should use that ID.</a:t>
            </a:r>
          </a:p>
          <a:p>
            <a:r>
              <a:rPr lang="en-US" dirty="0"/>
              <a:t>Default Credentials</a:t>
            </a:r>
          </a:p>
          <a:p>
            <a:pPr lvl="1"/>
            <a:r>
              <a:rPr lang="en-US" dirty="0"/>
              <a:t>Opinion 1: Yes, standard security practice says that default credentials are bad.</a:t>
            </a:r>
          </a:p>
          <a:p>
            <a:pPr lvl="1"/>
            <a:r>
              <a:rPr lang="en-US" dirty="0"/>
              <a:t>Opinion 2: No, this is a configuration issue.  Standard security practice is to change default credentials upon installation.</a:t>
            </a:r>
          </a:p>
          <a:p>
            <a:r>
              <a:rPr lang="en-US" dirty="0" err="1"/>
              <a:t>Cloudbleed</a:t>
            </a:r>
            <a:r>
              <a:rPr lang="en-US" dirty="0"/>
              <a:t>: A vulnerability in </a:t>
            </a:r>
            <a:r>
              <a:rPr lang="en-US" dirty="0" err="1"/>
              <a:t>Cloudflare’s</a:t>
            </a:r>
            <a:r>
              <a:rPr lang="en-US" dirty="0"/>
              <a:t> code leaks sensitive information from the websites that use its service</a:t>
            </a:r>
          </a:p>
          <a:p>
            <a:pPr lvl="1"/>
            <a:r>
              <a:rPr lang="en-US" dirty="0"/>
              <a:t>No: Only one vendor had to make a change.</a:t>
            </a:r>
          </a:p>
          <a:p>
            <a:pPr lvl="1"/>
            <a:r>
              <a:rPr lang="en-US" dirty="0"/>
              <a:t>Yes:  Many people had to take cleanup actions in response to this vulnerability.</a:t>
            </a:r>
          </a:p>
        </p:txBody>
      </p:sp>
    </p:spTree>
    <p:extLst>
      <p:ext uri="{BB962C8B-B14F-4D97-AF65-F5344CB8AC3E}">
        <p14:creationId xmlns:p14="http://schemas.microsoft.com/office/powerpoint/2010/main" val="408103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Everyone has Their Own Method of Separating Vulnerabilities</a:t>
            </a:r>
          </a:p>
        </p:txBody>
      </p:sp>
      <p:grpSp>
        <p:nvGrpSpPr>
          <p:cNvPr id="11" name="Group 19"/>
          <p:cNvGrpSpPr>
            <a:grpSpLocks/>
          </p:cNvGrpSpPr>
          <p:nvPr/>
        </p:nvGrpSpPr>
        <p:grpSpPr bwMode="auto">
          <a:xfrm>
            <a:off x="650911" y="3003945"/>
            <a:ext cx="3343637" cy="3191530"/>
            <a:chOff x="5181600" y="3090170"/>
            <a:chExt cx="3343637" cy="3191984"/>
          </a:xfrm>
        </p:grpSpPr>
        <p:sp>
          <p:nvSpPr>
            <p:cNvPr id="12" name="TextBox 11"/>
            <p:cNvSpPr txBox="1"/>
            <p:nvPr/>
          </p:nvSpPr>
          <p:spPr>
            <a:xfrm>
              <a:off x="5295900" y="3886276"/>
              <a:ext cx="2895600" cy="338186"/>
            </a:xfrm>
            <a:prstGeom prst="rect">
              <a:avLst/>
            </a:prstGeom>
            <a:solidFill>
              <a:srgbClr val="92D050"/>
            </a:solidFill>
            <a:ln w="19050">
              <a:solidFill>
                <a:schemeClr val="tx1"/>
              </a:solidFill>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mn-lt"/>
                  <a:cs typeface="+mn-cs"/>
                </a:rPr>
                <a:t>SQL injection in login.php</a:t>
              </a:r>
            </a:p>
          </p:txBody>
        </p:sp>
        <p:sp>
          <p:nvSpPr>
            <p:cNvPr id="13" name="TextBox 12"/>
            <p:cNvSpPr txBox="1"/>
            <p:nvPr/>
          </p:nvSpPr>
          <p:spPr>
            <a:xfrm>
              <a:off x="5181600" y="4915122"/>
              <a:ext cx="3124200" cy="338186"/>
            </a:xfrm>
            <a:prstGeom prst="rect">
              <a:avLst/>
            </a:prstGeom>
            <a:solidFill>
              <a:srgbClr val="92D050"/>
            </a:solidFill>
            <a:ln w="19050">
              <a:solidFill>
                <a:schemeClr val="tx1"/>
              </a:solidFill>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mn-lt"/>
                  <a:cs typeface="+mn-cs"/>
                </a:rPr>
                <a:t>SQL injection in admin.php</a:t>
              </a:r>
            </a:p>
          </p:txBody>
        </p:sp>
        <p:sp>
          <p:nvSpPr>
            <p:cNvPr id="14" name="TextBox 12"/>
            <p:cNvSpPr txBox="1">
              <a:spLocks noChangeArrowheads="1"/>
            </p:cNvSpPr>
            <p:nvPr/>
          </p:nvSpPr>
          <p:spPr bwMode="auto">
            <a:xfrm>
              <a:off x="5477608" y="3090170"/>
              <a:ext cx="3047629" cy="7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1" u="none" strike="noStrike" kern="0" cap="none" spc="0" normalizeH="0" baseline="0" noProof="0" dirty="0">
                  <a:ln>
                    <a:noFill/>
                  </a:ln>
                  <a:solidFill>
                    <a:schemeClr val="tx1"/>
                  </a:solidFill>
                  <a:effectLst/>
                  <a:uLnTx/>
                  <a:uFillTx/>
                  <a:latin typeface="Arial" panose="020B0604020202020204" pitchFamily="34" charset="0"/>
                </a:rPr>
                <a:t>By Vulnerability</a:t>
              </a:r>
              <a:r>
                <a:rPr kumimoji="0" lang="en-US" altLang="en-US" sz="2000" b="0" i="1" u="none" strike="noStrike" kern="0" cap="none" spc="0" normalizeH="0" noProof="0" dirty="0">
                  <a:ln>
                    <a:noFill/>
                  </a:ln>
                  <a:solidFill>
                    <a:schemeClr val="tx1"/>
                  </a:solidFill>
                  <a:effectLst/>
                  <a:uLnTx/>
                  <a:uFillTx/>
                  <a:latin typeface="Arial" panose="020B0604020202020204" pitchFamily="34" charset="0"/>
                </a:rPr>
                <a:t> Type</a:t>
              </a:r>
            </a:p>
            <a:p>
              <a:pPr marL="0" marR="0" lvl="0" indent="0" defTabSz="914400" eaLnBrk="1" fontAlgn="auto" latinLnBrk="0" hangingPunct="1">
                <a:lnSpc>
                  <a:spcPct val="100000"/>
                </a:lnSpc>
                <a:spcBef>
                  <a:spcPts val="0"/>
                </a:spcBef>
                <a:spcAft>
                  <a:spcPts val="0"/>
                </a:spcAft>
                <a:buClrTx/>
                <a:buSzTx/>
                <a:buFontTx/>
                <a:buNone/>
                <a:tabLst/>
                <a:defRPr/>
              </a:pPr>
              <a:r>
                <a:rPr lang="en-US" altLang="en-US" sz="2000" i="1" kern="0" noProof="0" dirty="0"/>
                <a:t>And Affected Component</a:t>
              </a:r>
              <a:endParaRPr kumimoji="0" lang="en-US" altLang="en-US" sz="2000" b="0" i="1" u="none" strike="noStrike" kern="0" cap="none" spc="0" normalizeH="0" baseline="0" noProof="0" dirty="0">
                <a:ln>
                  <a:noFill/>
                </a:ln>
                <a:solidFill>
                  <a:schemeClr val="tx1"/>
                </a:solidFill>
                <a:effectLst/>
                <a:uLnTx/>
                <a:uFillTx/>
                <a:latin typeface="Arial" panose="020B0604020202020204" pitchFamily="34" charset="0"/>
              </a:endParaRPr>
            </a:p>
          </p:txBody>
        </p:sp>
        <p:sp>
          <p:nvSpPr>
            <p:cNvPr id="15" name="TextBox 14"/>
            <p:cNvSpPr txBox="1"/>
            <p:nvPr/>
          </p:nvSpPr>
          <p:spPr>
            <a:xfrm>
              <a:off x="5295900" y="4400699"/>
              <a:ext cx="2895600" cy="338186"/>
            </a:xfrm>
            <a:prstGeom prst="rect">
              <a:avLst/>
            </a:prstGeom>
            <a:solidFill>
              <a:srgbClr val="92D050"/>
            </a:solidFill>
            <a:ln w="19050">
              <a:solidFill>
                <a:schemeClr val="tx1"/>
              </a:solidFill>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mn-lt"/>
                  <a:cs typeface="+mn-cs"/>
                </a:rPr>
                <a:t>SQL injection in order.php</a:t>
              </a:r>
            </a:p>
          </p:txBody>
        </p:sp>
        <p:sp>
          <p:nvSpPr>
            <p:cNvPr id="16" name="TextBox 15"/>
            <p:cNvSpPr txBox="1"/>
            <p:nvPr/>
          </p:nvSpPr>
          <p:spPr>
            <a:xfrm>
              <a:off x="5676900" y="5429545"/>
              <a:ext cx="2133600" cy="338186"/>
            </a:xfrm>
            <a:prstGeom prst="rect">
              <a:avLst/>
            </a:prstGeom>
            <a:solidFill>
              <a:srgbClr val="92D050"/>
            </a:solidFill>
            <a:ln w="19050">
              <a:solidFill>
                <a:schemeClr val="tx1"/>
              </a:solidFill>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mn-lt"/>
                  <a:cs typeface="+mn-cs"/>
                </a:rPr>
                <a:t>XSS in login.php</a:t>
              </a:r>
            </a:p>
          </p:txBody>
        </p:sp>
        <p:sp>
          <p:nvSpPr>
            <p:cNvPr id="17" name="TextBox 16"/>
            <p:cNvSpPr txBox="1"/>
            <p:nvPr/>
          </p:nvSpPr>
          <p:spPr>
            <a:xfrm>
              <a:off x="5600700" y="5943968"/>
              <a:ext cx="2286000" cy="338186"/>
            </a:xfrm>
            <a:prstGeom prst="rect">
              <a:avLst/>
            </a:prstGeom>
            <a:solidFill>
              <a:srgbClr val="92D050"/>
            </a:solidFill>
            <a:ln w="19050">
              <a:solidFill>
                <a:schemeClr val="tx1"/>
              </a:solidFill>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mn-lt"/>
                  <a:cs typeface="+mn-cs"/>
                </a:rPr>
                <a:t>XSS in search.php</a:t>
              </a:r>
            </a:p>
          </p:txBody>
        </p:sp>
      </p:grpSp>
      <p:grpSp>
        <p:nvGrpSpPr>
          <p:cNvPr id="22" name="Group 21"/>
          <p:cNvGrpSpPr/>
          <p:nvPr/>
        </p:nvGrpSpPr>
        <p:grpSpPr>
          <a:xfrm>
            <a:off x="8207129" y="2950854"/>
            <a:ext cx="3733800" cy="1521953"/>
            <a:chOff x="1175238" y="3232854"/>
            <a:chExt cx="3733800" cy="1521953"/>
          </a:xfrm>
        </p:grpSpPr>
        <p:grpSp>
          <p:nvGrpSpPr>
            <p:cNvPr id="7" name="Group 20"/>
            <p:cNvGrpSpPr>
              <a:grpSpLocks/>
            </p:cNvGrpSpPr>
            <p:nvPr/>
          </p:nvGrpSpPr>
          <p:grpSpPr bwMode="auto">
            <a:xfrm>
              <a:off x="1175238" y="3894382"/>
              <a:ext cx="3733800" cy="860425"/>
              <a:chOff x="304800" y="3745074"/>
              <a:chExt cx="3733800" cy="860680"/>
            </a:xfrm>
          </p:grpSpPr>
          <p:sp>
            <p:nvSpPr>
              <p:cNvPr id="9" name="TextBox 8"/>
              <p:cNvSpPr txBox="1"/>
              <p:nvPr/>
            </p:nvSpPr>
            <p:spPr>
              <a:xfrm>
                <a:off x="304800" y="3745074"/>
                <a:ext cx="3733800" cy="338237"/>
              </a:xfrm>
              <a:prstGeom prst="rect">
                <a:avLst/>
              </a:prstGeom>
              <a:solidFill>
                <a:schemeClr val="accent2">
                  <a:lumMod val="20000"/>
                  <a:lumOff val="80000"/>
                </a:schemeClr>
              </a:solidFill>
              <a:ln w="19050">
                <a:solidFill>
                  <a:schemeClr val="tx1"/>
                </a:solidFill>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latin typeface="+mn-lt"/>
                    <a:cs typeface="+mn-cs"/>
                  </a:rPr>
                  <a:t>Mult</a:t>
                </a:r>
                <a:r>
                  <a:rPr lang="en-US" sz="1600" kern="0" dirty="0" err="1">
                    <a:solidFill>
                      <a:sysClr val="windowText" lastClr="000000"/>
                    </a:solidFill>
                  </a:rPr>
                  <a:t>iple</a:t>
                </a:r>
                <a:r>
                  <a:rPr kumimoji="0" lang="en-US" sz="1600" b="0" i="0" u="none" strike="noStrike" kern="0" cap="none" spc="0" normalizeH="0" baseline="0" noProof="0" dirty="0">
                    <a:ln>
                      <a:noFill/>
                    </a:ln>
                    <a:solidFill>
                      <a:sysClr val="windowText" lastClr="000000"/>
                    </a:solidFill>
                    <a:effectLst/>
                    <a:uLnTx/>
                    <a:uFillTx/>
                    <a:latin typeface="+mn-lt"/>
                    <a:cs typeface="+mn-cs"/>
                  </a:rPr>
                  <a:t> SQL injections in 1.x and 2.x</a:t>
                </a:r>
              </a:p>
            </p:txBody>
          </p:sp>
          <p:sp>
            <p:nvSpPr>
              <p:cNvPr id="10" name="TextBox 9"/>
              <p:cNvSpPr txBox="1"/>
              <p:nvPr/>
            </p:nvSpPr>
            <p:spPr>
              <a:xfrm>
                <a:off x="1143000" y="4267516"/>
                <a:ext cx="1524000" cy="338238"/>
              </a:xfrm>
              <a:prstGeom prst="rect">
                <a:avLst/>
              </a:prstGeom>
              <a:solidFill>
                <a:schemeClr val="accent2">
                  <a:lumMod val="20000"/>
                  <a:lumOff val="80000"/>
                </a:schemeClr>
              </a:solidFill>
              <a:ln w="19050">
                <a:solidFill>
                  <a:schemeClr val="tx1"/>
                </a:solidFill>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mn-lt"/>
                    <a:cs typeface="+mn-cs"/>
                  </a:rPr>
                  <a:t>XSS in 2.x</a:t>
                </a:r>
              </a:p>
            </p:txBody>
          </p:sp>
        </p:grpSp>
        <p:sp>
          <p:nvSpPr>
            <p:cNvPr id="21" name="TextBox 12"/>
            <p:cNvSpPr txBox="1">
              <a:spLocks noChangeArrowheads="1"/>
            </p:cNvSpPr>
            <p:nvPr/>
          </p:nvSpPr>
          <p:spPr bwMode="auto">
            <a:xfrm>
              <a:off x="1477647" y="3232854"/>
              <a:ext cx="25955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1" u="none" strike="noStrike" kern="0" cap="none" spc="0" normalizeH="0" baseline="0" noProof="0" dirty="0">
                  <a:ln>
                    <a:noFill/>
                  </a:ln>
                  <a:solidFill>
                    <a:schemeClr val="tx1"/>
                  </a:solidFill>
                  <a:effectLst/>
                  <a:uLnTx/>
                  <a:uFillTx/>
                  <a:latin typeface="Arial" panose="020B0604020202020204" pitchFamily="34" charset="0"/>
                </a:rPr>
                <a:t>By Vulnerability</a:t>
              </a:r>
              <a:r>
                <a:rPr kumimoji="0" lang="en-US" altLang="en-US" sz="2000" b="0" i="1" u="none" strike="noStrike" kern="0" cap="none" spc="0" normalizeH="0" noProof="0" dirty="0">
                  <a:ln>
                    <a:noFill/>
                  </a:ln>
                  <a:solidFill>
                    <a:schemeClr val="tx1"/>
                  </a:solidFill>
                  <a:effectLst/>
                  <a:uLnTx/>
                  <a:uFillTx/>
                  <a:latin typeface="Arial" panose="020B0604020202020204" pitchFamily="34" charset="0"/>
                </a:rPr>
                <a:t> Type</a:t>
              </a:r>
            </a:p>
          </p:txBody>
        </p:sp>
      </p:grpSp>
      <p:grpSp>
        <p:nvGrpSpPr>
          <p:cNvPr id="24" name="Group 23"/>
          <p:cNvGrpSpPr/>
          <p:nvPr/>
        </p:nvGrpSpPr>
        <p:grpSpPr>
          <a:xfrm>
            <a:off x="4118011" y="4158997"/>
            <a:ext cx="3886200" cy="844765"/>
            <a:chOff x="1022838" y="5244946"/>
            <a:chExt cx="3886200" cy="844765"/>
          </a:xfrm>
        </p:grpSpPr>
        <p:sp>
          <p:nvSpPr>
            <p:cNvPr id="20" name="TextBox 19"/>
            <p:cNvSpPr txBox="1"/>
            <p:nvPr/>
          </p:nvSpPr>
          <p:spPr bwMode="auto">
            <a:xfrm>
              <a:off x="1022838" y="5751573"/>
              <a:ext cx="3886200" cy="338138"/>
            </a:xfrm>
            <a:prstGeom prst="rect">
              <a:avLst/>
            </a:prstGeom>
            <a:solidFill>
              <a:schemeClr val="bg2">
                <a:lumMod val="75000"/>
              </a:schemeClr>
            </a:solidFill>
            <a:ln w="19050">
              <a:solidFill>
                <a:schemeClr val="tx1"/>
              </a:solidFill>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mn-lt"/>
                  <a:cs typeface="+mn-cs"/>
                </a:rPr>
                <a:t>SQL injection and XSS in 1.x and 2.x</a:t>
              </a:r>
            </a:p>
          </p:txBody>
        </p:sp>
        <p:sp>
          <p:nvSpPr>
            <p:cNvPr id="23" name="TextBox 12"/>
            <p:cNvSpPr txBox="1">
              <a:spLocks noChangeArrowheads="1"/>
            </p:cNvSpPr>
            <p:nvPr/>
          </p:nvSpPr>
          <p:spPr bwMode="auto">
            <a:xfrm>
              <a:off x="2093944" y="5244946"/>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1" u="none" strike="noStrike" kern="0" cap="none" spc="0" normalizeH="0" baseline="0" noProof="0" dirty="0">
                  <a:ln>
                    <a:noFill/>
                  </a:ln>
                  <a:solidFill>
                    <a:schemeClr val="tx1"/>
                  </a:solidFill>
                  <a:effectLst/>
                  <a:uLnTx/>
                  <a:uFillTx/>
                  <a:latin typeface="Arial" panose="020B0604020202020204" pitchFamily="34" charset="0"/>
                </a:rPr>
                <a:t>By Patch</a:t>
              </a:r>
            </a:p>
          </p:txBody>
        </p:sp>
      </p:grpSp>
      <p:grpSp>
        <p:nvGrpSpPr>
          <p:cNvPr id="26" name="Group 25"/>
          <p:cNvGrpSpPr/>
          <p:nvPr/>
        </p:nvGrpSpPr>
        <p:grpSpPr>
          <a:xfrm>
            <a:off x="2213011" y="1305346"/>
            <a:ext cx="7543800" cy="2260995"/>
            <a:chOff x="1194776" y="1357431"/>
            <a:chExt cx="7543800" cy="2260995"/>
          </a:xfrm>
        </p:grpSpPr>
        <p:sp>
          <p:nvSpPr>
            <p:cNvPr id="4" name="TextBox 3"/>
            <p:cNvSpPr txBox="1"/>
            <p:nvPr/>
          </p:nvSpPr>
          <p:spPr>
            <a:xfrm>
              <a:off x="1194776" y="2196026"/>
              <a:ext cx="3581400" cy="584200"/>
            </a:xfrm>
            <a:prstGeom prst="rect">
              <a:avLst/>
            </a:prstGeom>
            <a:solidFill>
              <a:schemeClr val="tx2">
                <a:lumMod val="20000"/>
                <a:lumOff val="80000"/>
              </a:schemeClr>
            </a:solidFill>
            <a:ln w="19050">
              <a:solidFill>
                <a:schemeClr val="tx1"/>
              </a:solidFill>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mn-lt"/>
                  <a:cs typeface="+mn-cs"/>
                </a:rPr>
                <a:t>SQL injection in version 1.x through login.php and order.php.</a:t>
              </a:r>
            </a:p>
          </p:txBody>
        </p:sp>
        <p:sp>
          <p:nvSpPr>
            <p:cNvPr id="5" name="TextBox 4"/>
            <p:cNvSpPr txBox="1"/>
            <p:nvPr/>
          </p:nvSpPr>
          <p:spPr>
            <a:xfrm>
              <a:off x="5233376" y="2196026"/>
              <a:ext cx="3505200" cy="584200"/>
            </a:xfrm>
            <a:prstGeom prst="rect">
              <a:avLst/>
            </a:prstGeom>
            <a:solidFill>
              <a:schemeClr val="tx2">
                <a:lumMod val="20000"/>
                <a:lumOff val="80000"/>
              </a:schemeClr>
            </a:solidFill>
            <a:ln w="19050">
              <a:solidFill>
                <a:schemeClr val="tx1"/>
              </a:solidFill>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mn-lt"/>
                  <a:cs typeface="+mn-cs"/>
                </a:rPr>
                <a:t>SQL injection in version 2.x through admin.php.</a:t>
              </a:r>
              <a:endParaRPr kumimoji="0" lang="en-US" sz="1800" b="0" i="0" u="none" strike="noStrike" kern="0" cap="none" spc="0" normalizeH="0" baseline="0" noProof="0" dirty="0">
                <a:ln>
                  <a:noFill/>
                </a:ln>
                <a:solidFill>
                  <a:sysClr val="windowText" lastClr="000000"/>
                </a:solidFill>
                <a:effectLst/>
                <a:uLnTx/>
                <a:uFillTx/>
                <a:latin typeface="+mn-lt"/>
                <a:cs typeface="+mn-cs"/>
              </a:endParaRPr>
            </a:p>
          </p:txBody>
        </p:sp>
        <p:sp>
          <p:nvSpPr>
            <p:cNvPr id="6" name="TextBox 5"/>
            <p:cNvSpPr txBox="1"/>
            <p:nvPr/>
          </p:nvSpPr>
          <p:spPr>
            <a:xfrm>
              <a:off x="3099776" y="3034226"/>
              <a:ext cx="3581400" cy="584200"/>
            </a:xfrm>
            <a:prstGeom prst="rect">
              <a:avLst/>
            </a:prstGeom>
            <a:solidFill>
              <a:schemeClr val="tx2">
                <a:lumMod val="20000"/>
                <a:lumOff val="80000"/>
              </a:schemeClr>
            </a:solidFill>
            <a:ln w="19050">
              <a:solidFill>
                <a:schemeClr val="tx1"/>
              </a:solidFill>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mn-lt"/>
                  <a:cs typeface="+mn-cs"/>
                </a:rPr>
                <a:t>XSS in version 2.x through login.php and search.php.</a:t>
              </a:r>
            </a:p>
          </p:txBody>
        </p:sp>
        <p:sp>
          <p:nvSpPr>
            <p:cNvPr id="25" name="TextBox 12"/>
            <p:cNvSpPr txBox="1">
              <a:spLocks noChangeArrowheads="1"/>
            </p:cNvSpPr>
            <p:nvPr/>
          </p:nvSpPr>
          <p:spPr bwMode="auto">
            <a:xfrm>
              <a:off x="3960844" y="1357431"/>
              <a:ext cx="27206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1" u="none" strike="noStrike" kern="0" cap="none" spc="0" normalizeH="0" baseline="0" noProof="0" dirty="0">
                  <a:ln>
                    <a:noFill/>
                  </a:ln>
                  <a:solidFill>
                    <a:schemeClr val="tx1"/>
                  </a:solidFill>
                  <a:effectLst/>
                  <a:uLnTx/>
                  <a:uFillTx/>
                  <a:latin typeface="Arial" panose="020B0604020202020204" pitchFamily="34" charset="0"/>
                </a:rPr>
                <a:t>By Vulnerability</a:t>
              </a:r>
              <a:r>
                <a:rPr kumimoji="0" lang="en-US" altLang="en-US" sz="2000" b="0" i="1" u="none" strike="noStrike" kern="0" cap="none" spc="0" normalizeH="0" noProof="0" dirty="0">
                  <a:ln>
                    <a:noFill/>
                  </a:ln>
                  <a:solidFill>
                    <a:schemeClr val="tx1"/>
                  </a:solidFill>
                  <a:effectLst/>
                  <a:uLnTx/>
                  <a:uFillTx/>
                  <a:latin typeface="Arial" panose="020B0604020202020204" pitchFamily="34" charset="0"/>
                </a:rPr>
                <a:t> Type</a:t>
              </a:r>
            </a:p>
            <a:p>
              <a:pPr marL="0" marR="0" lvl="0" indent="0" defTabSz="914400" eaLnBrk="1" fontAlgn="auto" latinLnBrk="0" hangingPunct="1">
                <a:lnSpc>
                  <a:spcPct val="100000"/>
                </a:lnSpc>
                <a:spcBef>
                  <a:spcPts val="0"/>
                </a:spcBef>
                <a:spcAft>
                  <a:spcPts val="0"/>
                </a:spcAft>
                <a:buClrTx/>
                <a:buSzTx/>
                <a:buFontTx/>
                <a:buNone/>
                <a:tabLst/>
                <a:defRPr/>
              </a:pPr>
              <a:r>
                <a:rPr lang="en-US" altLang="en-US" sz="2000" i="1" kern="0" noProof="0" dirty="0"/>
                <a:t>And Affected Versions</a:t>
              </a:r>
              <a:endParaRPr kumimoji="0" lang="en-US" altLang="en-US" sz="2000" b="0" i="1" u="none" strike="noStrike" kern="0" cap="none" spc="0" normalizeH="0" baseline="0" noProof="0" dirty="0">
                <a:ln>
                  <a:noFill/>
                </a:ln>
                <a:solidFill>
                  <a:schemeClr val="tx1"/>
                </a:solidFill>
                <a:effectLst/>
                <a:uLnTx/>
                <a:uFillTx/>
                <a:latin typeface="Arial" panose="020B0604020202020204" pitchFamily="34" charset="0"/>
              </a:endParaRPr>
            </a:p>
          </p:txBody>
        </p:sp>
      </p:grpSp>
      <p:sp>
        <p:nvSpPr>
          <p:cNvPr id="28" name="TextBox 27"/>
          <p:cNvSpPr txBox="1"/>
          <p:nvPr/>
        </p:nvSpPr>
        <p:spPr>
          <a:xfrm>
            <a:off x="7357146" y="5564297"/>
            <a:ext cx="4100803" cy="784830"/>
          </a:xfrm>
          <a:prstGeom prst="rect">
            <a:avLst/>
          </a:prstGeom>
          <a:noFill/>
        </p:spPr>
        <p:txBody>
          <a:bodyPr wrap="none" rtlCol="0">
            <a:spAutoFit/>
          </a:bodyPr>
          <a:lstStyle/>
          <a:p>
            <a:pPr>
              <a:spcAft>
                <a:spcPts val="600"/>
              </a:spcAft>
            </a:pPr>
            <a:r>
              <a:rPr lang="en-US" sz="2000" b="1" dirty="0">
                <a:ea typeface="Verdana" pitchFamily="34" charset="0"/>
                <a:cs typeface="Verdana" pitchFamily="34" charset="0"/>
              </a:rPr>
              <a:t>All of these methods have been </a:t>
            </a:r>
          </a:p>
          <a:p>
            <a:pPr>
              <a:spcAft>
                <a:spcPts val="600"/>
              </a:spcAft>
            </a:pPr>
            <a:r>
              <a:rPr lang="en-US" sz="2000" b="1" dirty="0">
                <a:ea typeface="Verdana" pitchFamily="34" charset="0"/>
                <a:cs typeface="Verdana" pitchFamily="34" charset="0"/>
              </a:rPr>
              <a:t>used by vulnerability databases</a:t>
            </a:r>
          </a:p>
        </p:txBody>
      </p:sp>
    </p:spTree>
    <p:extLst>
      <p:ext uri="{BB962C8B-B14F-4D97-AF65-F5344CB8AC3E}">
        <p14:creationId xmlns:p14="http://schemas.microsoft.com/office/powerpoint/2010/main" val="426969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CVE has to Create Its Own Standard</a:t>
            </a:r>
          </a:p>
        </p:txBody>
      </p:sp>
      <p:sp>
        <p:nvSpPr>
          <p:cNvPr id="3" name="Content Placeholder 2"/>
          <p:cNvSpPr>
            <a:spLocks noGrp="1"/>
          </p:cNvSpPr>
          <p:nvPr>
            <p:ph idx="1"/>
          </p:nvPr>
        </p:nvSpPr>
        <p:spPr/>
        <p:txBody>
          <a:bodyPr>
            <a:normAutofit/>
          </a:bodyPr>
          <a:lstStyle/>
          <a:p>
            <a:r>
              <a:rPr lang="en-US" dirty="0"/>
              <a:t>To achieve CVE’s purpose, the rules must:</a:t>
            </a:r>
          </a:p>
          <a:p>
            <a:pPr lvl="1"/>
            <a:r>
              <a:rPr lang="en-US" dirty="0"/>
              <a:t>Define what is to be counted (i.e. vulnerabilities)</a:t>
            </a:r>
          </a:p>
          <a:p>
            <a:pPr lvl="1"/>
            <a:r>
              <a:rPr lang="en-US" dirty="0"/>
              <a:t>Ensure only unique vulnerabilities are assigned IDs</a:t>
            </a:r>
          </a:p>
          <a:p>
            <a:pPr lvl="2"/>
            <a:r>
              <a:rPr lang="en-US" dirty="0"/>
              <a:t>Duplicate assignments shouldn’t be made</a:t>
            </a:r>
          </a:p>
          <a:p>
            <a:pPr lvl="2"/>
            <a:r>
              <a:rPr lang="en-US" dirty="0"/>
              <a:t>Requires a method of distinguishing between vulnerabilities</a:t>
            </a:r>
          </a:p>
          <a:p>
            <a:pPr lvl="1"/>
            <a:r>
              <a:rPr lang="en-US" dirty="0"/>
              <a:t>Ensure the IDs can be used for cross-communication</a:t>
            </a:r>
          </a:p>
          <a:p>
            <a:r>
              <a:rPr lang="en-US" dirty="0"/>
              <a:t>Some additional, secondary goals the Rules are</a:t>
            </a:r>
          </a:p>
          <a:p>
            <a:pPr lvl="1"/>
            <a:r>
              <a:rPr lang="en-US" dirty="0"/>
              <a:t>Be easy to use by a large, diverse set of CNAs</a:t>
            </a:r>
          </a:p>
          <a:p>
            <a:pPr lvl="1"/>
            <a:r>
              <a:rPr lang="en-US" dirty="0"/>
              <a:t>Ensure consistent results when given the same information</a:t>
            </a:r>
          </a:p>
          <a:p>
            <a:endParaRPr lang="en-US" dirty="0"/>
          </a:p>
        </p:txBody>
      </p:sp>
    </p:spTree>
    <p:extLst>
      <p:ext uri="{BB962C8B-B14F-4D97-AF65-F5344CB8AC3E}">
        <p14:creationId xmlns:p14="http://schemas.microsoft.com/office/powerpoint/2010/main" val="2292862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Process Summary</a:t>
            </a:r>
          </a:p>
        </p:txBody>
      </p:sp>
      <p:sp>
        <p:nvSpPr>
          <p:cNvPr id="3" name="Content Placeholder 2"/>
          <p:cNvSpPr>
            <a:spLocks noGrp="1"/>
          </p:cNvSpPr>
          <p:nvPr>
            <p:ph idx="1"/>
          </p:nvPr>
        </p:nvSpPr>
        <p:spPr/>
        <p:txBody>
          <a:bodyPr>
            <a:normAutofit fontScale="92500" lnSpcReduction="10000"/>
          </a:bodyPr>
          <a:lstStyle/>
          <a:p>
            <a:r>
              <a:rPr lang="en-US" dirty="0"/>
              <a:t>Start by breaking the report into individual bugs</a:t>
            </a:r>
          </a:p>
          <a:p>
            <a:r>
              <a:rPr lang="en-US" dirty="0"/>
              <a:t>Determine if the bugs result in vulnerabilities</a:t>
            </a:r>
          </a:p>
          <a:p>
            <a:pPr lvl="1"/>
            <a:r>
              <a:rPr lang="en-US" dirty="0"/>
              <a:t>For the bugs that don’t, determine if a combination of the bugs results in a vulnerability</a:t>
            </a:r>
          </a:p>
          <a:p>
            <a:r>
              <a:rPr lang="en-US" dirty="0"/>
              <a:t>For the vulnerabilities identified this way, merge any that are the result of shared code, a protocol, or a standard</a:t>
            </a:r>
          </a:p>
          <a:p>
            <a:r>
              <a:rPr lang="en-US" dirty="0"/>
              <a:t>Now that you have identified the affected product, you can decide if the vulnerability is in your scope or someone else’s</a:t>
            </a:r>
          </a:p>
          <a:p>
            <a:pPr lvl="1"/>
            <a:r>
              <a:rPr lang="en-US" dirty="0"/>
              <a:t>Product is being used broadly here.  It includes libraries, protocols, and standards</a:t>
            </a:r>
          </a:p>
          <a:p>
            <a:r>
              <a:rPr lang="en-US" dirty="0"/>
              <a:t>You then determine if there is value to the community in assigning an ID</a:t>
            </a:r>
          </a:p>
          <a:p>
            <a:pPr lvl="1"/>
            <a:r>
              <a:rPr lang="en-US" dirty="0"/>
              <a:t>The information about the vulnerability must be public (If no one knows which vulnerability the ID is assigned to, it doesn’t help them)</a:t>
            </a:r>
          </a:p>
          <a:p>
            <a:pPr lvl="1"/>
            <a:r>
              <a:rPr lang="en-US" dirty="0"/>
              <a:t>They must be able to do something to mitigate the vulnerability</a:t>
            </a:r>
          </a:p>
          <a:p>
            <a:pPr lvl="1"/>
            <a:r>
              <a:rPr lang="en-US" dirty="0"/>
              <a:t>They have to be concerned about the security of the product</a:t>
            </a:r>
          </a:p>
          <a:p>
            <a:r>
              <a:rPr lang="en-US" dirty="0"/>
              <a:t>Finally, determine if a CVE ID has already been assigned to the vulnerability</a:t>
            </a:r>
          </a:p>
        </p:txBody>
      </p:sp>
    </p:spTree>
    <p:extLst>
      <p:ext uri="{BB962C8B-B14F-4D97-AF65-F5344CB8AC3E}">
        <p14:creationId xmlns:p14="http://schemas.microsoft.com/office/powerpoint/2010/main" val="3945411973"/>
      </p:ext>
    </p:extLst>
  </p:cSld>
  <p:clrMapOvr>
    <a:masterClrMapping/>
  </p:clrMapOvr>
</p:sld>
</file>

<file path=ppt/theme/theme1.xml><?xml version="1.0" encoding="utf-8"?>
<a:theme xmlns:a="http://schemas.openxmlformats.org/drawingml/2006/main" name="MITRE2016">
  <a:themeElements>
    <a:clrScheme name="MITRE Corporate Colors">
      <a:dk1>
        <a:sysClr val="windowText" lastClr="000000"/>
      </a:dk1>
      <a:lt1>
        <a:sysClr val="window" lastClr="FFFFFF"/>
      </a:lt1>
      <a:dk2>
        <a:srgbClr val="005B94"/>
      </a:dk2>
      <a:lt2>
        <a:srgbClr val="FFFFFF"/>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MITRE Corporat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tx1">
              <a:lumMod val="50000"/>
              <a:lumOff val="50000"/>
            </a:schemeClr>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Aft>
            <a:spcPts val="600"/>
          </a:spcAft>
          <a:defRPr sz="1600">
            <a:ea typeface="Verdana" pitchFamily="34" charset="0"/>
            <a:cs typeface="Verdana" pitchFamily="34" charset="0"/>
          </a:defRPr>
        </a:defPPr>
      </a:lstStyle>
    </a:txDef>
  </a:objectDefaults>
  <a:extraClrSchemeLst/>
  <a:extLst>
    <a:ext uri="{05A4C25C-085E-4340-85A3-A5531E510DB2}">
      <thm15:themeFamily xmlns:thm15="http://schemas.microsoft.com/office/thememl/2012/main" name="MITRE2016" id="{0CE7B4D3-B3B2-4007-9A92-4B725C44FFF3}" vid="{6E8B8B6C-D5AB-46A5-BD00-0BE52134E2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_Contributor xmlns="http://schemas.microsoft.com/sharepoint/v3/fields" xsi:nil="true"/>
    <Release_x0020_Statement xmlns="http://schemas.microsoft.com/sharepoint/v3">For Internal MITRE Use</Release_x0020_Statement>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MITRE Work" ma:contentTypeID="0x010100823A99C636F7423283FB0D200866C613006635D4F535B0564BA1CF28EBA6D51C69" ma:contentTypeVersion="4" ma:contentTypeDescription="Materials and documents that contain MITRE authored content and other content directly attributable to MITRE and its work" ma:contentTypeScope="" ma:versionID="a0e8e30c96128f2f9f4cf73e52721af3">
  <xsd:schema xmlns:xsd="http://www.w3.org/2001/XMLSchema" xmlns:xs="http://www.w3.org/2001/XMLSchema" xmlns:p="http://schemas.microsoft.com/office/2006/metadata/properties" xmlns:ns1="http://schemas.microsoft.com/sharepoint/v3" xmlns:ns2="http://schemas.microsoft.com/sharepoint/v3/fields" targetNamespace="http://schemas.microsoft.com/office/2006/metadata/properties" ma:root="true" ma:fieldsID="4ecced815c1fcad0d6ce5c0941b6b895" ns1:_="" ns2:_="">
    <xsd:import namespace="http://schemas.microsoft.com/sharepoint/v3"/>
    <xsd:import namespace="http://schemas.microsoft.com/sharepoint/v3/fields"/>
    <xsd:element name="properties">
      <xsd:complexType>
        <xsd:sequence>
          <xsd:element name="documentManagement">
            <xsd:complexType>
              <xsd:all>
                <xsd:element ref="ns2:_Contributor" minOccurs="0"/>
                <xsd:element ref="ns1:MITRE_x0020_Sensitivity"/>
                <xsd:element ref="ns1:Release_x0020_Statement"/>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AA20A8-7CAE-430D-BE23-A7609C7592EC}">
  <ds:schemaRefs>
    <ds:schemaRef ds:uri="http://schemas.microsoft.com/office/2006/metadata/customXsn"/>
  </ds:schemaRefs>
</ds:datastoreItem>
</file>

<file path=customXml/itemProps2.xml><?xml version="1.0" encoding="utf-8"?>
<ds:datastoreItem xmlns:ds="http://schemas.openxmlformats.org/officeDocument/2006/customXml" ds:itemID="{4E9027AD-750A-4DDB-A869-4BD481C303B8}">
  <ds:schemaRefs>
    <ds:schemaRef ds:uri="http://schemas.microsoft.com/office/2006/metadata/properties"/>
    <ds:schemaRef ds:uri="http://schemas.microsoft.com/office/infopath/2007/PartnerControls"/>
    <ds:schemaRef ds:uri="http://schemas.microsoft.com/sharepoint/v3"/>
    <ds:schemaRef ds:uri="http://schemas.microsoft.com/sharepoint/v3/fields"/>
  </ds:schemaRefs>
</ds:datastoreItem>
</file>

<file path=customXml/itemProps3.xml><?xml version="1.0" encoding="utf-8"?>
<ds:datastoreItem xmlns:ds="http://schemas.openxmlformats.org/officeDocument/2006/customXml" ds:itemID="{9D06C85C-3140-47D5-B85E-5CAC72DB0DB2}">
  <ds:schemaRefs>
    <ds:schemaRef ds:uri="http://schemas.microsoft.com/sharepoint/v3/contenttype/forms"/>
  </ds:schemaRefs>
</ds:datastoreItem>
</file>

<file path=customXml/itemProps4.xml><?xml version="1.0" encoding="utf-8"?>
<ds:datastoreItem xmlns:ds="http://schemas.openxmlformats.org/officeDocument/2006/customXml" ds:itemID="{10B3C2CC-6E92-44A8-B57B-EB598AB01E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136704</TotalTime>
  <Words>4804</Words>
  <Application>Microsoft Office PowerPoint</Application>
  <PresentationFormat>Widescreen</PresentationFormat>
  <Paragraphs>541</Paragraphs>
  <Slides>50</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Courier</vt:lpstr>
      <vt:lpstr>Helvetica LT Std</vt:lpstr>
      <vt:lpstr>Times New Roman</vt:lpstr>
      <vt:lpstr>Verdana</vt:lpstr>
      <vt:lpstr>Wingdings</vt:lpstr>
      <vt:lpstr>MITRE2016</vt:lpstr>
      <vt:lpstr>CNA Rules 1.1: Counting Rules </vt:lpstr>
      <vt:lpstr>Overview</vt:lpstr>
      <vt:lpstr>Counting Rule Definition and Purpose</vt:lpstr>
      <vt:lpstr>Is there an established method of counting vulnerabilities?</vt:lpstr>
      <vt:lpstr>Everyone has Their Own Definition of Vulnerability</vt:lpstr>
      <vt:lpstr>There will Always be Edge Cases</vt:lpstr>
      <vt:lpstr>Everyone has Their Own Method of Separating Vulnerabilities</vt:lpstr>
      <vt:lpstr>CVE has to Create Its Own Standard</vt:lpstr>
      <vt:lpstr>Counting Process Summary</vt:lpstr>
      <vt:lpstr>The Decision Process Varies in Practice</vt:lpstr>
      <vt:lpstr>Counting Rules</vt:lpstr>
      <vt:lpstr>Counting Rules</vt:lpstr>
      <vt:lpstr>Counting Rules Structure</vt:lpstr>
      <vt:lpstr>Counting Decisions Overview</vt:lpstr>
      <vt:lpstr>CNT1: Split by independently fixable groups of bugs</vt:lpstr>
      <vt:lpstr>CNT1: Identify the individual bugs</vt:lpstr>
      <vt:lpstr>CNT1: Determine if the bugs are independently fixable</vt:lpstr>
      <vt:lpstr>CNT1 Example 1</vt:lpstr>
      <vt:lpstr>CNT1 Example 1 Cont. (Scenario 1)</vt:lpstr>
      <vt:lpstr>CNT1 Example 1 Cont. (Scenario 2)</vt:lpstr>
      <vt:lpstr>CNT1 Example 1 Cont. (Scenario 3)</vt:lpstr>
      <vt:lpstr>CNT1: Group bugs that aren’t independently fixable</vt:lpstr>
      <vt:lpstr>Chains: Not Independently Fixable</vt:lpstr>
      <vt:lpstr>Chains: Possible Fixes</vt:lpstr>
      <vt:lpstr>CNT2: Is it a vulnerability?</vt:lpstr>
      <vt:lpstr>CNT2.1: Vendor Acknowledgement</vt:lpstr>
      <vt:lpstr>CNT2.1 Process</vt:lpstr>
      <vt:lpstr>CNT2.2: Vulnerability Models</vt:lpstr>
      <vt:lpstr>CNT2.2: Security Model vs. Vulnerability Claim</vt:lpstr>
      <vt:lpstr>CNT2.2: Example</vt:lpstr>
      <vt:lpstr>CNT3: Shared Codebase, Library, Protocol, etc.</vt:lpstr>
      <vt:lpstr>CNT3: Expanded Decisions</vt:lpstr>
      <vt:lpstr>Advanced Example: SLOTH for TLS 1.2</vt:lpstr>
      <vt:lpstr>Inclusion Decisions</vt:lpstr>
      <vt:lpstr>Inclusion Decisions Overview</vt:lpstr>
      <vt:lpstr>INC1: In Scope of Authority</vt:lpstr>
      <vt:lpstr>INC1: Identify the CNA with the most appropriate scope</vt:lpstr>
      <vt:lpstr>Examples of overlapping scopes</vt:lpstr>
      <vt:lpstr>INC2: Intended to be Public</vt:lpstr>
      <vt:lpstr>INC2: Determine if the vulnerability is public</vt:lpstr>
      <vt:lpstr>INC2: Determine if the vulnerability is public cont.</vt:lpstr>
      <vt:lpstr>INC3: Customer-controlled Software</vt:lpstr>
      <vt:lpstr>INC3 Excludes </vt:lpstr>
      <vt:lpstr>INC4: Publicly Available Software</vt:lpstr>
      <vt:lpstr>INC4 Excludes</vt:lpstr>
      <vt:lpstr>INC5: Duplicates</vt:lpstr>
      <vt:lpstr>Questions</vt:lpstr>
      <vt:lpstr>Backup Slides</vt:lpstr>
      <vt:lpstr>Chains Example: Split into multiple code paths</vt:lpstr>
      <vt:lpstr>Chains Example: Merge into a single code path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Counting Rules</dc:title>
  <dc:creator>Evans, Jonathan L.</dc:creator>
  <cp:lastModifiedBy>Evans, Jonathan L.</cp:lastModifiedBy>
  <cp:revision>323</cp:revision>
  <dcterms:created xsi:type="dcterms:W3CDTF">2016-10-04T11:41:18Z</dcterms:created>
  <dcterms:modified xsi:type="dcterms:W3CDTF">2018-02-05T17:53:25Z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0x010100823A99C636F7423283FB0D200866C613006635D4F535B0564BA1CF28EBA6D51C69</vt:lpwstr>
  </property>
  <property fmtid="{D5CDD505-2E9C-101B-9397-08002B2CF9AE}" pid="3" name="Order">
    <vt:r8>7800</vt:r8>
  </property>
  <property fmtid="{D5CDD505-2E9C-101B-9397-08002B2CF9AE}" pid="4" name="URL">
    <vt:lpwstr/>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TemplateUrl">
    <vt:lpwstr/>
  </property>
</Properties>
</file>