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5"/>
  </p:sldMasterIdLst>
  <p:sldIdLst>
    <p:sldId id="256" r:id="rId6"/>
    <p:sldId id="257" r:id="rId7"/>
    <p:sldId id="281" r:id="rId8"/>
    <p:sldId id="258" r:id="rId9"/>
    <p:sldId id="259" r:id="rId10"/>
    <p:sldId id="260" r:id="rId11"/>
    <p:sldId id="261" r:id="rId12"/>
    <p:sldId id="269" r:id="rId13"/>
    <p:sldId id="271" r:id="rId14"/>
    <p:sldId id="262" r:id="rId15"/>
    <p:sldId id="270" r:id="rId16"/>
    <p:sldId id="272" r:id="rId17"/>
    <p:sldId id="275" r:id="rId18"/>
    <p:sldId id="273" r:id="rId19"/>
    <p:sldId id="264" r:id="rId20"/>
    <p:sldId id="266" r:id="rId21"/>
    <p:sldId id="282" r:id="rId22"/>
    <p:sldId id="283" r:id="rId23"/>
    <p:sldId id="284" r:id="rId24"/>
    <p:sldId id="285" r:id="rId25"/>
    <p:sldId id="286" r:id="rId26"/>
    <p:sldId id="287" r:id="rId27"/>
    <p:sldId id="265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2198" autoAdjust="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>
        <p:guide orient="horz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hs.gov/office-cybersecurity-and-communications/" TargetMode="External"/><Relationship Id="rId2" Type="http://schemas.openxmlformats.org/officeDocument/2006/relationships/hyperlink" Target="https://www.us-cert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gif"/><Relationship Id="rId5" Type="http://schemas.openxmlformats.org/officeDocument/2006/relationships/hyperlink" Target="http://www.mitre.org/" TargetMode="External"/><Relationship Id="rId4" Type="http://schemas.openxmlformats.org/officeDocument/2006/relationships/hyperlink" Target="http://www.dhs.gov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-cert.gov/" TargetMode="External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mitre.org/" TargetMode="External"/><Relationship Id="rId5" Type="http://schemas.openxmlformats.org/officeDocument/2006/relationships/hyperlink" Target="http://www.dhs.gov/" TargetMode="External"/><Relationship Id="rId4" Type="http://schemas.openxmlformats.org/officeDocument/2006/relationships/hyperlink" Target="http://www.dhs.gov/office-cybersecurity-and-communications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-cert.gov/" TargetMode="External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mitre.org/" TargetMode="External"/><Relationship Id="rId5" Type="http://schemas.openxmlformats.org/officeDocument/2006/relationships/hyperlink" Target="http://www.dhs.gov/" TargetMode="External"/><Relationship Id="rId4" Type="http://schemas.openxmlformats.org/officeDocument/2006/relationships/hyperlink" Target="http://www.dhs.gov/office-cybersecurity-and-communications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7" y="2568939"/>
            <a:ext cx="2554888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3845490" y="6256122"/>
            <a:ext cx="51849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 is sponsored by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US-CERT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office of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Cybersecurity and Communications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U.S. Department of Homeland Security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Copyright © 1999–2018,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The MITRE Corporation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CVE and the CVE logo are registered trademarks and CVE-Compatible is a trademark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6" y="6149707"/>
            <a:ext cx="1101840" cy="5215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64" y="280412"/>
            <a:ext cx="1101840" cy="521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1605" y="187703"/>
            <a:ext cx="251881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Common Vulnerabilities </a:t>
            </a:r>
          </a:p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and Exposures</a:t>
            </a:r>
          </a:p>
        </p:txBody>
      </p:sp>
    </p:spTree>
    <p:extLst>
      <p:ext uri="{BB962C8B-B14F-4D97-AF65-F5344CB8AC3E}">
        <p14:creationId xmlns:p14="http://schemas.microsoft.com/office/powerpoint/2010/main" val="35298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99654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616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60167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" y="6298118"/>
            <a:ext cx="904929" cy="428333"/>
          </a:xfrm>
          <a:prstGeom prst="rect">
            <a:avLst/>
          </a:prstGeom>
        </p:spPr>
      </p:pic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3845490" y="6256122"/>
            <a:ext cx="51849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 is sponsored by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US-CERT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office of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Cybersecurity and Communications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U.S. Department of Homeland Security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Copyright © 1999–2018,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The MITRE Corporation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CVE and the CVE logo are registered trademarks and CVE-Compatible is a trademark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64" y="267886"/>
            <a:ext cx="1101840" cy="52153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511605" y="175177"/>
            <a:ext cx="251881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Common Vulnerabilities </a:t>
            </a:r>
          </a:p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and Exposures</a:t>
            </a:r>
          </a:p>
        </p:txBody>
      </p:sp>
    </p:spTree>
    <p:extLst>
      <p:ext uri="{BB962C8B-B14F-4D97-AF65-F5344CB8AC3E}">
        <p14:creationId xmlns:p14="http://schemas.microsoft.com/office/powerpoint/2010/main" val="276283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089671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" y="6298118"/>
            <a:ext cx="904929" cy="428333"/>
          </a:xfrm>
          <a:prstGeom prst="rect">
            <a:avLst/>
          </a:prstGeom>
        </p:spPr>
      </p:pic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3845490" y="6256122"/>
            <a:ext cx="51849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 is sponsored by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US-CERT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office of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Cybersecurity and Communications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U.S. Department of Homeland Security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Copyright © 1999–2018,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The MITRE Corporation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CVE and the CVE logo are registered trademarks and CVE-Compatible is a trademark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64" y="267886"/>
            <a:ext cx="1101840" cy="5215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511605" y="175177"/>
            <a:ext cx="251881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Common Vulnerabilities </a:t>
            </a:r>
          </a:p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and Exposures</a:t>
            </a:r>
          </a:p>
        </p:txBody>
      </p:sp>
    </p:spTree>
    <p:extLst>
      <p:ext uri="{BB962C8B-B14F-4D97-AF65-F5344CB8AC3E}">
        <p14:creationId xmlns:p14="http://schemas.microsoft.com/office/powerpoint/2010/main" val="279594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1472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37966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48927"/>
            <a:ext cx="4040188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048927"/>
            <a:ext cx="4041775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800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82217460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28902790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10083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0" y="0"/>
            <a:ext cx="407324" cy="128847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1446415"/>
            <a:ext cx="407324" cy="5411585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22745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5348546" y="6440782"/>
            <a:ext cx="35257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altLang="en-US" sz="700" b="0" dirty="0">
                <a:cs typeface="+mn-cs"/>
              </a:rPr>
              <a:t>HSSEDI is a trademark of the U.S. Department of Homeland Security (DHS).</a:t>
            </a:r>
          </a:p>
          <a:p>
            <a:pPr algn="r" eaLnBrk="0" hangingPunct="0">
              <a:defRPr/>
            </a:pPr>
            <a:r>
              <a:rPr lang="en-US" altLang="en-US" sz="700" b="0" dirty="0">
                <a:cs typeface="+mn-cs"/>
              </a:rPr>
              <a:t>The HSSEDI FFRDC is managed and operated by The MITRE</a:t>
            </a:r>
            <a:r>
              <a:rPr lang="en-US" altLang="en-US" sz="700" b="0" baseline="0" dirty="0">
                <a:cs typeface="+mn-cs"/>
              </a:rPr>
              <a:t> Corporation for DHS.</a:t>
            </a:r>
            <a:endParaRPr lang="en-US" altLang="en-US" sz="700" b="0" dirty="0"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" y="6298118"/>
            <a:ext cx="904929" cy="4283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60" y="523844"/>
            <a:ext cx="1101840" cy="52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9981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dhs.gov/office-cybersecurity-and-communications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www.us-cert.gov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gif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mitre.org/" TargetMode="Externa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dhs.gov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07880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229600" cy="4651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18308" y="1295400"/>
            <a:ext cx="8220892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9465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60" y="523844"/>
            <a:ext cx="1101840" cy="5215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" y="6298118"/>
            <a:ext cx="904929" cy="428333"/>
          </a:xfrm>
          <a:prstGeom prst="rect">
            <a:avLst/>
          </a:prstGeom>
        </p:spPr>
      </p:pic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3845490" y="6256122"/>
            <a:ext cx="51849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 is sponsored by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/>
              </a:rPr>
              <a:t>US-CERT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office of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/>
              </a:rPr>
              <a:t>Cybersecurity and Communications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/>
              </a:rPr>
              <a:t>U.S. Department of Homeland Security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Copyright © 1999–2018,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5"/>
              </a:rPr>
              <a:t>The MITRE Corporation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CVE and the CVE logo are registered trademarks and CVE-Compatible is a trademark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3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2800" b="1" kern="1200">
          <a:solidFill>
            <a:schemeClr val="tx2"/>
          </a:solidFill>
          <a:latin typeface="Helvetica LT Std" pitchFamily="34" charset="0"/>
          <a:ea typeface="Verdana" pitchFamily="34" charset="0"/>
          <a:cs typeface="Verdana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veform.mitre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tributedweaknessfiling/cvelist" TargetMode="External"/><Relationship Id="rId2" Type="http://schemas.openxmlformats.org/officeDocument/2006/relationships/hyperlink" Target="https://github.com/CVEProject/cvelis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syncing-a-fork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VEProject/automation-working-group/master/cve_json_schema/CVE_JSON_4.0_min_public.schema" TargetMode="External"/><Relationship Id="rId2" Type="http://schemas.openxmlformats.org/officeDocument/2006/relationships/hyperlink" Target="https://github.com/CVEProject/automation-working-group/tree/master/cve_json_schem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VEProject/automation-working-group/blob/master/tools/cmdlinejsonvalidator.py" TargetMode="External"/><Relationship Id="rId2" Type="http://schemas.openxmlformats.org/officeDocument/2006/relationships/hyperlink" Target="https://github.com/CVE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ulnogram/Vulnogram" TargetMode="External"/><Relationship Id="rId5" Type="http://schemas.openxmlformats.org/officeDocument/2006/relationships/hyperlink" Target="https://github.com/CVEProject/automation-working-group/blob/master/cve_json_schema/DRAFT-JSON-file-format-v4.md" TargetMode="External"/><Relationship Id="rId4" Type="http://schemas.openxmlformats.org/officeDocument/2006/relationships/hyperlink" Target="https://github.com/CVEProject/automation-working-group/blob/master/cve_json_schema/CVE_JSON_4.0_min.schem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CVE Team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CVE Submission Process</a:t>
            </a:r>
          </a:p>
        </p:txBody>
      </p:sp>
    </p:spTree>
    <p:extLst>
      <p:ext uri="{BB962C8B-B14F-4D97-AF65-F5344CB8AC3E}">
        <p14:creationId xmlns:p14="http://schemas.microsoft.com/office/powerpoint/2010/main" val="269498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Comma-Separated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Fields :</a:t>
            </a:r>
          </a:p>
          <a:p>
            <a:pPr lvl="1"/>
            <a:r>
              <a:rPr lang="en-US" dirty="0"/>
              <a:t>CVE ID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Version</a:t>
            </a:r>
          </a:p>
          <a:p>
            <a:pPr lvl="1"/>
            <a:r>
              <a:rPr lang="en-US" dirty="0"/>
              <a:t>Problem type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Assigning CNA</a:t>
            </a:r>
          </a:p>
          <a:p>
            <a:pPr marL="287338" lvl="1" indent="0">
              <a:buNone/>
            </a:pPr>
            <a:endParaRPr lang="en-US" dirty="0"/>
          </a:p>
          <a:p>
            <a:pPr marL="346075" indent="-342900"/>
            <a:r>
              <a:rPr lang="en-US" dirty="0"/>
              <a:t>Omit field headers.</a:t>
            </a:r>
          </a:p>
          <a:p>
            <a:pPr marL="346075" indent="-342900"/>
            <a:r>
              <a:rPr lang="en-US" dirty="0"/>
              <a:t>Use double-quotes if fields contain commas or quote characters.</a:t>
            </a:r>
          </a:p>
          <a:p>
            <a:pPr marL="346075" indent="-342900"/>
            <a:r>
              <a:rPr lang="en-US" dirty="0"/>
              <a:t>Do not use embedded line-breaks.</a:t>
            </a:r>
          </a:p>
          <a:p>
            <a:pPr marL="346075" indent="-342900"/>
            <a:r>
              <a:rPr lang="en-US" dirty="0"/>
              <a:t>Write any double-quote characters in a field as two double-quote characters.</a:t>
            </a:r>
          </a:p>
        </p:txBody>
      </p:sp>
    </p:spTree>
    <p:extLst>
      <p:ext uri="{BB962C8B-B14F-4D97-AF65-F5344CB8AC3E}">
        <p14:creationId xmlns:p14="http://schemas.microsoft.com/office/powerpoint/2010/main" val="249277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– Handling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Multiple CVE Entries</a:t>
            </a:r>
          </a:p>
          <a:p>
            <a:pPr lvl="1"/>
            <a:r>
              <a:rPr lang="en-US" dirty="0"/>
              <a:t>Multiple lines, one per entry.</a:t>
            </a:r>
          </a:p>
          <a:p>
            <a:endParaRPr lang="en-US" dirty="0"/>
          </a:p>
          <a:p>
            <a:r>
              <a:rPr lang="en-US" dirty="0"/>
              <a:t>Multiple Products/Versions</a:t>
            </a:r>
          </a:p>
          <a:p>
            <a:pPr lvl="1"/>
            <a:r>
              <a:rPr lang="en-US" dirty="0"/>
              <a:t>Separate products, and correspondingly versions, by a semicolon followed by a space and, to separate multiple versions for a given product by a comma followed by a space; eg, </a:t>
            </a:r>
          </a:p>
          <a:p>
            <a:pPr marL="798513" lvl="3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CVE-2017-3862,”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XE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12.2, 15.0 through 15.6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 through 3.18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</a:p>
          <a:p>
            <a:endParaRPr lang="en-US" dirty="0"/>
          </a:p>
          <a:p>
            <a:r>
              <a:rPr lang="en-US" dirty="0"/>
              <a:t>Multiple References</a:t>
            </a:r>
          </a:p>
          <a:p>
            <a:pPr lvl="1"/>
            <a:r>
              <a:rPr lang="en-US" dirty="0"/>
              <a:t>Separate references by a comma followed by a space; eg,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CVE-2016-6816,…,”https://tomcat.apache.org/security-9.html#Fixed_in_Apache_Tomcat_9.0.0.M13, https://tomcat.apache.org/security-8.html#Fixed_in_Apache_Tomcat_8.5.8, https://tomcat.apache.org/security-8.html#Fixed_in_Apache_Tomcat_8.0.39, https://tomcat.apache.org/security-7.html#Fixed_in_Apache_Tomcat_7.0.73, https://tomcat.apache.org/security-6.html#Fixed_in_Apache_Tomcat_6.0.48”,…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6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"CVE-2017-1194","IBM WebSphere Application Server"," 7.0, 8.0, 8.5, 9.0",“Cross-site request </a:t>
            </a:r>
            <a:r>
              <a:rPr lang="en-US" dirty="0" err="1"/>
              <a:t>forgery","http</a:t>
            </a:r>
            <a:r>
              <a:rPr lang="en-US" dirty="0"/>
              <a:t>://www.ibm.com/support/docview.wss?uid=swg22001226","IBM WebSphere Application Server 7.0, 8.0, 8.5, and 9.0 is vulnerable to cross-site request forgery which could allow an attacker to execute malicious and unauthorized actions transmitted from a user that the website trusts.  IBM X-Force ID:  123669.","IBM"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JSON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Required Data Strings</a:t>
            </a:r>
          </a:p>
          <a:p>
            <a:pPr lvl="1"/>
            <a:r>
              <a:rPr lang="en-US" dirty="0" err="1"/>
              <a:t>Data_type</a:t>
            </a:r>
            <a:r>
              <a:rPr lang="en-US" dirty="0"/>
              <a:t> - CVE</a:t>
            </a:r>
          </a:p>
          <a:p>
            <a:pPr lvl="1"/>
            <a:r>
              <a:rPr lang="en-US" dirty="0" err="1"/>
              <a:t>Data_format</a:t>
            </a:r>
            <a:r>
              <a:rPr lang="en-US" dirty="0"/>
              <a:t> - MITRE</a:t>
            </a:r>
          </a:p>
          <a:p>
            <a:pPr lvl="1"/>
            <a:r>
              <a:rPr lang="en-US" dirty="0" err="1"/>
              <a:t>Data_version</a:t>
            </a:r>
            <a:r>
              <a:rPr lang="en-US" dirty="0"/>
              <a:t> – 4.0</a:t>
            </a:r>
          </a:p>
          <a:p>
            <a:r>
              <a:rPr lang="en-US" dirty="0"/>
              <a:t>Required Data Objects</a:t>
            </a:r>
          </a:p>
          <a:p>
            <a:pPr lvl="1"/>
            <a:r>
              <a:rPr lang="en-US" dirty="0" err="1"/>
              <a:t>CVE_data_meta</a:t>
            </a:r>
            <a:endParaRPr lang="en-US" dirty="0"/>
          </a:p>
          <a:p>
            <a:pPr lvl="2"/>
            <a:r>
              <a:rPr lang="en-US" dirty="0"/>
              <a:t>CVE ID</a:t>
            </a:r>
          </a:p>
          <a:p>
            <a:pPr lvl="2"/>
            <a:r>
              <a:rPr lang="en-US" dirty="0"/>
              <a:t>ASSIGNER</a:t>
            </a:r>
          </a:p>
          <a:p>
            <a:pPr lvl="1"/>
            <a:r>
              <a:rPr lang="en-US" dirty="0"/>
              <a:t>Affects</a:t>
            </a:r>
          </a:p>
          <a:p>
            <a:pPr lvl="2"/>
            <a:r>
              <a:rPr lang="en-US" dirty="0"/>
              <a:t>Vendor</a:t>
            </a:r>
          </a:p>
          <a:p>
            <a:pPr lvl="3"/>
            <a:r>
              <a:rPr lang="en-US" dirty="0"/>
              <a:t>Product</a:t>
            </a:r>
          </a:p>
          <a:p>
            <a:pPr lvl="4"/>
            <a:r>
              <a:rPr lang="en-US" dirty="0"/>
              <a:t>Version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References</a:t>
            </a:r>
          </a:p>
          <a:p>
            <a:pPr lvl="1"/>
            <a:r>
              <a:rPr lang="en-US" dirty="0" err="1"/>
              <a:t>Problemtype</a:t>
            </a:r>
            <a:endParaRPr lang="en-US" dirty="0"/>
          </a:p>
          <a:p>
            <a:r>
              <a:rPr lang="en-US" dirty="0"/>
              <a:t>Additional optional objects can be included.  For a full list see:</a:t>
            </a:r>
          </a:p>
          <a:p>
            <a:pPr lvl="1"/>
            <a:r>
              <a:rPr lang="en-US" dirty="0"/>
              <a:t>https://github.com/CVEProject/automation-working-group/blob/master/cve_json_schema/DRAFT-JSON-file-format-v4.md</a:t>
            </a:r>
          </a:p>
        </p:txBody>
      </p:sp>
    </p:spTree>
    <p:extLst>
      <p:ext uri="{BB962C8B-B14F-4D97-AF65-F5344CB8AC3E}">
        <p14:creationId xmlns:p14="http://schemas.microsoft.com/office/powerpoint/2010/main" val="266748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JSON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data_type</a:t>
            </a:r>
            <a:r>
              <a:rPr lang="en-US" dirty="0"/>
              <a:t>": "CVE",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data_format</a:t>
            </a:r>
            <a:r>
              <a:rPr lang="en-US" dirty="0"/>
              <a:t>": "MITRE",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data_version</a:t>
            </a:r>
            <a:r>
              <a:rPr lang="en-US" dirty="0"/>
              <a:t>": "4.0",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CVE_data_meta</a:t>
            </a:r>
            <a:r>
              <a:rPr lang="en-US" dirty="0"/>
              <a:t>": { "ASSIGNER": "psirt@us.ibm.com", "ID": "CVE-2017-1194" },</a:t>
            </a:r>
          </a:p>
          <a:p>
            <a:pPr marL="0" indent="0">
              <a:buNone/>
            </a:pPr>
            <a:r>
              <a:rPr lang="en-US" dirty="0"/>
              <a:t>  "affects": { "vendor": { "</a:t>
            </a:r>
            <a:r>
              <a:rPr lang="en-US" dirty="0" err="1"/>
              <a:t>vendor_data</a:t>
            </a:r>
            <a:r>
              <a:rPr lang="en-US" dirty="0"/>
              <a:t>": [ { "</a:t>
            </a:r>
            <a:r>
              <a:rPr lang="en-US" dirty="0" err="1"/>
              <a:t>vendor_name</a:t>
            </a:r>
            <a:r>
              <a:rPr lang="en-US" dirty="0"/>
              <a:t>": "IBM", "product": { "</a:t>
            </a:r>
            <a:r>
              <a:rPr lang="en-US" dirty="0" err="1"/>
              <a:t>product_data</a:t>
            </a:r>
            <a:r>
              <a:rPr lang="en-US" dirty="0"/>
              <a:t>": [ { "</a:t>
            </a:r>
            <a:r>
              <a:rPr lang="en-US" dirty="0" err="1"/>
              <a:t>product_name</a:t>
            </a:r>
            <a:r>
              <a:rPr lang="en-US" dirty="0"/>
              <a:t>": "WebSphere Application Server", "version": { "</a:t>
            </a:r>
            <a:r>
              <a:rPr lang="en-US" dirty="0" err="1"/>
              <a:t>version_data</a:t>
            </a:r>
            <a:r>
              <a:rPr lang="en-US" dirty="0"/>
              <a:t>": [ { "</a:t>
            </a:r>
            <a:r>
              <a:rPr lang="en-US" dirty="0" err="1"/>
              <a:t>version_value</a:t>
            </a:r>
            <a:r>
              <a:rPr lang="en-US" dirty="0"/>
              <a:t>": "7.0, 8.0, 8.5, 9.0" } ] } } ]  }  } ] } },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problemtype</a:t>
            </a:r>
            <a:r>
              <a:rPr lang="en-US" dirty="0"/>
              <a:t>": { "</a:t>
            </a:r>
            <a:r>
              <a:rPr lang="en-US" dirty="0" err="1"/>
              <a:t>problemtype_data</a:t>
            </a:r>
            <a:r>
              <a:rPr lang="en-US" dirty="0"/>
              <a:t>": [ { "description": [ { "</a:t>
            </a:r>
            <a:r>
              <a:rPr lang="en-US" dirty="0" err="1"/>
              <a:t>lang</a:t>
            </a:r>
            <a:r>
              <a:rPr lang="en-US" dirty="0"/>
              <a:t>": "</a:t>
            </a:r>
            <a:r>
              <a:rPr lang="en-US" dirty="0" err="1"/>
              <a:t>eng</a:t>
            </a:r>
            <a:r>
              <a:rPr lang="en-US" dirty="0"/>
              <a:t>", "value": "Cross-site request forgery" } ] } ] },</a:t>
            </a:r>
          </a:p>
          <a:p>
            <a:pPr marL="0" indent="0">
              <a:buNone/>
            </a:pPr>
            <a:r>
              <a:rPr lang="en-US" dirty="0"/>
              <a:t>  "references": { "</a:t>
            </a:r>
            <a:r>
              <a:rPr lang="en-US" dirty="0" err="1"/>
              <a:t>reference_data</a:t>
            </a:r>
            <a:r>
              <a:rPr lang="en-US" dirty="0"/>
              <a:t>": [ { "</a:t>
            </a:r>
            <a:r>
              <a:rPr lang="en-US" dirty="0" err="1"/>
              <a:t>url</a:t>
            </a:r>
            <a:r>
              <a:rPr lang="en-US" dirty="0"/>
              <a:t>": "http://www.ibm.com/support/docview.wss?uid=swg22001226" } ] },</a:t>
            </a:r>
          </a:p>
          <a:p>
            <a:pPr marL="0" indent="0">
              <a:buNone/>
            </a:pPr>
            <a:r>
              <a:rPr lang="en-US" dirty="0"/>
              <a:t>  "description": { "</a:t>
            </a:r>
            <a:r>
              <a:rPr lang="en-US" dirty="0" err="1"/>
              <a:t>description_data</a:t>
            </a:r>
            <a:r>
              <a:rPr lang="en-US" dirty="0"/>
              <a:t>": [ {  "</a:t>
            </a:r>
            <a:r>
              <a:rPr lang="en-US" dirty="0" err="1"/>
              <a:t>lang</a:t>
            </a:r>
            <a:r>
              <a:rPr lang="en-US" dirty="0"/>
              <a:t>": "</a:t>
            </a:r>
            <a:r>
              <a:rPr lang="en-US" dirty="0" err="1"/>
              <a:t>eng</a:t>
            </a:r>
            <a:r>
              <a:rPr lang="en-US" dirty="0"/>
              <a:t>", "value": "IBM WebSphere Application Server 7.0, 8.0, 8.5, and 9.0 is vulnerable to cross-site request forgery which could allow an attacker to execute malicious and unauthorized actions transmitted from a user that the website trusts. IBM X-Force ID: 123669." } ]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Note that whitespace, including line breaks, can be included to improve readability.</a:t>
            </a:r>
          </a:p>
        </p:txBody>
      </p:sp>
    </p:spTree>
    <p:extLst>
      <p:ext uri="{BB962C8B-B14F-4D97-AF65-F5344CB8AC3E}">
        <p14:creationId xmlns:p14="http://schemas.microsoft.com/office/powerpoint/2010/main" val="116721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Submission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Web form</a:t>
            </a:r>
          </a:p>
          <a:p>
            <a:pPr lvl="1"/>
            <a:r>
              <a:rPr lang="en-US" dirty="0"/>
              <a:t>Supports all three file types.</a:t>
            </a:r>
          </a:p>
          <a:p>
            <a:pPr lvl="1"/>
            <a:r>
              <a:rPr lang="en-US" dirty="0"/>
              <a:t>Suited to new submissions only.</a:t>
            </a:r>
          </a:p>
          <a:p>
            <a:pPr lvl="1"/>
            <a:r>
              <a:rPr lang="en-US" dirty="0"/>
              <a:t>Has limits on form field sizes!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cve@mitre.org</a:t>
            </a:r>
          </a:p>
          <a:p>
            <a:pPr lvl="1"/>
            <a:r>
              <a:rPr lang="en-US" dirty="0"/>
              <a:t>Supports all three file types.</a:t>
            </a:r>
          </a:p>
          <a:p>
            <a:pPr lvl="1"/>
            <a:r>
              <a:rPr lang="en-US" dirty="0"/>
              <a:t>Suited to new submissions only.</a:t>
            </a:r>
          </a:p>
          <a:p>
            <a:endParaRPr lang="en-US" dirty="0"/>
          </a:p>
          <a:p>
            <a:r>
              <a:rPr lang="en-US" dirty="0"/>
              <a:t>Git</a:t>
            </a:r>
          </a:p>
          <a:p>
            <a:pPr lvl="1"/>
            <a:r>
              <a:rPr lang="en-US" dirty="0"/>
              <a:t>Supports CVE JSON only!</a:t>
            </a:r>
          </a:p>
          <a:p>
            <a:pPr lvl="1"/>
            <a:r>
              <a:rPr lang="en-US" dirty="0"/>
              <a:t>Avoid files with MS-DOS style line endings (CR/LF).</a:t>
            </a:r>
          </a:p>
          <a:p>
            <a:pPr lvl="1"/>
            <a:r>
              <a:rPr lang="en-US" dirty="0"/>
              <a:t>Suited to both new and updated submissions.</a:t>
            </a:r>
          </a:p>
        </p:txBody>
      </p:sp>
    </p:spTree>
    <p:extLst>
      <p:ext uri="{BB962C8B-B14F-4D97-AF65-F5344CB8AC3E}">
        <p14:creationId xmlns:p14="http://schemas.microsoft.com/office/powerpoint/2010/main" val="3034423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Submissions through the web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https://cveform.mitre.org/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 “Notify CVE about a publication” and enter your e-mail address.</a:t>
            </a:r>
          </a:p>
          <a:p>
            <a:endParaRPr lang="en-US" dirty="0"/>
          </a:p>
          <a:p>
            <a:r>
              <a:rPr lang="en-US" dirty="0"/>
              <a:t>Fill in the form.</a:t>
            </a:r>
          </a:p>
          <a:p>
            <a:pPr lvl="1"/>
            <a:r>
              <a:rPr lang="en-US" dirty="0"/>
              <a:t>“Link to the advisory” and “CVE IDs of vulnerabilities to be published “ fields are required.</a:t>
            </a:r>
          </a:p>
          <a:p>
            <a:pPr lvl="1"/>
            <a:r>
              <a:rPr lang="en-US" dirty="0"/>
              <a:t>The assignment information (in Flat File, CSV, or JSON format) goes in the “Additional information and CVE ID description updates” field. [Alternatively, you can send the assignment information as a file attachment in a reply to the e-mail message generated by MITRE’s ticketing system when the submission has been received.]</a:t>
            </a:r>
          </a:p>
          <a:p>
            <a:endParaRPr lang="en-US" dirty="0"/>
          </a:p>
          <a:p>
            <a:r>
              <a:rPr lang="en-US" dirty="0"/>
              <a:t>Enter the security code.</a:t>
            </a:r>
          </a:p>
          <a:p>
            <a:endParaRPr lang="en-US" dirty="0"/>
          </a:p>
          <a:p>
            <a:r>
              <a:rPr lang="en-US" dirty="0"/>
              <a:t>Press “Submit Request”.</a:t>
            </a:r>
          </a:p>
        </p:txBody>
      </p:sp>
    </p:spTree>
    <p:extLst>
      <p:ext uri="{BB962C8B-B14F-4D97-AF65-F5344CB8AC3E}">
        <p14:creationId xmlns:p14="http://schemas.microsoft.com/office/powerpoint/2010/main" val="183854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0B79-B841-44DB-8405-78549278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 (Initial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246B-E6EF-4C01-AE2D-9E6E7F2D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Github.com account</a:t>
            </a:r>
          </a:p>
          <a:p>
            <a:r>
              <a:rPr lang="en-US" dirty="0"/>
              <a:t>Inform your parent CNA of the account you will be using</a:t>
            </a:r>
          </a:p>
          <a:p>
            <a:r>
              <a:rPr lang="en-US" dirty="0"/>
              <a:t>Fork your parent’s repository</a:t>
            </a:r>
          </a:p>
          <a:p>
            <a:pPr lvl="1"/>
            <a:r>
              <a:rPr lang="en-US" dirty="0"/>
              <a:t>E.g. child CNAs of MITRE fork </a:t>
            </a:r>
            <a:r>
              <a:rPr lang="en-US" dirty="0" err="1">
                <a:hlinkClick r:id="rId2"/>
              </a:rPr>
              <a:t>CVEProject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cvelist</a:t>
            </a:r>
            <a:r>
              <a:rPr lang="en-US" dirty="0"/>
              <a:t>, but child CNAs of DWF for </a:t>
            </a:r>
            <a:r>
              <a:rPr lang="en-US" dirty="0" err="1">
                <a:hlinkClick r:id="rId3"/>
              </a:rPr>
              <a:t>distributedweaknessfiling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cvelist</a:t>
            </a:r>
            <a:endParaRPr lang="en-US" dirty="0"/>
          </a:p>
          <a:p>
            <a:pPr lvl="1"/>
            <a:r>
              <a:rPr lang="en-US" dirty="0"/>
              <a:t>You can use your personal account or an organization account for the fork.</a:t>
            </a:r>
          </a:p>
          <a:p>
            <a:pPr lvl="1"/>
            <a:r>
              <a:rPr lang="en-US" dirty="0"/>
              <a:t>GitHub provides a web interface for organization forks</a:t>
            </a:r>
          </a:p>
          <a:p>
            <a:r>
              <a:rPr lang="en-US" dirty="0"/>
              <a:t>Clone the your fork to a local repository</a:t>
            </a:r>
          </a:p>
          <a:p>
            <a:r>
              <a:rPr lang="en-US" dirty="0"/>
              <a:t>Set the upstream git repo</a:t>
            </a:r>
          </a:p>
          <a:p>
            <a:pPr lvl="1"/>
            <a:r>
              <a:rPr lang="en-US" dirty="0"/>
              <a:t>git remote add upstream git@github.com:</a:t>
            </a:r>
            <a:r>
              <a:rPr lang="en-US" dirty="0">
                <a:solidFill>
                  <a:srgbClr val="FF0000"/>
                </a:solidFill>
              </a:rPr>
              <a:t>[PARENT REPO]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[PARENT REPO]</a:t>
            </a:r>
            <a:r>
              <a:rPr lang="en-US" dirty="0"/>
              <a:t> is the path to your parent’s repo, e.g. </a:t>
            </a:r>
            <a:r>
              <a:rPr lang="en-US" dirty="0" err="1">
                <a:hlinkClick r:id="rId2"/>
              </a:rPr>
              <a:t>CVEProject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cvelist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F6B2E-867D-44B3-ACCC-F2D98106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86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A1F1-838B-494C-9025-528DD158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2A66-7945-49D6-A64F-DB94719D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Ensure your </a:t>
            </a:r>
            <a:r>
              <a:rPr lang="en-US" dirty="0">
                <a:hlinkClick r:id="rId2"/>
              </a:rPr>
              <a:t>fork is up to date</a:t>
            </a:r>
            <a:endParaRPr lang="en-US" dirty="0"/>
          </a:p>
          <a:p>
            <a:pPr lvl="1"/>
            <a:r>
              <a:rPr lang="en-US" dirty="0"/>
              <a:t>git fetch upstream</a:t>
            </a:r>
          </a:p>
          <a:p>
            <a:pPr lvl="1"/>
            <a:r>
              <a:rPr lang="en-US" dirty="0"/>
              <a:t>git checkout master</a:t>
            </a:r>
          </a:p>
          <a:p>
            <a:pPr lvl="1"/>
            <a:r>
              <a:rPr lang="en-US" dirty="0"/>
              <a:t>git merge upstream/master</a:t>
            </a:r>
          </a:p>
          <a:p>
            <a:pPr lvl="1"/>
            <a:r>
              <a:rPr lang="en-US" dirty="0"/>
              <a:t>Optionally push any updates from the upstream </a:t>
            </a:r>
            <a:r>
              <a:rPr lang="en-US" dirty="0" err="1"/>
              <a:t>CVEProject</a:t>
            </a:r>
            <a:r>
              <a:rPr lang="en-US" dirty="0"/>
              <a:t>/</a:t>
            </a:r>
            <a:r>
              <a:rPr lang="en-US" dirty="0" err="1"/>
              <a:t>cvelist</a:t>
            </a:r>
            <a:r>
              <a:rPr lang="en-US" dirty="0"/>
              <a:t> master back to you fork on Github.com:</a:t>
            </a:r>
          </a:p>
          <a:p>
            <a:pPr lvl="2"/>
            <a:r>
              <a:rPr lang="en-US" dirty="0"/>
              <a:t>git push</a:t>
            </a:r>
          </a:p>
          <a:p>
            <a:r>
              <a:rPr lang="en-US" dirty="0"/>
              <a:t>Create a new branch, separate from master, for each submission</a:t>
            </a:r>
          </a:p>
          <a:p>
            <a:pPr lvl="1"/>
            <a:r>
              <a:rPr lang="en-US" dirty="0"/>
              <a:t>git branch $YOUR_BRANCH master</a:t>
            </a:r>
          </a:p>
          <a:p>
            <a:pPr lvl="1"/>
            <a:r>
              <a:rPr lang="en-US" dirty="0"/>
              <a:t>Include multiple, related updates when possible</a:t>
            </a:r>
          </a:p>
          <a:p>
            <a:pPr lvl="1"/>
            <a:r>
              <a:rPr lang="en-US" dirty="0"/>
              <a:t>If you are working on multiple branches make sure you explicitly branch against master otherwise future branches may include work from other local branches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72ECE-332D-420A-AF75-C6E5FDF80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87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B426-1B39-4C07-9B2F-C3483ACA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EC7D-E57D-48EF-9F31-94C925B2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changes to your branch</a:t>
            </a:r>
          </a:p>
          <a:p>
            <a:pPr lvl="1"/>
            <a:r>
              <a:rPr lang="en-US" dirty="0"/>
              <a:t>git checkout $YOUR_BRANCH</a:t>
            </a:r>
          </a:p>
          <a:p>
            <a:pPr lvl="1"/>
            <a:r>
              <a:rPr lang="en-US" dirty="0"/>
              <a:t>Edit the files you want to change in your branch</a:t>
            </a:r>
          </a:p>
          <a:p>
            <a:pPr lvl="1"/>
            <a:r>
              <a:rPr lang="en-US" dirty="0"/>
              <a:t>Limit your changes to only the portions of the JSON that needs updating.  Otherwise, you may accidentally overwrite information.</a:t>
            </a:r>
          </a:p>
          <a:p>
            <a:r>
              <a:rPr lang="en-US" dirty="0"/>
              <a:t>Validate the changes against the JSON schema</a:t>
            </a:r>
          </a:p>
          <a:p>
            <a:pPr lvl="1"/>
            <a:r>
              <a:rPr lang="en-US" dirty="0"/>
              <a:t>python -m </a:t>
            </a:r>
            <a:r>
              <a:rPr lang="en-US" dirty="0" err="1"/>
              <a:t>json.tool</a:t>
            </a:r>
            <a:r>
              <a:rPr lang="en-US" dirty="0"/>
              <a:t> &lt; $</a:t>
            </a:r>
            <a:r>
              <a:rPr lang="en-US" dirty="0" err="1"/>
              <a:t>CHANGED_FILE.json</a:t>
            </a:r>
            <a:endParaRPr lang="en-US" dirty="0"/>
          </a:p>
          <a:p>
            <a:pPr lvl="1"/>
            <a:r>
              <a:rPr lang="en-US" dirty="0" err="1"/>
              <a:t>jsonschema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$</a:t>
            </a:r>
            <a:r>
              <a:rPr lang="en-US" dirty="0" err="1"/>
              <a:t>CHANGED_FILE.json</a:t>
            </a:r>
            <a:r>
              <a:rPr lang="en-US" dirty="0"/>
              <a:t> CVE_JSON_4.0_min_public.schema</a:t>
            </a:r>
          </a:p>
          <a:p>
            <a:pPr lvl="1"/>
            <a:r>
              <a:rPr lang="en-US" dirty="0"/>
              <a:t>The schema file is available in the </a:t>
            </a:r>
            <a:r>
              <a:rPr lang="en-US" dirty="0">
                <a:hlinkClick r:id="rId2"/>
              </a:rPr>
              <a:t>CVE Automation Working Group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version 4</a:t>
            </a:r>
            <a:r>
              <a:rPr lang="en-US" dirty="0"/>
              <a:t> is currently in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D114-8DA7-411A-AA3A-A2D281331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8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assume that the information needed for the entry is already generated.</a:t>
            </a:r>
          </a:p>
          <a:p>
            <a:r>
              <a:rPr lang="en-US" dirty="0"/>
              <a:t>These processes are specific to MITRE.  Other Root CNAs may have other processes CNAs need to follow.</a:t>
            </a:r>
          </a:p>
        </p:txBody>
      </p:sp>
    </p:spTree>
    <p:extLst>
      <p:ext uri="{BB962C8B-B14F-4D97-AF65-F5344CB8AC3E}">
        <p14:creationId xmlns:p14="http://schemas.microsoft.com/office/powerpoint/2010/main" val="990172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369A-220B-4FC0-979A-4E1B89C0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99FB-3E51-4B24-AAA0-6ABCFFF3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updates</a:t>
            </a:r>
          </a:p>
          <a:p>
            <a:pPr lvl="1"/>
            <a:r>
              <a:rPr lang="en-US" dirty="0"/>
              <a:t>Make sure that only information intend to make public is included.</a:t>
            </a:r>
          </a:p>
          <a:p>
            <a:pPr lvl="1"/>
            <a:r>
              <a:rPr lang="en-US" dirty="0"/>
              <a:t>For example, check that every CVE id is mentioned in one of the references associated with it to avoid making public information about a vulnerability ahead of schedule.</a:t>
            </a:r>
          </a:p>
          <a:p>
            <a:pPr lvl="1"/>
            <a:r>
              <a:rPr lang="en-US" dirty="0"/>
              <a:t>Also, review the details in the description. Do they agree with information in the associated references?</a:t>
            </a:r>
          </a:p>
          <a:p>
            <a:r>
              <a:rPr lang="en-US" dirty="0"/>
              <a:t>Commit the changes</a:t>
            </a:r>
          </a:p>
          <a:p>
            <a:pPr lvl="1"/>
            <a:r>
              <a:rPr lang="en-US" dirty="0"/>
              <a:t>git commit –</a:t>
            </a:r>
            <a:r>
              <a:rPr lang="en-US" dirty="0" err="1"/>
              <a:t>av</a:t>
            </a:r>
            <a:endParaRPr lang="en-US" dirty="0"/>
          </a:p>
          <a:p>
            <a:pPr lvl="1"/>
            <a:r>
              <a:rPr lang="en-US" dirty="0"/>
              <a:t>If necessary, push your branch to Github.com</a:t>
            </a:r>
          </a:p>
          <a:p>
            <a:pPr lvl="2"/>
            <a:r>
              <a:rPr lang="en-US" dirty="0"/>
              <a:t>Git push origin $YOUR_BRANCH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52C6A-6ECD-40B3-B64D-446CF3A3F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63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0EDC-1009-4E35-8125-AEDA2C91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3D73-09D9-447D-A0F4-A9034AAD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pull request</a:t>
            </a:r>
          </a:p>
          <a:p>
            <a:pPr lvl="1"/>
            <a:r>
              <a:rPr lang="en-US" dirty="0"/>
              <a:t>Browse to https://github.com/$YOUR_FORK/cvelist/pull/new/master</a:t>
            </a:r>
          </a:p>
          <a:p>
            <a:pPr lvl="1"/>
            <a:r>
              <a:rPr lang="en-US" dirty="0"/>
              <a:t>Fill in the form</a:t>
            </a:r>
          </a:p>
          <a:p>
            <a:pPr lvl="2"/>
            <a:r>
              <a:rPr lang="en-US" dirty="0"/>
              <a:t>Important fields:</a:t>
            </a:r>
          </a:p>
          <a:p>
            <a:pPr lvl="3"/>
            <a:r>
              <a:rPr lang="en-US" dirty="0"/>
              <a:t>base fork is the upstream repo in which you want your updates merged - </a:t>
            </a:r>
            <a:r>
              <a:rPr lang="en-US" dirty="0" err="1"/>
              <a:t>CVEProject</a:t>
            </a:r>
            <a:r>
              <a:rPr lang="en-US" dirty="0"/>
              <a:t>/</a:t>
            </a:r>
            <a:r>
              <a:rPr lang="en-US" dirty="0" err="1"/>
              <a:t>cvelist</a:t>
            </a:r>
            <a:endParaRPr lang="en-US" dirty="0"/>
          </a:p>
          <a:p>
            <a:pPr lvl="3"/>
            <a:r>
              <a:rPr lang="en-US" dirty="0"/>
              <a:t>base is the branch in the upstream repo in which the changes should be placed – master</a:t>
            </a:r>
          </a:p>
          <a:p>
            <a:pPr lvl="3"/>
            <a:r>
              <a:rPr lang="en-US" dirty="0"/>
              <a:t>head fork is your repo from which the updates should be taken; e.g., /$YOUR_FORK /</a:t>
            </a:r>
            <a:r>
              <a:rPr lang="en-US" dirty="0" err="1"/>
              <a:t>cvelist</a:t>
            </a:r>
            <a:endParaRPr lang="en-US" dirty="0"/>
          </a:p>
          <a:p>
            <a:pPr lvl="3"/>
            <a:r>
              <a:rPr lang="en-US" dirty="0"/>
              <a:t>compare is the branch in your repo where the changes are; e.g., $YOUR_BRANCH</a:t>
            </a:r>
          </a:p>
          <a:p>
            <a:pPr lvl="1"/>
            <a:r>
              <a:rPr lang="en-US" dirty="0"/>
              <a:t>Make sure that GitHub reports that the branches can be merged.</a:t>
            </a:r>
          </a:p>
          <a:p>
            <a:pPr lvl="2"/>
            <a:r>
              <a:rPr lang="en-US" dirty="0"/>
              <a:t>Resolve any conflicts before you merge.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A043-2511-4458-8679-4141C19B6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33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D8C9-C264-4FDC-930F-7E93D0E0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Git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319C-B91D-49F8-AC20-3C5335FC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submit information to the MITRE </a:t>
            </a:r>
            <a:r>
              <a:rPr lang="en-US" dirty="0" err="1"/>
              <a:t>cvelist</a:t>
            </a:r>
            <a:r>
              <a:rPr lang="en-US" dirty="0"/>
              <a:t> repo that is intended to become public immediately. There is no support for embargoed submissions!!</a:t>
            </a:r>
          </a:p>
          <a:p>
            <a:r>
              <a:rPr lang="en-US" dirty="0"/>
              <a:t>Understand that this is only a pilot - it could be changed significantly or even halted.</a:t>
            </a:r>
          </a:p>
          <a:p>
            <a:r>
              <a:rPr lang="en-US" dirty="0"/>
              <a:t>Submissions should be made subject to the CVE Submissions License Terms of Use.</a:t>
            </a:r>
          </a:p>
          <a:p>
            <a:r>
              <a:rPr lang="en-US" dirty="0"/>
              <a:t>It is strongly recommended that submissions use signed commits. Please note that some hierarchies (e.g. the DWF) require all submissions to be signed.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F0BCF-BF08-4A1A-83AF-9FB08BDD3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69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on MITRE’s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Is the assignment data for ids assigned to the CNA?</a:t>
            </a:r>
          </a:p>
          <a:p>
            <a:pPr lvl="1"/>
            <a:r>
              <a:rPr lang="en-US" dirty="0"/>
              <a:t>Do the ids exist in the CVE list as “RESERVED”?</a:t>
            </a:r>
          </a:p>
          <a:p>
            <a:pPr lvl="1"/>
            <a:r>
              <a:rPr lang="en-US" dirty="0"/>
              <a:t>Do the references exist and are they public?</a:t>
            </a:r>
          </a:p>
          <a:p>
            <a:pPr lvl="1"/>
            <a:r>
              <a:rPr lang="en-US" dirty="0"/>
              <a:t>Does the assignment data agree with the associated references?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Submission Processing</a:t>
            </a:r>
          </a:p>
          <a:p>
            <a:pPr lvl="1"/>
            <a:r>
              <a:rPr lang="en-US" dirty="0"/>
              <a:t>Resolve with CNA any issues uncovered during review.</a:t>
            </a:r>
          </a:p>
          <a:p>
            <a:pPr lvl="1"/>
            <a:r>
              <a:rPr lang="en-US" dirty="0"/>
              <a:t>Incorporate assignment data into the </a:t>
            </a:r>
            <a:r>
              <a:rPr lang="en-US" dirty="0" err="1"/>
              <a:t>cvelist</a:t>
            </a:r>
            <a:r>
              <a:rPr lang="en-US" dirty="0"/>
              <a:t> git repo.</a:t>
            </a:r>
          </a:p>
          <a:p>
            <a:pPr lvl="1"/>
            <a:r>
              <a:rPr lang="en-US" dirty="0"/>
              <a:t>Populate associated entries in the master CVE List.</a:t>
            </a:r>
          </a:p>
          <a:p>
            <a:pPr lvl="1"/>
            <a:endParaRPr lang="en-US" dirty="0"/>
          </a:p>
          <a:p>
            <a:r>
              <a:rPr lang="en-US" dirty="0"/>
              <a:t>Other processing</a:t>
            </a:r>
          </a:p>
          <a:p>
            <a:pPr lvl="1"/>
            <a:r>
              <a:rPr lang="en-US" dirty="0"/>
              <a:t>Announce “new” CVEs.</a:t>
            </a:r>
          </a:p>
          <a:p>
            <a:pPr lvl="1"/>
            <a:r>
              <a:rPr lang="en-US" dirty="0"/>
              <a:t>Publish master CVE List on cve.mitre.org</a:t>
            </a:r>
          </a:p>
          <a:p>
            <a:pPr lvl="2"/>
            <a:r>
              <a:rPr lang="en-US" dirty="0"/>
              <a:t>http://cve.mitre.org/data/downloads/index.html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11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CVEProject</a:t>
            </a:r>
            <a:r>
              <a:rPr lang="en-US" dirty="0"/>
              <a:t> GIT Project (</a:t>
            </a:r>
            <a:r>
              <a:rPr lang="en-US" dirty="0">
                <a:hlinkClick r:id="rId2"/>
              </a:rPr>
              <a:t>https://github.com/CVEProject</a:t>
            </a:r>
            <a:r>
              <a:rPr lang="en-US" dirty="0"/>
              <a:t>)</a:t>
            </a:r>
          </a:p>
          <a:p>
            <a:pPr marL="284163" lvl="1" indent="0">
              <a:buNone/>
            </a:pPr>
            <a:r>
              <a:rPr lang="en-US" dirty="0"/>
              <a:t>- automation-working-group/tree/master/tools repo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3" tooltip="cmdlinejsonvalidator.py"/>
              </a:rPr>
              <a:t>cmdlinejsonvalidator.py</a:t>
            </a:r>
            <a:r>
              <a:rPr lang="en-US" dirty="0"/>
              <a:t> - Python script to validate JSON files. Requires a valid schema file.</a:t>
            </a:r>
          </a:p>
          <a:p>
            <a:pPr lvl="1"/>
            <a:r>
              <a:rPr lang="en-US" dirty="0"/>
              <a:t>automation-working-group/tree/master/</a:t>
            </a:r>
            <a:r>
              <a:rPr lang="en-US" dirty="0" err="1"/>
              <a:t>cve_json_schema</a:t>
            </a:r>
            <a:r>
              <a:rPr lang="en-US" dirty="0"/>
              <a:t> repo</a:t>
            </a:r>
          </a:p>
          <a:p>
            <a:pPr lvl="2"/>
            <a:r>
              <a:rPr lang="en-US" dirty="0">
                <a:hlinkClick r:id="rId4" tooltip="CVE_JSON_4.0_min.schema"/>
              </a:rPr>
              <a:t>CVE_JSON_4.0_min.schema</a:t>
            </a:r>
            <a:r>
              <a:rPr lang="en-US" dirty="0"/>
              <a:t> - Schema for validating a JSON file against the minimal CVE structure.</a:t>
            </a:r>
          </a:p>
          <a:p>
            <a:pPr lvl="2"/>
            <a:r>
              <a:rPr lang="en-US" dirty="0">
                <a:hlinkClick r:id="rId5" tooltip="DRAFT-JSON-file-format-v4.md"/>
              </a:rPr>
              <a:t>DRAFT-JSON-file-format-v4.md</a:t>
            </a:r>
            <a:r>
              <a:rPr lang="en-US" dirty="0"/>
              <a:t> - 4.0 CVE JSON spec.</a:t>
            </a:r>
          </a:p>
          <a:p>
            <a:r>
              <a:rPr lang="en-US" dirty="0" err="1"/>
              <a:t>Vulnogram</a:t>
            </a:r>
            <a:r>
              <a:rPr lang="en-US" dirty="0"/>
              <a:t> - tool for creating and editing CVE information in CVE JSON format</a:t>
            </a:r>
          </a:p>
          <a:p>
            <a:pPr lvl="1"/>
            <a:r>
              <a:rPr lang="en-US" dirty="0">
                <a:hlinkClick r:id="rId6"/>
              </a:rPr>
              <a:t>https://github.com/Vulnogram/Vulnogram</a:t>
            </a:r>
            <a:endParaRPr lang="en-US" dirty="0"/>
          </a:p>
          <a:p>
            <a:pPr lvl="1"/>
            <a:r>
              <a:rPr lang="en-US" dirty="0"/>
              <a:t>https://vulnogram.github.io/</a:t>
            </a:r>
          </a:p>
          <a:p>
            <a:pPr lvl="1"/>
            <a:r>
              <a:rPr lang="en-US" dirty="0"/>
              <a:t>Created by Chandan Nandakumaraiah</a:t>
            </a:r>
          </a:p>
          <a:p>
            <a:r>
              <a:rPr lang="en-US" dirty="0"/>
              <a:t>CVE Request Form (https://cveform.mitre.org/)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4C4D-67BB-4732-B38E-53075688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7342-A217-4CF9-AAD3-606370FD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Requirements</a:t>
            </a:r>
          </a:p>
          <a:p>
            <a:r>
              <a:rPr lang="en-US" dirty="0"/>
              <a:t>Approved Formats</a:t>
            </a:r>
          </a:p>
          <a:p>
            <a:pPr lvl="1"/>
            <a:r>
              <a:rPr lang="en-US" dirty="0"/>
              <a:t>Flat File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JSON (preferred)</a:t>
            </a:r>
          </a:p>
          <a:p>
            <a:r>
              <a:rPr lang="en-US" dirty="0"/>
              <a:t>Approved Submission Channels</a:t>
            </a:r>
          </a:p>
          <a:p>
            <a:pPr lvl="1"/>
            <a:r>
              <a:rPr lang="en-US" dirty="0"/>
              <a:t>Git (preferred)</a:t>
            </a:r>
          </a:p>
          <a:p>
            <a:pPr lvl="1"/>
            <a:r>
              <a:rPr lang="en-US" dirty="0"/>
              <a:t>Web Form</a:t>
            </a:r>
          </a:p>
          <a:p>
            <a:pPr lvl="1"/>
            <a:r>
              <a:rPr lang="en-US" dirty="0"/>
              <a:t>Email</a:t>
            </a:r>
          </a:p>
          <a:p>
            <a:r>
              <a:rPr lang="en-US" dirty="0"/>
              <a:t>Submission Process</a:t>
            </a:r>
          </a:p>
          <a:p>
            <a:r>
              <a:rPr lang="en-US" dirty="0"/>
              <a:t>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20972-D8C5-4D3A-88A6-9878B5C97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9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to send the info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CNA</a:t>
            </a:r>
          </a:p>
          <a:p>
            <a:r>
              <a:rPr lang="en-US" dirty="0"/>
              <a:t>Primary CNA (MITRE)</a:t>
            </a:r>
          </a:p>
        </p:txBody>
      </p:sp>
    </p:spTree>
    <p:extLst>
      <p:ext uri="{BB962C8B-B14F-4D97-AF65-F5344CB8AC3E}">
        <p14:creationId xmlns:p14="http://schemas.microsoft.com/office/powerpoint/2010/main" val="214329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CVE ID</a:t>
            </a:r>
          </a:p>
          <a:p>
            <a:r>
              <a:rPr lang="en-US" dirty="0"/>
              <a:t>Products</a:t>
            </a:r>
          </a:p>
          <a:p>
            <a:r>
              <a:rPr lang="en-US" dirty="0"/>
              <a:t>Versions</a:t>
            </a:r>
          </a:p>
          <a:p>
            <a:r>
              <a:rPr lang="en-US" dirty="0"/>
              <a:t>Problem Type (Vulnerability type or Impact)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This should include product / version information as well as the problem type as it will be used to populate the entry in the CVE list.</a:t>
            </a:r>
          </a:p>
          <a:p>
            <a:r>
              <a:rPr lang="en-US" dirty="0"/>
              <a:t>Assigning CNA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Cautions</a:t>
            </a:r>
          </a:p>
          <a:p>
            <a:pPr lvl="1"/>
            <a:r>
              <a:rPr lang="en-US" dirty="0"/>
              <a:t>ASCII Only – no UTF or Unicode.</a:t>
            </a:r>
          </a:p>
          <a:p>
            <a:pPr lvl="1"/>
            <a:r>
              <a:rPr lang="en-US" dirty="0"/>
              <a:t>Plain text only – no HTML or proprietary document formats.</a:t>
            </a:r>
          </a:p>
          <a:p>
            <a:pPr lvl="1"/>
            <a:r>
              <a:rPr lang="en-US" dirty="0"/>
              <a:t>Avoid MS-DOS style line endings (CR/LF).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1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 file</a:t>
            </a:r>
          </a:p>
          <a:p>
            <a:r>
              <a:rPr lang="en-US" dirty="0"/>
              <a:t>Comma-Separated Values (CSV)</a:t>
            </a:r>
          </a:p>
          <a:p>
            <a:r>
              <a:rPr lang="en-US" dirty="0"/>
              <a:t>CVE JSON</a:t>
            </a:r>
          </a:p>
        </p:txBody>
      </p:sp>
    </p:spTree>
    <p:extLst>
      <p:ext uri="{BB962C8B-B14F-4D97-AF65-F5344CB8AC3E}">
        <p14:creationId xmlns:p14="http://schemas.microsoft.com/office/powerpoint/2010/main" val="9879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[CVEID]: </a:t>
            </a:r>
          </a:p>
          <a:p>
            <a:pPr marL="0" indent="0">
              <a:buNone/>
            </a:pPr>
            <a:r>
              <a:rPr lang="en-US" dirty="0"/>
              <a:t>[PRODUCT]:</a:t>
            </a:r>
          </a:p>
          <a:p>
            <a:pPr marL="0" indent="0">
              <a:buNone/>
            </a:pPr>
            <a:r>
              <a:rPr lang="en-US" dirty="0"/>
              <a:t>[VERSION]: </a:t>
            </a:r>
          </a:p>
          <a:p>
            <a:pPr marL="0" indent="0">
              <a:buNone/>
            </a:pPr>
            <a:r>
              <a:rPr lang="en-US" dirty="0"/>
              <a:t>[PROBLEMTYPE]:</a:t>
            </a:r>
          </a:p>
          <a:p>
            <a:pPr marL="0" indent="0">
              <a:buNone/>
            </a:pPr>
            <a:r>
              <a:rPr lang="en-US" dirty="0"/>
              <a:t>[REFERENCES]: </a:t>
            </a:r>
          </a:p>
          <a:p>
            <a:pPr marL="0" indent="0">
              <a:buNone/>
            </a:pPr>
            <a:r>
              <a:rPr lang="en-US" dirty="0"/>
              <a:t>[DESCRIPTION ]:</a:t>
            </a:r>
          </a:p>
          <a:p>
            <a:pPr marL="0" indent="0">
              <a:buNone/>
            </a:pPr>
            <a:r>
              <a:rPr lang="en-US" dirty="0"/>
              <a:t>[ASSIGNINGCNA]: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Field order should be maintained.</a:t>
            </a:r>
          </a:p>
          <a:p>
            <a:r>
              <a:rPr lang="en-US" dirty="0"/>
              <a:t>A single field should not span multiple lines.</a:t>
            </a:r>
          </a:p>
          <a:p>
            <a:r>
              <a:rPr lang="en-US" dirty="0"/>
              <a:t>https://cve.mitre.org/cve/list_rules_and_guidance/cve_assignment_information_format.html#format</a:t>
            </a:r>
          </a:p>
        </p:txBody>
      </p:sp>
    </p:spTree>
    <p:extLst>
      <p:ext uri="{BB962C8B-B14F-4D97-AF65-F5344CB8AC3E}">
        <p14:creationId xmlns:p14="http://schemas.microsoft.com/office/powerpoint/2010/main" val="85595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– Handling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Multiple CVE Entries</a:t>
            </a:r>
          </a:p>
          <a:p>
            <a:pPr lvl="1"/>
            <a:r>
              <a:rPr lang="en-US" dirty="0"/>
              <a:t>Concatenate entries, optionally separated by a blank line.</a:t>
            </a:r>
          </a:p>
          <a:p>
            <a:pPr lvl="1"/>
            <a:endParaRPr lang="en-US" dirty="0"/>
          </a:p>
          <a:p>
            <a:r>
              <a:rPr lang="en-US" dirty="0"/>
              <a:t>Multiple Products/Versions</a:t>
            </a:r>
          </a:p>
          <a:p>
            <a:pPr lvl="1"/>
            <a:r>
              <a:rPr lang="en-US" dirty="0"/>
              <a:t>Separate products, and correspondingly versions, by a semicolon followed by a space and, to separate multiple versions for a given product by a comma followed by a space; eg, 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[PRODUCT]: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XE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[VERSION]: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12.2, 15.0 through 15.6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 through 3.18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[DESCRIPTION]:...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12.2 and 15.0 through 15.6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EX 3.2 through 3.18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Multiple References</a:t>
            </a:r>
          </a:p>
          <a:p>
            <a:pPr lvl="1"/>
            <a:r>
              <a:rPr lang="en-US" dirty="0"/>
              <a:t>Separate references by a comma followed by a space; eg,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[REFERENCES]: https://tomcat.apache.org/security-9.html#Fixed_in_Apache_Tomcat_9.0.0.M13, https://tomcat.apache.org/security-8.html#Fixed_in_Apache_Tomcat_8.5.8, https://tomcat.apache.org/security-8.html#Fixed_in_Apache_Tomcat_8.0.39, https://tomcat.apache.org/security-7.html#Fixed_in_Apache_Tomcat_7.0.73, https://tomcat.apache.org/security-6.html#Fixed_in_Apache_Tomcat_6.0.48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5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[CVEID]:CVE-2017-1194</a:t>
            </a:r>
          </a:p>
          <a:p>
            <a:pPr marL="0" indent="0">
              <a:buNone/>
            </a:pPr>
            <a:r>
              <a:rPr lang="en-US" dirty="0"/>
              <a:t>[PRODUCT]:IBM WebSphere Application Server</a:t>
            </a:r>
          </a:p>
          <a:p>
            <a:pPr marL="0" indent="0">
              <a:buNone/>
            </a:pPr>
            <a:r>
              <a:rPr lang="en-US" dirty="0"/>
              <a:t>[VERSION]:7.0, 8.0, 8.5, 9.0</a:t>
            </a:r>
          </a:p>
          <a:p>
            <a:pPr marL="0" indent="0">
              <a:buNone/>
            </a:pPr>
            <a:r>
              <a:rPr lang="en-US" dirty="0"/>
              <a:t>[PROBLEMTYPE]:Cross-site request forgery</a:t>
            </a:r>
          </a:p>
          <a:p>
            <a:pPr marL="0" indent="0">
              <a:buNone/>
            </a:pPr>
            <a:r>
              <a:rPr lang="en-US" dirty="0"/>
              <a:t>[REFERENCES]:http://www.ibm.com/support/docview.wss?uid=swg22001226</a:t>
            </a:r>
          </a:p>
          <a:p>
            <a:pPr marL="0" indent="0">
              <a:buNone/>
            </a:pPr>
            <a:r>
              <a:rPr lang="en-US" dirty="0"/>
              <a:t>[DESCRIPTION]:IBM WebSphere Application Server 7.0, 8.0, 8.5, and 9.0 is vulnerable to cross-site request forgery which could allow an attacker to execute malicious and unauthorized actions transmitted from a user that the website trusts.  IBM X-Force ID:  123669.</a:t>
            </a:r>
          </a:p>
          <a:p>
            <a:pPr marL="0" indent="0">
              <a:buNone/>
            </a:pPr>
            <a:r>
              <a:rPr lang="en-US" dirty="0"/>
              <a:t>[ASSIGNINGCNA]:IBM</a:t>
            </a:r>
          </a:p>
        </p:txBody>
      </p:sp>
    </p:spTree>
    <p:extLst>
      <p:ext uri="{BB962C8B-B14F-4D97-AF65-F5344CB8AC3E}">
        <p14:creationId xmlns:p14="http://schemas.microsoft.com/office/powerpoint/2010/main" val="213981952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6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B5AB9BDD-A03F-40B0-8FC2-7AA59C1C6FB9}" vid="{3CD1B688-2795-4ADF-9211-C4DFE78992C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6635D4F535B0564BA1CF28EBA6D51C69" ma:contentTypeVersion="4" ma:contentTypeDescription="Materials and documents that contain MITRE authored content and other content directly attributable to MITRE and its work" ma:contentTypeScope="" ma:versionID="a0e8e30c96128f2f9f4cf73e52721af3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4ecced815c1fcad0d6ce5c0941b6b895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A55D6280-C7EB-441A-B7E7-E280EDC3468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AC27AC7-872E-4360-A0DE-98010D1A6F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F3139B-DB50-47E9-86A5-5B58F9B9F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BF83DD6-6F2D-4879-B4F4-F587C09B869A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Presentation6</Template>
  <TotalTime>13171</TotalTime>
  <Words>2278</Words>
  <Application>Microsoft Office PowerPoint</Application>
  <PresentationFormat>On-screen Show (4:3)</PresentationFormat>
  <Paragraphs>246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Helvetica LT Std</vt:lpstr>
      <vt:lpstr>Times New Roman</vt:lpstr>
      <vt:lpstr>Verdana</vt:lpstr>
      <vt:lpstr>Wingdings</vt:lpstr>
      <vt:lpstr>Presentation6</vt:lpstr>
      <vt:lpstr>CVE Submission Process</vt:lpstr>
      <vt:lpstr>Disclaimers</vt:lpstr>
      <vt:lpstr>Outline</vt:lpstr>
      <vt:lpstr>Who to send the info to?</vt:lpstr>
      <vt:lpstr>Required Information</vt:lpstr>
      <vt:lpstr>Approved Formats</vt:lpstr>
      <vt:lpstr>Flat file</vt:lpstr>
      <vt:lpstr>Flat file – Handling Multiples</vt:lpstr>
      <vt:lpstr>Flat File Example</vt:lpstr>
      <vt:lpstr>Comma-Separated Values (CSV)</vt:lpstr>
      <vt:lpstr>CSV – Handling Multiples</vt:lpstr>
      <vt:lpstr>CSV Example</vt:lpstr>
      <vt:lpstr>CVE JSON 4.0</vt:lpstr>
      <vt:lpstr>CVE JSON Example</vt:lpstr>
      <vt:lpstr>Approved Submission Channels</vt:lpstr>
      <vt:lpstr>Submissions through the web form</vt:lpstr>
      <vt:lpstr>Git Submission (Initial Setup)</vt:lpstr>
      <vt:lpstr>Git Submission, part 1</vt:lpstr>
      <vt:lpstr>Git Submission, part 2</vt:lpstr>
      <vt:lpstr>Git Submission, part 3</vt:lpstr>
      <vt:lpstr>Git Submission, part 4</vt:lpstr>
      <vt:lpstr>Notes on Git usage</vt:lpstr>
      <vt:lpstr>What happens on MITRE’s end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Submission Process</dc:title>
  <dc:creator>Evans, Jonathan L.</dc:creator>
  <cp:lastModifiedBy>Evans, Jonathan L.</cp:lastModifiedBy>
  <cp:revision>58</cp:revision>
  <dcterms:created xsi:type="dcterms:W3CDTF">2017-05-01T12:54:31Z</dcterms:created>
  <dcterms:modified xsi:type="dcterms:W3CDTF">2018-02-20T18:12:48Z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0x010100823A99C636F7423283FB0D200866C613006635D4F535B0564BA1CF28EBA6D51C69</vt:lpwstr>
  </property>
  <property fmtid="{D5CDD505-2E9C-101B-9397-08002B2CF9AE}" pid="3" name="Order">
    <vt:r8>7300</vt:r8>
  </property>
  <property fmtid="{D5CDD505-2E9C-101B-9397-08002B2CF9AE}" pid="4" name="URL">
    <vt:lpwstr/>
  </property>
  <property fmtid="{D5CDD505-2E9C-101B-9397-08002B2CF9AE}" pid="5" name="xd_ProgID">
    <vt:lpwstr/>
  </property>
  <property fmtid="{D5CDD505-2E9C-101B-9397-08002B2CF9AE}" pid="6" name="_SharedFileIndex">
    <vt:lpwstr/>
  </property>
  <property fmtid="{D5CDD505-2E9C-101B-9397-08002B2CF9AE}" pid="7" name="_SourceUrl">
    <vt:lpwstr/>
  </property>
  <property fmtid="{D5CDD505-2E9C-101B-9397-08002B2CF9AE}" pid="8" name="TemplateUrl">
    <vt:lpwstr/>
  </property>
</Properties>
</file>