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6" r:id="rId4"/>
  </p:sldMasterIdLst>
  <p:notesMasterIdLst>
    <p:notesMasterId r:id="rId40"/>
  </p:notesMasterIdLst>
  <p:handoutMasterIdLst>
    <p:handoutMasterId r:id="rId41"/>
  </p:handoutMasterIdLst>
  <p:sldIdLst>
    <p:sldId id="262" r:id="rId5"/>
    <p:sldId id="282" r:id="rId6"/>
    <p:sldId id="313" r:id="rId7"/>
    <p:sldId id="295" r:id="rId8"/>
    <p:sldId id="296" r:id="rId9"/>
    <p:sldId id="297" r:id="rId10"/>
    <p:sldId id="280" r:id="rId11"/>
    <p:sldId id="257" r:id="rId12"/>
    <p:sldId id="324" r:id="rId13"/>
    <p:sldId id="312" r:id="rId14"/>
    <p:sldId id="283" r:id="rId15"/>
    <p:sldId id="265" r:id="rId16"/>
    <p:sldId id="310" r:id="rId17"/>
    <p:sldId id="258" r:id="rId18"/>
    <p:sldId id="267" r:id="rId19"/>
    <p:sldId id="268" r:id="rId20"/>
    <p:sldId id="269" r:id="rId21"/>
    <p:sldId id="270" r:id="rId22"/>
    <p:sldId id="314" r:id="rId23"/>
    <p:sldId id="272" r:id="rId24"/>
    <p:sldId id="275" r:id="rId25"/>
    <p:sldId id="273" r:id="rId26"/>
    <p:sldId id="321" r:id="rId27"/>
    <p:sldId id="276" r:id="rId28"/>
    <p:sldId id="278" r:id="rId29"/>
    <p:sldId id="266" r:id="rId30"/>
    <p:sldId id="306" r:id="rId31"/>
    <p:sldId id="315" r:id="rId32"/>
    <p:sldId id="309" r:id="rId33"/>
    <p:sldId id="307" r:id="rId34"/>
    <p:sldId id="308" r:id="rId35"/>
    <p:sldId id="316" r:id="rId36"/>
    <p:sldId id="322" r:id="rId37"/>
    <p:sldId id="263" r:id="rId38"/>
    <p:sldId id="317" r:id="rId39"/>
  </p:sldIdLst>
  <p:sldSz cx="12192000" cy="6858000"/>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88054" autoAdjust="0"/>
  </p:normalViewPr>
  <p:slideViewPr>
    <p:cSldViewPr snapToGrid="0">
      <p:cViewPr>
        <p:scale>
          <a:sx n="90" d="100"/>
          <a:sy n="90" d="100"/>
        </p:scale>
        <p:origin x="1272" y="5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49" d="100"/>
          <a:sy n="49" d="100"/>
        </p:scale>
        <p:origin x="2667" y="2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3044719" cy="467231"/>
          </a:xfrm>
          <a:prstGeom prst="rect">
            <a:avLst/>
          </a:prstGeom>
        </p:spPr>
        <p:txBody>
          <a:bodyPr vert="horz" lIns="93360" tIns="46680" rIns="93360" bIns="4668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979930" y="0"/>
            <a:ext cx="3044719" cy="467231"/>
          </a:xfrm>
          <a:prstGeom prst="rect">
            <a:avLst/>
          </a:prstGeom>
        </p:spPr>
        <p:txBody>
          <a:bodyPr vert="horz" lIns="93360" tIns="46680" rIns="93360" bIns="46680" rtlCol="0"/>
          <a:lstStyle>
            <a:lvl1pPr algn="r">
              <a:defRPr sz="1200"/>
            </a:lvl1pPr>
          </a:lstStyle>
          <a:p>
            <a:fld id="{FD8C879B-2DAC-426D-B5B4-08F42B952A26}" type="datetimeFigureOut">
              <a:rPr lang="en-US" smtClean="0"/>
              <a:t>10/2/2019</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845046"/>
            <a:ext cx="3044719" cy="467230"/>
          </a:xfrm>
          <a:prstGeom prst="rect">
            <a:avLst/>
          </a:prstGeom>
        </p:spPr>
        <p:txBody>
          <a:bodyPr vert="horz" lIns="93360" tIns="46680" rIns="93360" bIns="4668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979930" y="8845046"/>
            <a:ext cx="3044719" cy="467230"/>
          </a:xfrm>
          <a:prstGeom prst="rect">
            <a:avLst/>
          </a:prstGeom>
        </p:spPr>
        <p:txBody>
          <a:bodyPr vert="horz" lIns="93360" tIns="46680" rIns="93360" bIns="4668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7231"/>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idx="1"/>
          </p:nvPr>
        </p:nvSpPr>
        <p:spPr>
          <a:xfrm>
            <a:off x="3979930" y="0"/>
            <a:ext cx="3044719" cy="467231"/>
          </a:xfrm>
          <a:prstGeom prst="rect">
            <a:avLst/>
          </a:prstGeom>
        </p:spPr>
        <p:txBody>
          <a:bodyPr vert="horz" lIns="93360" tIns="46680" rIns="93360" bIns="46680" rtlCol="0"/>
          <a:lstStyle>
            <a:lvl1pPr algn="r">
              <a:defRPr sz="1200"/>
            </a:lvl1pPr>
          </a:lstStyle>
          <a:p>
            <a:fld id="{92E54576-A3BB-48F9-891E-992E86D01A7B}" type="datetimeFigureOut">
              <a:rPr lang="en-US" smtClean="0"/>
              <a:t>10/2/2019</a:t>
            </a:fld>
            <a:endParaRPr lang="en-US"/>
          </a:p>
        </p:txBody>
      </p:sp>
      <p:sp>
        <p:nvSpPr>
          <p:cNvPr id="4" name="Slide Image Placeholder 3"/>
          <p:cNvSpPr>
            <a:spLocks noGrp="1" noRot="1" noChangeAspect="1"/>
          </p:cNvSpPr>
          <p:nvPr>
            <p:ph type="sldImg" idx="2"/>
          </p:nvPr>
        </p:nvSpPr>
        <p:spPr>
          <a:xfrm>
            <a:off x="719138" y="1163638"/>
            <a:ext cx="5588000" cy="3143250"/>
          </a:xfrm>
          <a:prstGeom prst="rect">
            <a:avLst/>
          </a:prstGeom>
          <a:noFill/>
          <a:ln w="12700">
            <a:solidFill>
              <a:prstClr val="black"/>
            </a:solidFill>
          </a:ln>
        </p:spPr>
        <p:txBody>
          <a:bodyPr vert="horz" lIns="93360" tIns="46680" rIns="93360" bIns="46680" rtlCol="0" anchor="ctr"/>
          <a:lstStyle/>
          <a:p>
            <a:endParaRPr lang="en-US"/>
          </a:p>
        </p:txBody>
      </p:sp>
      <p:sp>
        <p:nvSpPr>
          <p:cNvPr id="5" name="Notes Placeholder 4"/>
          <p:cNvSpPr>
            <a:spLocks noGrp="1"/>
          </p:cNvSpPr>
          <p:nvPr>
            <p:ph type="body" sz="quarter" idx="3"/>
          </p:nvPr>
        </p:nvSpPr>
        <p:spPr>
          <a:xfrm>
            <a:off x="702628" y="4481532"/>
            <a:ext cx="5621020" cy="3666708"/>
          </a:xfrm>
          <a:prstGeom prst="rect">
            <a:avLst/>
          </a:prstGeom>
        </p:spPr>
        <p:txBody>
          <a:bodyPr vert="horz" lIns="93360" tIns="46680" rIns="93360" bIns="4668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5046"/>
            <a:ext cx="3044719" cy="467230"/>
          </a:xfrm>
          <a:prstGeom prst="rect">
            <a:avLst/>
          </a:prstGeom>
        </p:spPr>
        <p:txBody>
          <a:bodyPr vert="horz" lIns="93360" tIns="46680" rIns="93360" bIns="46680" rtlCol="0" anchor="b"/>
          <a:lstStyle>
            <a:lvl1pPr algn="l">
              <a:defRPr sz="1200"/>
            </a:lvl1pPr>
          </a:lstStyle>
          <a:p>
            <a:endParaRPr lang="en-US"/>
          </a:p>
        </p:txBody>
      </p:sp>
      <p:sp>
        <p:nvSpPr>
          <p:cNvPr id="7" name="Slide Number Placeholder 6"/>
          <p:cNvSpPr>
            <a:spLocks noGrp="1"/>
          </p:cNvSpPr>
          <p:nvPr>
            <p:ph type="sldNum" sz="quarter" idx="5"/>
          </p:nvPr>
        </p:nvSpPr>
        <p:spPr>
          <a:xfrm>
            <a:off x="3979930" y="8845046"/>
            <a:ext cx="3044719" cy="467230"/>
          </a:xfrm>
          <a:prstGeom prst="rect">
            <a:avLst/>
          </a:prstGeom>
        </p:spPr>
        <p:txBody>
          <a:bodyPr vert="horz" lIns="93360" tIns="46680" rIns="93360" bIns="4668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cve.mitre.org/cve/request_id.html#cna_coverage.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www.hackerone.com/disclosure-guidelines" TargetMode="External"/><Relationship Id="rId3" Type="http://schemas.openxmlformats.org/officeDocument/2006/relationships/hyperlink" Target="https://www.cert.org/vulnerability-analysis/vul-disclosure.cfm?" TargetMode="External"/><Relationship Id="rId7" Type="http://schemas.openxmlformats.org/officeDocument/2006/relationships/hyperlink" Target="https://github.com/bugcrowd/disclosure-policy"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www.ntia.doc.gov/files/ntia/publications/ntia_vuln_disclosure_early_stage_template.pdf" TargetMode="External"/><Relationship Id="rId5" Type="http://schemas.openxmlformats.org/officeDocument/2006/relationships/hyperlink" Target="https://www.iso.org/standard/72311.html" TargetMode="External"/><Relationship Id="rId4" Type="http://schemas.openxmlformats.org/officeDocument/2006/relationships/hyperlink" Target="https://www.enisa.europa.eu/publications/vulnerability-disclosure/at_download/fullReport" TargetMode="External"/><Relationship Id="rId9" Type="http://schemas.openxmlformats.org/officeDocument/2006/relationships/hyperlink" Target="https://www.rapid7.com/security/disclosure/"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cveproject.github.io/docs/cna/processes_documentation/index.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veform.mitre.org/"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cve.mitre.org/cve/request_id.html#cna_coverage.html" TargetMode="External"/><Relationship Id="rId4" Type="http://schemas.openxmlformats.org/officeDocument/2006/relationships/hyperlink" Target="mailto:cna-coordinator@mitre.org"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 </a:t>
            </a:r>
          </a:p>
          <a:p>
            <a:r>
              <a:rPr lang="en-US" dirty="0"/>
              <a:t>Hello and welcome to Becoming a CVE Numbering Authority (CNA) presentation, presented by the MITRE CVE team. </a:t>
            </a:r>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a:p>
        </p:txBody>
      </p:sp>
    </p:spTree>
    <p:extLst>
      <p:ext uri="{BB962C8B-B14F-4D97-AF65-F5344CB8AC3E}">
        <p14:creationId xmlns:p14="http://schemas.microsoft.com/office/powerpoint/2010/main" val="3778416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 </a:t>
            </a:r>
            <a:r>
              <a:rPr lang="en-US" b="0" dirty="0"/>
              <a:t>Next, we are going to review </a:t>
            </a:r>
            <a:r>
              <a:rPr lang="en-US" dirty="0"/>
              <a:t>how to organize your CNA program.</a:t>
            </a:r>
          </a:p>
        </p:txBody>
      </p:sp>
      <p:sp>
        <p:nvSpPr>
          <p:cNvPr id="4" name="Slide Number Placeholder 3"/>
          <p:cNvSpPr>
            <a:spLocks noGrp="1"/>
          </p:cNvSpPr>
          <p:nvPr>
            <p:ph type="sldNum" sz="quarter" idx="5"/>
          </p:nvPr>
        </p:nvSpPr>
        <p:spPr/>
        <p:txBody>
          <a:bodyPr/>
          <a:lstStyle/>
          <a:p>
            <a:fld id="{D58F3C89-9E49-4851-A18A-DAECD34FD650}" type="slidenum">
              <a:rPr lang="en-US" smtClean="0"/>
              <a:t>10</a:t>
            </a:fld>
            <a:endParaRPr lang="en-US"/>
          </a:p>
        </p:txBody>
      </p:sp>
    </p:spTree>
    <p:extLst>
      <p:ext uri="{BB962C8B-B14F-4D97-AF65-F5344CB8AC3E}">
        <p14:creationId xmlns:p14="http://schemas.microsoft.com/office/powerpoint/2010/main" val="3887839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 </a:t>
            </a:r>
            <a:r>
              <a:rPr lang="en-US" dirty="0"/>
              <a:t>How you set up your CNA program is influenced by how your organization is configured. </a:t>
            </a:r>
            <a:r>
              <a:rPr lang="en-US" b="0" dirty="0"/>
              <a:t>Most organizations designate a single group to manage their CNA program; however, that is not always the case. For example: The Android and Chrome PSIRTs work independently and act as their own CNAs, even though they are both part of Google. Cisco and Cisco </a:t>
            </a:r>
            <a:r>
              <a:rPr lang="en-US" b="0" dirty="0" err="1"/>
              <a:t>Talos</a:t>
            </a:r>
            <a:r>
              <a:rPr lang="en-US" b="0" dirty="0"/>
              <a:t> are separate CNAs due to their vastly different scopes (i.e., Cisco products versus the vulnerabilities they found during their research). Within Dell, the Dell CNA covers Dell, EMC products, and the products of many of their subsidiary companies; however, they do not cover VMware, which has its own CNA program.</a:t>
            </a:r>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11</a:t>
            </a:fld>
            <a:endParaRPr lang="en-US"/>
          </a:p>
        </p:txBody>
      </p:sp>
    </p:spTree>
    <p:extLst>
      <p:ext uri="{BB962C8B-B14F-4D97-AF65-F5344CB8AC3E}">
        <p14:creationId xmlns:p14="http://schemas.microsoft.com/office/powerpoint/2010/main" val="3567790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 </a:t>
            </a:r>
            <a:r>
              <a:rPr lang="en-US" b="0" dirty="0"/>
              <a:t>There a many different types of CNA structures. There are single CNAs, where a single group handles all vulnerabilities. There are single CNAs that handle coordination with multiple internal groups. For example, the CNA chooses to create </a:t>
            </a:r>
            <a:r>
              <a:rPr lang="en-US" dirty="0"/>
              <a:t>unofficial sub-CNAs to which it can give blocks of IDs. There are multiple groups that handle their own vulnerabilities, where a CNA is created for each independent group.</a:t>
            </a:r>
          </a:p>
          <a:p>
            <a:endParaRPr lang="en-US" b="0" dirty="0"/>
          </a:p>
        </p:txBody>
      </p:sp>
      <p:sp>
        <p:nvSpPr>
          <p:cNvPr id="4" name="Slide Number Placeholder 3"/>
          <p:cNvSpPr>
            <a:spLocks noGrp="1"/>
          </p:cNvSpPr>
          <p:nvPr>
            <p:ph type="sldNum" sz="quarter" idx="5"/>
          </p:nvPr>
        </p:nvSpPr>
        <p:spPr/>
        <p:txBody>
          <a:bodyPr/>
          <a:lstStyle/>
          <a:p>
            <a:fld id="{D58F3C89-9E49-4851-A18A-DAECD34FD650}" type="slidenum">
              <a:rPr lang="en-US" smtClean="0"/>
              <a:t>12</a:t>
            </a:fld>
            <a:endParaRPr lang="en-US"/>
          </a:p>
        </p:txBody>
      </p:sp>
    </p:spTree>
    <p:extLst>
      <p:ext uri="{BB962C8B-B14F-4D97-AF65-F5344CB8AC3E}">
        <p14:creationId xmlns:p14="http://schemas.microsoft.com/office/powerpoint/2010/main" val="1290537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 </a:t>
            </a:r>
            <a:r>
              <a:rPr lang="en-US" b="0" dirty="0"/>
              <a:t>Next, we are going to review </a:t>
            </a:r>
            <a:r>
              <a:rPr lang="en-US" dirty="0"/>
              <a:t>how to define your scope.</a:t>
            </a:r>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13</a:t>
            </a:fld>
            <a:endParaRPr lang="en-US"/>
          </a:p>
        </p:txBody>
      </p:sp>
    </p:spTree>
    <p:extLst>
      <p:ext uri="{BB962C8B-B14F-4D97-AF65-F5344CB8AC3E}">
        <p14:creationId xmlns:p14="http://schemas.microsoft.com/office/powerpoint/2010/main" val="2994471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 </a:t>
            </a:r>
            <a:r>
              <a:rPr lang="en-US" b="0" dirty="0"/>
              <a:t>A</a:t>
            </a:r>
            <a:r>
              <a:rPr lang="en-US" b="1" dirty="0"/>
              <a:t> </a:t>
            </a:r>
            <a:r>
              <a:rPr lang="en-US" dirty="0"/>
              <a:t>CNA’s scope defines the vulnerabilities to which it is responsible for assigning CVE IDs. The scope sets the expectations, </a:t>
            </a:r>
            <a:r>
              <a:rPr lang="en-US" b="1" dirty="0"/>
              <a:t>which should: </a:t>
            </a:r>
            <a:r>
              <a:rPr lang="en-US" dirty="0"/>
              <a:t>help </a:t>
            </a:r>
            <a:r>
              <a:rPr lang="en-US" b="1" dirty="0"/>
              <a:t>prevent overlapping scopes </a:t>
            </a:r>
            <a:r>
              <a:rPr lang="en-US" dirty="0"/>
              <a:t>with other CNAs, will </a:t>
            </a:r>
            <a:r>
              <a:rPr lang="en-US" b="1" dirty="0"/>
              <a:t>save reporters time and frustration </a:t>
            </a:r>
            <a:r>
              <a:rPr lang="en-US" dirty="0"/>
              <a:t>by preventing them from reporting irrelevant issues, </a:t>
            </a:r>
            <a:r>
              <a:rPr lang="en-US" b="1" dirty="0"/>
              <a:t>save the CNA time </a:t>
            </a:r>
            <a:r>
              <a:rPr lang="en-US" dirty="0"/>
              <a:t>by reducing the number of unwanted reports and lastly, </a:t>
            </a:r>
            <a:r>
              <a:rPr lang="en-US" b="1" dirty="0"/>
              <a:t>save the Root CNA time</a:t>
            </a:r>
            <a:r>
              <a:rPr lang="en-US" dirty="0"/>
              <a:t> by reducing the number of complaints by unhappy reporters.</a:t>
            </a:r>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14</a:t>
            </a:fld>
            <a:endParaRPr lang="en-US"/>
          </a:p>
        </p:txBody>
      </p:sp>
    </p:spTree>
    <p:extLst>
      <p:ext uri="{BB962C8B-B14F-4D97-AF65-F5344CB8AC3E}">
        <p14:creationId xmlns:p14="http://schemas.microsoft.com/office/powerpoint/2010/main" val="3306480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There are different types of CNA’s: Vendor CNAs </a:t>
            </a:r>
            <a:r>
              <a:rPr lang="en-US" b="0" dirty="0"/>
              <a:t>that cover </a:t>
            </a:r>
            <a:r>
              <a:rPr lang="en-US" dirty="0"/>
              <a:t>products (e.g., Microsoft, OpenSSL, Debian), </a:t>
            </a:r>
            <a:r>
              <a:rPr lang="en-US" b="1" dirty="0"/>
              <a:t>CNA Coordinators </a:t>
            </a:r>
            <a:r>
              <a:rPr lang="en-US" b="0" dirty="0"/>
              <a:t>that c</a:t>
            </a:r>
            <a:r>
              <a:rPr lang="en-US" dirty="0"/>
              <a:t>over the vulnerabilities coordinated by the organization e.g., CERT/CC, JPCERT/CC, </a:t>
            </a:r>
            <a:r>
              <a:rPr lang="en-US" dirty="0" err="1"/>
              <a:t>HackerOne</a:t>
            </a:r>
            <a:r>
              <a:rPr lang="en-US" dirty="0"/>
              <a:t>, </a:t>
            </a:r>
            <a:r>
              <a:rPr lang="en-US" b="1" dirty="0"/>
              <a:t>CNA Research Organizations </a:t>
            </a:r>
            <a:r>
              <a:rPr lang="en-US" b="0" dirty="0"/>
              <a:t>that cover </a:t>
            </a:r>
            <a:r>
              <a:rPr lang="en-US" dirty="0"/>
              <a:t>the vulnerabilities discovered by individual researchers (e.g., Rapid7), and CNAs that are a combination of different types, referred to </a:t>
            </a:r>
            <a:r>
              <a:rPr lang="en-US" b="1" dirty="0"/>
              <a:t>Mixed CNAs </a:t>
            </a:r>
            <a:r>
              <a:rPr lang="en-US" dirty="0"/>
              <a:t>(e.g., Flexera (vendor and research), Drupal (vendor and coordinator) and lastly, there are other CNAs that do not fall into a typical category as described above (e.g., MITRE).</a:t>
            </a:r>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15</a:t>
            </a:fld>
            <a:endParaRPr lang="en-US"/>
          </a:p>
        </p:txBody>
      </p:sp>
    </p:spTree>
    <p:extLst>
      <p:ext uri="{BB962C8B-B14F-4D97-AF65-F5344CB8AC3E}">
        <p14:creationId xmlns:p14="http://schemas.microsoft.com/office/powerpoint/2010/main" val="2175338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All advisories must meet the CVE Program’s requirements for being published. Advisories must have a URL, the Terms of Service must allow a link to the URL, the document linked to the URL must contain the minimum required information for a CVE Entry. The minimum required information are: Product, Version, Problem type (vulnerability type or impact) and the URL must not require a fee to access.</a:t>
            </a:r>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16</a:t>
            </a:fld>
            <a:endParaRPr lang="en-US"/>
          </a:p>
        </p:txBody>
      </p:sp>
    </p:spTree>
    <p:extLst>
      <p:ext uri="{BB962C8B-B14F-4D97-AF65-F5344CB8AC3E}">
        <p14:creationId xmlns:p14="http://schemas.microsoft.com/office/powerpoint/2010/main" val="3323293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Do you plan to cover all products or just some of them? Consider the following types of products when deciding which products will be covered within the scope: such as products from subsidiary companies, products from newly acquired companies, discontinued products, versions that have reached their end of support, experimental products or development branches and freebie products.</a:t>
            </a:r>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17</a:t>
            </a:fld>
            <a:endParaRPr lang="en-US"/>
          </a:p>
        </p:txBody>
      </p:sp>
    </p:spTree>
    <p:extLst>
      <p:ext uri="{BB962C8B-B14F-4D97-AF65-F5344CB8AC3E}">
        <p14:creationId xmlns:p14="http://schemas.microsoft.com/office/powerpoint/2010/main" val="146674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3208"/>
            <a:r>
              <a:rPr lang="en-US" b="1" dirty="0"/>
              <a:t>Voice Track:  </a:t>
            </a:r>
            <a:r>
              <a:rPr lang="en-US" dirty="0"/>
              <a:t>First, determine if an issue is a vulnerability, there are many interpretations. To avoid any confusion, provide an explicit list of the types of issues not considered vulnerabilities to help limit the number of unwanted requests e.g. Self-DoS, CSRF logout, insecure default configurations and default credentials.</a:t>
            </a:r>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18</a:t>
            </a:fld>
            <a:endParaRPr lang="en-US"/>
          </a:p>
        </p:txBody>
      </p:sp>
    </p:spTree>
    <p:extLst>
      <p:ext uri="{BB962C8B-B14F-4D97-AF65-F5344CB8AC3E}">
        <p14:creationId xmlns:p14="http://schemas.microsoft.com/office/powerpoint/2010/main" val="4280749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 </a:t>
            </a:r>
            <a:r>
              <a:rPr lang="en-US" b="0" dirty="0"/>
              <a:t>Next, we will review internal </a:t>
            </a:r>
            <a:r>
              <a:rPr lang="en-US" dirty="0"/>
              <a:t>CNA processes</a:t>
            </a:r>
            <a:endParaRPr lang="en-US" b="1" dirty="0"/>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19</a:t>
            </a:fld>
            <a:endParaRPr lang="en-US"/>
          </a:p>
        </p:txBody>
      </p:sp>
    </p:spTree>
    <p:extLst>
      <p:ext uri="{BB962C8B-B14F-4D97-AF65-F5344CB8AC3E}">
        <p14:creationId xmlns:p14="http://schemas.microsoft.com/office/powerpoint/2010/main" val="2231610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 </a:t>
            </a:r>
          </a:p>
          <a:p>
            <a:r>
              <a:rPr lang="en-US" dirty="0"/>
              <a:t>In this presentation, we will provide an overview of..……what defines a CNA, organizing your CNA program, how to define the scope of what you will cover, reviewing internal CNA processes, reviewing CNA resources and ways to get involved in the CNA community. </a:t>
            </a:r>
          </a:p>
        </p:txBody>
      </p:sp>
      <p:sp>
        <p:nvSpPr>
          <p:cNvPr id="4" name="Slide Number Placeholder 3"/>
          <p:cNvSpPr>
            <a:spLocks noGrp="1"/>
          </p:cNvSpPr>
          <p:nvPr>
            <p:ph type="sldNum" sz="quarter" idx="5"/>
          </p:nvPr>
        </p:nvSpPr>
        <p:spPr/>
        <p:txBody>
          <a:bodyPr/>
          <a:lstStyle/>
          <a:p>
            <a:fld id="{D58F3C89-9E49-4851-A18A-DAECD34FD650}" type="slidenum">
              <a:rPr lang="en-US" smtClean="0"/>
              <a:t>2</a:t>
            </a:fld>
            <a:endParaRPr lang="en-US"/>
          </a:p>
        </p:txBody>
      </p:sp>
    </p:spTree>
    <p:extLst>
      <p:ext uri="{BB962C8B-B14F-4D97-AF65-F5344CB8AC3E}">
        <p14:creationId xmlns:p14="http://schemas.microsoft.com/office/powerpoint/2010/main" val="42164882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 </a:t>
            </a:r>
            <a:r>
              <a:rPr lang="en-US" b="0" dirty="0"/>
              <a:t>How are you going to accept vulnerability request? What information should vulnerability reporters provide? Will your organization accept third party reports? These are some of the issues a CNA needs to consider when developing their CNA processes. To assist </a:t>
            </a:r>
            <a:r>
              <a:rPr lang="en-US" dirty="0"/>
              <a:t>vulnerability </a:t>
            </a:r>
            <a:r>
              <a:rPr lang="en-US" b="0" dirty="0"/>
              <a:t>reporters, your Root CNA must have your contact information. In addition, the CVE program maintains a registry of contact information for CNAs so reporters can contact you. The registry is located at </a:t>
            </a:r>
            <a:r>
              <a:rPr lang="en-US" dirty="0">
                <a:hlinkClick r:id="rId3"/>
              </a:rPr>
              <a:t>https://cve.mitre.org/cve/request_id.html#cna_coverage.html</a:t>
            </a:r>
            <a:r>
              <a:rPr lang="en-US" dirty="0"/>
              <a:t>.   </a:t>
            </a:r>
          </a:p>
          <a:p>
            <a:endParaRPr lang="en-US" b="0" dirty="0"/>
          </a:p>
        </p:txBody>
      </p:sp>
      <p:sp>
        <p:nvSpPr>
          <p:cNvPr id="4" name="Slide Number Placeholder 3"/>
          <p:cNvSpPr>
            <a:spLocks noGrp="1"/>
          </p:cNvSpPr>
          <p:nvPr>
            <p:ph type="sldNum" sz="quarter" idx="10"/>
          </p:nvPr>
        </p:nvSpPr>
        <p:spPr/>
        <p:txBody>
          <a:bodyPr/>
          <a:lstStyle/>
          <a:p>
            <a:fld id="{D26DA38A-5B6D-4B73-8631-E3ACB22184B3}" type="slidenum">
              <a:rPr lang="en-US" smtClean="0"/>
              <a:t>20</a:t>
            </a:fld>
            <a:endParaRPr lang="en-US"/>
          </a:p>
        </p:txBody>
      </p:sp>
    </p:spTree>
    <p:extLst>
      <p:ext uri="{BB962C8B-B14F-4D97-AF65-F5344CB8AC3E}">
        <p14:creationId xmlns:p14="http://schemas.microsoft.com/office/powerpoint/2010/main" val="1468028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Another process that a CNA needs to think through, is how will the CNA manage how CVE ID’s will be processed within the organization. Here are a few questions you should ask, when developing your block management process. </a:t>
            </a:r>
          </a:p>
          <a:p>
            <a:endParaRPr lang="en-US" b="0" dirty="0"/>
          </a:p>
          <a:p>
            <a:pPr marL="233401" indent="-233401">
              <a:buFont typeface="+mj-lt"/>
              <a:buAutoNum type="arabicPeriod"/>
            </a:pPr>
            <a:r>
              <a:rPr lang="en-US" b="0" dirty="0"/>
              <a:t>For example, Who in your organization can assign IDs? </a:t>
            </a:r>
          </a:p>
          <a:p>
            <a:pPr marL="233401" indent="-233401">
              <a:buFont typeface="+mj-lt"/>
              <a:buAutoNum type="arabicPeriod"/>
            </a:pPr>
            <a:endParaRPr lang="en-US" b="0" dirty="0"/>
          </a:p>
          <a:p>
            <a:pPr marL="233401" indent="-233401">
              <a:buFont typeface="+mj-lt"/>
              <a:buAutoNum type="arabicPeriod"/>
            </a:pPr>
            <a:r>
              <a:rPr lang="en-US" b="0" dirty="0"/>
              <a:t>At what point in the process should a CVE ID be assigned? There is no official rules when you do the assignment, some when it is determined it is a vulnerability </a:t>
            </a:r>
            <a:r>
              <a:rPr lang="en-US" b="0"/>
              <a:t>or when the </a:t>
            </a:r>
            <a:r>
              <a:rPr lang="en-US" b="0" dirty="0"/>
              <a:t>advisory </a:t>
            </a:r>
            <a:r>
              <a:rPr lang="en-US" b="0"/>
              <a:t>is published.</a:t>
            </a:r>
            <a:endParaRPr lang="en-US" b="0" dirty="0"/>
          </a:p>
          <a:p>
            <a:pPr marL="233401" indent="-233401">
              <a:buFont typeface="+mj-lt"/>
              <a:buAutoNum type="arabicPeriod"/>
            </a:pPr>
            <a:endParaRPr lang="en-US" b="0" dirty="0"/>
          </a:p>
          <a:p>
            <a:pPr marL="233401" indent="-233401">
              <a:buFont typeface="+mj-lt"/>
              <a:buAutoNum type="arabicPeriod"/>
            </a:pPr>
            <a:r>
              <a:rPr lang="en-US" b="0" dirty="0"/>
              <a:t>When an ID is assigned, how is it recorded? </a:t>
            </a:r>
          </a:p>
          <a:p>
            <a:pPr marL="233401" indent="-233401">
              <a:buFont typeface="+mj-lt"/>
              <a:buAutoNum type="arabicPeriod"/>
            </a:pPr>
            <a:endParaRPr lang="en-US" b="0" dirty="0"/>
          </a:p>
          <a:p>
            <a:pPr marL="233401" indent="-233401">
              <a:buFont typeface="+mj-lt"/>
              <a:buAutoNum type="arabicPeriod"/>
            </a:pPr>
            <a:r>
              <a:rPr lang="en-US" b="0" dirty="0"/>
              <a:t>How are vulnerabilities tracked (i.e., which vulnerability is assigned to which CVE ID)?</a:t>
            </a:r>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21</a:t>
            </a:fld>
            <a:endParaRPr lang="en-US"/>
          </a:p>
        </p:txBody>
      </p:sp>
    </p:spTree>
    <p:extLst>
      <p:ext uri="{BB962C8B-B14F-4D97-AF65-F5344CB8AC3E}">
        <p14:creationId xmlns:p14="http://schemas.microsoft.com/office/powerpoint/2010/main" val="1040595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Before the CNA can be accepted into the CNA program, a disclosure policy must be published. The disclosure policy should at least include the expected timeframe and conditions under which vulnerability information will be published. We strongly suggest that the following communication points be included: 1) Acknowledge receipt of submission (i.e., provide an initial response to reporter, even if it is just a “we received your request and are looking into it”)</a:t>
            </a:r>
          </a:p>
          <a:p>
            <a:r>
              <a:rPr lang="en-US" b="0" dirty="0"/>
              <a:t>2) Give reporter approximate time it will take to get back to them with a determination on whether there is a vulnerability, 3) Advise the reporter when they can expect to receive the CVE ID for the vulnerability, and 4) Advise the reporter when the issue will be fixed and when an advisory can be published.</a:t>
            </a:r>
          </a:p>
          <a:p>
            <a:endParaRPr lang="en-US" b="0" dirty="0"/>
          </a:p>
          <a:p>
            <a:r>
              <a:rPr lang="en-US" dirty="0"/>
              <a:t> </a:t>
            </a:r>
          </a:p>
          <a:p>
            <a:endParaRPr lang="en-US" b="0" dirty="0"/>
          </a:p>
          <a:p>
            <a:endParaRPr lang="en-US" b="0" dirty="0"/>
          </a:p>
        </p:txBody>
      </p:sp>
      <p:sp>
        <p:nvSpPr>
          <p:cNvPr id="4" name="Slide Number Placeholder 3"/>
          <p:cNvSpPr>
            <a:spLocks noGrp="1"/>
          </p:cNvSpPr>
          <p:nvPr>
            <p:ph type="sldNum" sz="quarter" idx="10"/>
          </p:nvPr>
        </p:nvSpPr>
        <p:spPr/>
        <p:txBody>
          <a:bodyPr/>
          <a:lstStyle/>
          <a:p>
            <a:fld id="{D26DA38A-5B6D-4B73-8631-E3ACB22184B3}" type="slidenum">
              <a:rPr lang="en-US" smtClean="0"/>
              <a:t>22</a:t>
            </a:fld>
            <a:endParaRPr lang="en-US"/>
          </a:p>
        </p:txBody>
      </p:sp>
    </p:spTree>
    <p:extLst>
      <p:ext uri="{BB962C8B-B14F-4D97-AF65-F5344CB8AC3E}">
        <p14:creationId xmlns:p14="http://schemas.microsoft.com/office/powerpoint/2010/main" val="1354592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Below are a few examples of disclosure policies: </a:t>
            </a:r>
          </a:p>
          <a:p>
            <a:pPr lvl="0" algn="l">
              <a:buFont typeface="Wingdings" panose="05000000000000000000" pitchFamily="2" charset="2"/>
              <a:buNone/>
            </a:pPr>
            <a:r>
              <a:rPr lang="en-US" dirty="0">
                <a:hlinkClick r:id="rId3"/>
              </a:rPr>
              <a:t>US CERT’s vulnerability disclosure policy</a:t>
            </a:r>
            <a:endParaRPr lang="en-US" dirty="0"/>
          </a:p>
          <a:p>
            <a:pPr lvl="0" algn="l">
              <a:buFont typeface="Wingdings" panose="05000000000000000000" pitchFamily="2" charset="2"/>
              <a:buNone/>
            </a:pPr>
            <a:r>
              <a:rPr lang="en-US" dirty="0">
                <a:hlinkClick r:id="rId4"/>
              </a:rPr>
              <a:t>ENISA Good Practice Guide on Vulnerability Disclosure</a:t>
            </a:r>
            <a:endParaRPr lang="en-US" dirty="0"/>
          </a:p>
          <a:p>
            <a:pPr lvl="0" algn="l">
              <a:buFont typeface="Wingdings" panose="05000000000000000000" pitchFamily="2" charset="2"/>
              <a:buNone/>
            </a:pPr>
            <a:r>
              <a:rPr lang="en-US" dirty="0">
                <a:hlinkClick r:id="rId5"/>
              </a:rPr>
              <a:t>ISO/IEC 29147 Vulnerability Disclosure</a:t>
            </a:r>
            <a:endParaRPr lang="en-US" dirty="0"/>
          </a:p>
          <a:p>
            <a:pPr lvl="0" algn="l">
              <a:buFont typeface="Wingdings" panose="05000000000000000000" pitchFamily="2" charset="2"/>
              <a:buNone/>
            </a:pPr>
            <a:r>
              <a:rPr lang="en-US" dirty="0">
                <a:hlinkClick r:id="rId6"/>
              </a:rPr>
              <a:t>NTIA “Early Stage” Coordinated Vulnerability Disclosure Template</a:t>
            </a:r>
            <a:endParaRPr lang="en-US" dirty="0"/>
          </a:p>
          <a:p>
            <a:pPr lvl="0" algn="l">
              <a:buFont typeface="Wingdings" panose="05000000000000000000" pitchFamily="2" charset="2"/>
              <a:buNone/>
            </a:pPr>
            <a:r>
              <a:rPr lang="en-US" dirty="0">
                <a:hlinkClick r:id="rId7"/>
              </a:rPr>
              <a:t>Open Source Responsible Disclosure Framework</a:t>
            </a:r>
            <a:endParaRPr lang="en-US" dirty="0"/>
          </a:p>
          <a:p>
            <a:pPr lvl="0" algn="l">
              <a:buFont typeface="Wingdings" panose="05000000000000000000" pitchFamily="2" charset="2"/>
              <a:buNone/>
            </a:pPr>
            <a:r>
              <a:rPr lang="en-US" dirty="0">
                <a:hlinkClick r:id="rId8"/>
              </a:rPr>
              <a:t>Bug Bounty - </a:t>
            </a:r>
            <a:r>
              <a:rPr lang="en-US" dirty="0" err="1">
                <a:hlinkClick r:id="rId8"/>
              </a:rPr>
              <a:t>HackerOne</a:t>
            </a:r>
            <a:r>
              <a:rPr lang="en-US" dirty="0">
                <a:hlinkClick r:id="rId8"/>
              </a:rPr>
              <a:t> Disclosure Policy</a:t>
            </a:r>
            <a:endParaRPr lang="en-US" dirty="0"/>
          </a:p>
          <a:p>
            <a:pPr lvl="0" algn="l">
              <a:buFont typeface="Wingdings" panose="05000000000000000000" pitchFamily="2" charset="2"/>
              <a:buNone/>
            </a:pPr>
            <a:r>
              <a:rPr lang="en-US" dirty="0">
                <a:hlinkClick r:id="rId9"/>
              </a:rPr>
              <a:t>Researcher - Rapid7 Disclosure Policy</a:t>
            </a:r>
            <a:endParaRPr lang="en-US" dirty="0"/>
          </a:p>
          <a:p>
            <a:endParaRPr lang="en-US" b="0" dirty="0"/>
          </a:p>
          <a:p>
            <a:endParaRPr lang="en-US" b="0" dirty="0"/>
          </a:p>
        </p:txBody>
      </p:sp>
      <p:sp>
        <p:nvSpPr>
          <p:cNvPr id="4" name="Slide Number Placeholder 3"/>
          <p:cNvSpPr>
            <a:spLocks noGrp="1"/>
          </p:cNvSpPr>
          <p:nvPr>
            <p:ph type="sldNum" sz="quarter" idx="10"/>
          </p:nvPr>
        </p:nvSpPr>
        <p:spPr/>
        <p:txBody>
          <a:bodyPr/>
          <a:lstStyle/>
          <a:p>
            <a:fld id="{D26DA38A-5B6D-4B73-8631-E3ACB22184B3}" type="slidenum">
              <a:rPr lang="en-US" smtClean="0"/>
              <a:t>23</a:t>
            </a:fld>
            <a:endParaRPr lang="en-US"/>
          </a:p>
        </p:txBody>
      </p:sp>
    </p:spTree>
    <p:extLst>
      <p:ext uri="{BB962C8B-B14F-4D97-AF65-F5344CB8AC3E}">
        <p14:creationId xmlns:p14="http://schemas.microsoft.com/office/powerpoint/2010/main" val="29452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  </a:t>
            </a:r>
            <a:r>
              <a:rPr lang="en-US" b="0" dirty="0"/>
              <a:t>When publishing vulnerability advisories, advisories must be made public. Making advisories public is a requirement of the CVE program. In addition, the advisory should clearly state which CVE ID is associated with which vulnerability. Moreover, CVE Entries should be sent within 24 hours of </a:t>
            </a:r>
            <a:r>
              <a:rPr lang="en-US" dirty="0"/>
              <a:t>publication</a:t>
            </a:r>
            <a:r>
              <a:rPr lang="en-US" b="0" dirty="0"/>
              <a:t>. You should also consider, if the CVE Entry be sent to the Root CNA or directly to the Program Root CNA. Your Root CNA may require CVE Entries be sent directly to them.  </a:t>
            </a:r>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24</a:t>
            </a:fld>
            <a:endParaRPr lang="en-US"/>
          </a:p>
        </p:txBody>
      </p:sp>
    </p:spTree>
    <p:extLst>
      <p:ext uri="{BB962C8B-B14F-4D97-AF65-F5344CB8AC3E}">
        <p14:creationId xmlns:p14="http://schemas.microsoft.com/office/powerpoint/2010/main" val="2291711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Often, CNAs </a:t>
            </a:r>
            <a:r>
              <a:rPr lang="en-US" dirty="0"/>
              <a:t>will receive requests to update CVE Entries that have already been created hence a process should be established to handle these types of requests. If the request to update a CVE Entry is sent to a Root CNA or the Program Root CNA, the issuing CNA should decide if they want to be notified. Consider the types of updates that will require notification, updates may be insignificant, like spelling or grammar issues, other updates will have more significance, like adding a reference to the CVE Entry.  </a:t>
            </a:r>
          </a:p>
          <a:p>
            <a:pPr lvl="2"/>
            <a:r>
              <a:rPr lang="en-US" dirty="0"/>
              <a:t> </a:t>
            </a:r>
          </a:p>
        </p:txBody>
      </p:sp>
      <p:sp>
        <p:nvSpPr>
          <p:cNvPr id="4" name="Slide Number Placeholder 3"/>
          <p:cNvSpPr>
            <a:spLocks noGrp="1"/>
          </p:cNvSpPr>
          <p:nvPr>
            <p:ph type="sldNum" sz="quarter" idx="5"/>
          </p:nvPr>
        </p:nvSpPr>
        <p:spPr/>
        <p:txBody>
          <a:bodyPr/>
          <a:lstStyle/>
          <a:p>
            <a:fld id="{D58F3C89-9E49-4851-A18A-DAECD34FD650}" type="slidenum">
              <a:rPr lang="en-US" smtClean="0"/>
              <a:t>25</a:t>
            </a:fld>
            <a:endParaRPr lang="en-US"/>
          </a:p>
        </p:txBody>
      </p:sp>
    </p:spTree>
    <p:extLst>
      <p:ext uri="{BB962C8B-B14F-4D97-AF65-F5344CB8AC3E}">
        <p14:creationId xmlns:p14="http://schemas.microsoft.com/office/powerpoint/2010/main" val="11986747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All CNAs are expected to provide CVE ID reporting on a quarterly basis. The current requirements are: 1) Number of unique vulnerability reports received from external parties (assigned and not assigned CVE IDs) and 2) Average time between assignment of CVE ID and publication of CVE Entry.  By providing this information to us, will give us an idea of how much vulnerability disclosure activity there is in each CNA and what the common timeframes are which can inform discussions of best practice.</a:t>
            </a:r>
          </a:p>
          <a:p>
            <a:endParaRPr lang="en-US" dirty="0"/>
          </a:p>
        </p:txBody>
      </p:sp>
      <p:sp>
        <p:nvSpPr>
          <p:cNvPr id="4" name="Slide Number Placeholder 3"/>
          <p:cNvSpPr>
            <a:spLocks noGrp="1"/>
          </p:cNvSpPr>
          <p:nvPr>
            <p:ph type="sldNum" sz="quarter" idx="5"/>
          </p:nvPr>
        </p:nvSpPr>
        <p:spPr/>
        <p:txBody>
          <a:bodyPr/>
          <a:lstStyle/>
          <a:p>
            <a:fld id="{D26DA38A-5B6D-4B73-8631-E3ACB22184B3}" type="slidenum">
              <a:rPr lang="en-US" smtClean="0"/>
              <a:t>26</a:t>
            </a:fld>
            <a:endParaRPr lang="en-US"/>
          </a:p>
        </p:txBody>
      </p:sp>
    </p:spTree>
    <p:extLst>
      <p:ext uri="{BB962C8B-B14F-4D97-AF65-F5344CB8AC3E}">
        <p14:creationId xmlns:p14="http://schemas.microsoft.com/office/powerpoint/2010/main" val="2596508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  </a:t>
            </a:r>
            <a:r>
              <a:rPr lang="en-US" dirty="0"/>
              <a:t>All Root CNAs are expected to provide CVE ID reporting on a quarterly basis. The current requirements are: 1) Number of times an issue was escalated to the Root CNA, 2) Categories (Dispute, Responsiveness and Misuse of CVE) of escalated issues and percentage of total,  and 3)  List of Sub-CNAs and New Sub-CNAs this quarter. </a:t>
            </a:r>
            <a:br>
              <a:rPr lang="en-US" dirty="0"/>
            </a:br>
            <a:r>
              <a:rPr lang="en-US" dirty="0"/>
              <a:t> </a:t>
            </a:r>
          </a:p>
          <a:p>
            <a:pPr defTabSz="933602">
              <a:defRPr/>
            </a:pPr>
            <a:endParaRPr lang="en-US" dirty="0"/>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27</a:t>
            </a:fld>
            <a:endParaRPr lang="en-US"/>
          </a:p>
        </p:txBody>
      </p:sp>
    </p:spTree>
    <p:extLst>
      <p:ext uri="{BB962C8B-B14F-4D97-AF65-F5344CB8AC3E}">
        <p14:creationId xmlns:p14="http://schemas.microsoft.com/office/powerpoint/2010/main" val="24334664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CNA’s are required to provide the following information to their parent CNA, before participating in the CNA program:  1) </a:t>
            </a:r>
            <a:r>
              <a:rPr lang="en-US" dirty="0"/>
              <a:t>Point of Contact (POC) as defined by the parent CNA, 2) Scope definition, 3) Disclosure policy and 4) Root CNAs may require additional information.</a:t>
            </a:r>
            <a:endParaRPr lang="en-US" b="0" dirty="0"/>
          </a:p>
        </p:txBody>
      </p:sp>
      <p:sp>
        <p:nvSpPr>
          <p:cNvPr id="4" name="Slide Number Placeholder 3"/>
          <p:cNvSpPr>
            <a:spLocks noGrp="1"/>
          </p:cNvSpPr>
          <p:nvPr>
            <p:ph type="sldNum" sz="quarter" idx="5"/>
          </p:nvPr>
        </p:nvSpPr>
        <p:spPr/>
        <p:txBody>
          <a:bodyPr/>
          <a:lstStyle/>
          <a:p>
            <a:fld id="{D58F3C89-9E49-4851-A18A-DAECD34FD650}" type="slidenum">
              <a:rPr lang="en-US" smtClean="0"/>
              <a:t>28</a:t>
            </a:fld>
            <a:endParaRPr lang="en-US"/>
          </a:p>
        </p:txBody>
      </p:sp>
    </p:spTree>
    <p:extLst>
      <p:ext uri="{BB962C8B-B14F-4D97-AF65-F5344CB8AC3E}">
        <p14:creationId xmlns:p14="http://schemas.microsoft.com/office/powerpoint/2010/main" val="19351978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 </a:t>
            </a:r>
            <a:r>
              <a:rPr lang="en-US" b="0" dirty="0"/>
              <a:t>Next, we will present CNA resources and ways you can get involved in the CNA community. </a:t>
            </a:r>
            <a:endParaRPr lang="en-US" b="1" dirty="0"/>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29</a:t>
            </a:fld>
            <a:endParaRPr lang="en-US"/>
          </a:p>
        </p:txBody>
      </p:sp>
    </p:spTree>
    <p:extLst>
      <p:ext uri="{BB962C8B-B14F-4D97-AF65-F5344CB8AC3E}">
        <p14:creationId xmlns:p14="http://schemas.microsoft.com/office/powerpoint/2010/main" val="3865980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 </a:t>
            </a:r>
            <a:r>
              <a:rPr lang="en-US" b="0" dirty="0"/>
              <a:t>So, let’s get started….up next, what defines a CNA.  </a:t>
            </a:r>
          </a:p>
        </p:txBody>
      </p:sp>
      <p:sp>
        <p:nvSpPr>
          <p:cNvPr id="4" name="Slide Number Placeholder 3"/>
          <p:cNvSpPr>
            <a:spLocks noGrp="1"/>
          </p:cNvSpPr>
          <p:nvPr>
            <p:ph type="sldNum" sz="quarter" idx="5"/>
          </p:nvPr>
        </p:nvSpPr>
        <p:spPr/>
        <p:txBody>
          <a:bodyPr/>
          <a:lstStyle/>
          <a:p>
            <a:fld id="{D58F3C89-9E49-4851-A18A-DAECD34FD650}" type="slidenum">
              <a:rPr lang="en-US" smtClean="0"/>
              <a:t>3</a:t>
            </a:fld>
            <a:endParaRPr lang="en-US"/>
          </a:p>
        </p:txBody>
      </p:sp>
    </p:spTree>
    <p:extLst>
      <p:ext uri="{BB962C8B-B14F-4D97-AF65-F5344CB8AC3E}">
        <p14:creationId xmlns:p14="http://schemas.microsoft.com/office/powerpoint/2010/main" val="3888533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 </a:t>
            </a:r>
            <a:r>
              <a:rPr lang="en-US" b="0" dirty="0"/>
              <a:t>Parent CNAs are responsible for training sub-CNAs and the training should include a CNA rules overview and how to obtain block IDs from your Parent CNA. Additional knowledge sharing opportunities can be obtained at the CNA summits and supplemental documents also located on </a:t>
            </a:r>
            <a:r>
              <a:rPr lang="en-US" dirty="0"/>
              <a:t>(</a:t>
            </a:r>
            <a:r>
              <a:rPr lang="en-US" dirty="0">
                <a:hlinkClick r:id="rId3"/>
              </a:rPr>
              <a:t>https://cveproject.github.io/docs/cna/processes_documentation/index.html</a:t>
            </a:r>
            <a:r>
              <a:rPr lang="en-US" dirty="0"/>
              <a:t>). CNA’s should also develop an internal training process for new team members. The Program Root CNA can help with providing supplemental material to assist you.</a:t>
            </a:r>
          </a:p>
          <a:p>
            <a:pPr defTabSz="933602">
              <a:defRPr/>
            </a:pPr>
            <a:endParaRPr lang="en-US" dirty="0"/>
          </a:p>
          <a:p>
            <a:endParaRPr lang="en-US" b="0" dirty="0"/>
          </a:p>
        </p:txBody>
      </p:sp>
      <p:sp>
        <p:nvSpPr>
          <p:cNvPr id="4" name="Slide Number Placeholder 3"/>
          <p:cNvSpPr>
            <a:spLocks noGrp="1"/>
          </p:cNvSpPr>
          <p:nvPr>
            <p:ph type="sldNum" sz="quarter" idx="5"/>
          </p:nvPr>
        </p:nvSpPr>
        <p:spPr/>
        <p:txBody>
          <a:bodyPr/>
          <a:lstStyle/>
          <a:p>
            <a:fld id="{D58F3C89-9E49-4851-A18A-DAECD34FD650}" type="slidenum">
              <a:rPr lang="en-US" smtClean="0"/>
              <a:t>30</a:t>
            </a:fld>
            <a:endParaRPr lang="en-US"/>
          </a:p>
        </p:txBody>
      </p:sp>
    </p:spTree>
    <p:extLst>
      <p:ext uri="{BB962C8B-B14F-4D97-AF65-F5344CB8AC3E}">
        <p14:creationId xmlns:p14="http://schemas.microsoft.com/office/powerpoint/2010/main" val="16315544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 </a:t>
            </a:r>
            <a:r>
              <a:rPr lang="en-US" b="0" dirty="0"/>
              <a:t>The CVE Program has a number of Working Groups (WGs) actively focused on improving processes, workflows, and other aspects of the program as CVE continues to grow and expand. As a participating CNA, you can join the working groups to help improve the program. Currently, there are a four working groups and multiple projects underway. The Automation Working Group (AWG) is focused on identifying and advancing proposals for the collaborative design, development, and deployment of automated capabilities that support the efficient management of the CVE Program. </a:t>
            </a:r>
          </a:p>
          <a:p>
            <a:endParaRPr lang="en-US" b="0" dirty="0"/>
          </a:p>
          <a:p>
            <a:endParaRPr lang="en-US" b="0" dirty="0"/>
          </a:p>
        </p:txBody>
      </p:sp>
      <p:sp>
        <p:nvSpPr>
          <p:cNvPr id="4" name="Slide Number Placeholder 3"/>
          <p:cNvSpPr>
            <a:spLocks noGrp="1"/>
          </p:cNvSpPr>
          <p:nvPr>
            <p:ph type="sldNum" sz="quarter" idx="5"/>
          </p:nvPr>
        </p:nvSpPr>
        <p:spPr/>
        <p:txBody>
          <a:bodyPr/>
          <a:lstStyle/>
          <a:p>
            <a:fld id="{D26DA38A-5B6D-4B73-8631-E3ACB22184B3}" type="slidenum">
              <a:rPr lang="en-US" smtClean="0"/>
              <a:t>31</a:t>
            </a:fld>
            <a:endParaRPr lang="en-US"/>
          </a:p>
        </p:txBody>
      </p:sp>
    </p:spTree>
    <p:extLst>
      <p:ext uri="{BB962C8B-B14F-4D97-AF65-F5344CB8AC3E}">
        <p14:creationId xmlns:p14="http://schemas.microsoft.com/office/powerpoint/2010/main" val="2407286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  </a:t>
            </a:r>
            <a:r>
              <a:rPr lang="en-US" b="0" dirty="0"/>
              <a:t>The Strategic Planning Working Group (SPWG) is focused on the long-term strategy (1-5 years) and goals of the CVE Program; will work closely with the CVE Board to determine goals and objectives and will act to achieve them. The CNA Coordination Working group (CNACWG) is focused on providing a forum for more effective communication and participation by the CVE Numbering Authorities (CNAs). The CVE Entry Quality WG (QWG) is focused on identifying areas where CVE content, rules, guidelines, and best practices must improve to better support stakeholder use cases. </a:t>
            </a:r>
          </a:p>
          <a:p>
            <a:endParaRPr lang="en-US" b="1" dirty="0"/>
          </a:p>
          <a:p>
            <a:endParaRPr lang="en-US" dirty="0"/>
          </a:p>
        </p:txBody>
      </p:sp>
      <p:sp>
        <p:nvSpPr>
          <p:cNvPr id="4" name="Slide Number Placeholder 3"/>
          <p:cNvSpPr>
            <a:spLocks noGrp="1"/>
          </p:cNvSpPr>
          <p:nvPr>
            <p:ph type="sldNum" sz="quarter" idx="5"/>
          </p:nvPr>
        </p:nvSpPr>
        <p:spPr/>
        <p:txBody>
          <a:bodyPr/>
          <a:lstStyle/>
          <a:p>
            <a:fld id="{D26DA38A-5B6D-4B73-8631-E3ACB22184B3}" type="slidenum">
              <a:rPr lang="en-US" smtClean="0"/>
              <a:t>32</a:t>
            </a:fld>
            <a:endParaRPr lang="en-US"/>
          </a:p>
        </p:txBody>
      </p:sp>
    </p:spTree>
    <p:extLst>
      <p:ext uri="{BB962C8B-B14F-4D97-AF65-F5344CB8AC3E}">
        <p14:creationId xmlns:p14="http://schemas.microsoft.com/office/powerpoint/2010/main" val="41267501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  </a:t>
            </a:r>
            <a:r>
              <a:rPr lang="en-US" b="0" dirty="0"/>
              <a:t> The OCWG is f</a:t>
            </a:r>
            <a:r>
              <a:rPr lang="en-US" dirty="0"/>
              <a:t>ocused on promoting the CVE Program to achieve program adoption and coverage goals through increased community awareness.</a:t>
            </a:r>
          </a:p>
          <a:p>
            <a:pPr defTabSz="933602">
              <a:defRPr/>
            </a:pPr>
            <a:endParaRPr lang="en-US" b="0" dirty="0"/>
          </a:p>
          <a:p>
            <a:endParaRPr lang="en-US" b="1" dirty="0"/>
          </a:p>
          <a:p>
            <a:endParaRPr lang="en-US" dirty="0"/>
          </a:p>
        </p:txBody>
      </p:sp>
      <p:sp>
        <p:nvSpPr>
          <p:cNvPr id="4" name="Slide Number Placeholder 3"/>
          <p:cNvSpPr>
            <a:spLocks noGrp="1"/>
          </p:cNvSpPr>
          <p:nvPr>
            <p:ph type="sldNum" sz="quarter" idx="5"/>
          </p:nvPr>
        </p:nvSpPr>
        <p:spPr/>
        <p:txBody>
          <a:bodyPr/>
          <a:lstStyle/>
          <a:p>
            <a:fld id="{D26DA38A-5B6D-4B73-8631-E3ACB22184B3}" type="slidenum">
              <a:rPr lang="en-US" smtClean="0"/>
              <a:t>33</a:t>
            </a:fld>
            <a:endParaRPr lang="en-US"/>
          </a:p>
        </p:txBody>
      </p:sp>
    </p:spTree>
    <p:extLst>
      <p:ext uri="{BB962C8B-B14F-4D97-AF65-F5344CB8AC3E}">
        <p14:creationId xmlns:p14="http://schemas.microsoft.com/office/powerpoint/2010/main" val="15191269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Wingdings" panose="05000000000000000000" pitchFamily="2" charset="2"/>
              <a:buNone/>
            </a:pPr>
            <a:r>
              <a:rPr lang="en-US" b="1" dirty="0"/>
              <a:t>Voice Track: </a:t>
            </a:r>
            <a:r>
              <a:rPr lang="en-US" b="0" dirty="0"/>
              <a:t>There are many ways to participate in the CNA community such as subscribing to the CNA mailing list to receive program wide announcements, discuss issues with the CNA community and CVE Board members (most are also CNA’s themselves). Participating in the CNA summits, webinars and handshake are other ways to participate in the community.   </a:t>
            </a:r>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34</a:t>
            </a:fld>
            <a:endParaRPr lang="en-US"/>
          </a:p>
        </p:txBody>
      </p:sp>
    </p:spTree>
    <p:extLst>
      <p:ext uri="{BB962C8B-B14F-4D97-AF65-F5344CB8AC3E}">
        <p14:creationId xmlns:p14="http://schemas.microsoft.com/office/powerpoint/2010/main" val="30743812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Do you have any questions? Please take note of any questions </a:t>
            </a:r>
            <a:r>
              <a:rPr lang="en-US" b="0"/>
              <a:t>you have; </a:t>
            </a:r>
            <a:r>
              <a:rPr lang="en-US" b="0" dirty="0"/>
              <a:t>we can answer your questions in the face to face meeting that will occur after the required webinars have been viewed. </a:t>
            </a:r>
          </a:p>
        </p:txBody>
      </p:sp>
      <p:sp>
        <p:nvSpPr>
          <p:cNvPr id="4" name="Slide Number Placeholder 3"/>
          <p:cNvSpPr>
            <a:spLocks noGrp="1"/>
          </p:cNvSpPr>
          <p:nvPr>
            <p:ph type="sldNum" sz="quarter" idx="5"/>
          </p:nvPr>
        </p:nvSpPr>
        <p:spPr/>
        <p:txBody>
          <a:bodyPr/>
          <a:lstStyle/>
          <a:p>
            <a:fld id="{D58F3C89-9E49-4851-A18A-DAECD34FD650}" type="slidenum">
              <a:rPr lang="en-US" smtClean="0"/>
              <a:t>35</a:t>
            </a:fld>
            <a:endParaRPr lang="en-US"/>
          </a:p>
        </p:txBody>
      </p:sp>
    </p:spTree>
    <p:extLst>
      <p:ext uri="{BB962C8B-B14F-4D97-AF65-F5344CB8AC3E}">
        <p14:creationId xmlns:p14="http://schemas.microsoft.com/office/powerpoint/2010/main" val="4180362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 </a:t>
            </a:r>
          </a:p>
          <a:p>
            <a:pPr defTabSz="933602">
              <a:defRPr/>
            </a:pPr>
            <a:r>
              <a:rPr lang="en-US" dirty="0"/>
              <a:t>CVE Number authorities are allowed to assign CVE ID’s to vulnerabilities effecting products, within their agreed upon scope. CNAs help to address the CVE Program's primary challenge to satisfy the demand for timely and accurate CVE ID’s, while rapidly expanding the scope of coverage to address the increasing number of vulnerabilities and evolving state of vulnerability management. CNAs allow CVE IDs to be produced more quickly and in a more distributed manner.</a:t>
            </a:r>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4</a:t>
            </a:fld>
            <a:endParaRPr lang="en-US"/>
          </a:p>
        </p:txBody>
      </p:sp>
    </p:spTree>
    <p:extLst>
      <p:ext uri="{BB962C8B-B14F-4D97-AF65-F5344CB8AC3E}">
        <p14:creationId xmlns:p14="http://schemas.microsoft.com/office/powerpoint/2010/main" val="4250356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 </a:t>
            </a:r>
          </a:p>
          <a:p>
            <a:pPr defTabSz="933602">
              <a:defRPr/>
            </a:pPr>
            <a:r>
              <a:rPr lang="en-US" dirty="0"/>
              <a:t>Some of the benefits to becoming a CNA are: CNA’s are able to communicate vulnerabilities quicker to their customer base, CNAs get to control the CVE publication release process for vulnerabilities in products,  CNA’s are able to control the disclosure of vulnerability information without pre-publishing and you are able to be apart of the CNA community.</a:t>
            </a:r>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5</a:t>
            </a:fld>
            <a:endParaRPr lang="en-US"/>
          </a:p>
        </p:txBody>
      </p:sp>
    </p:spTree>
    <p:extLst>
      <p:ext uri="{BB962C8B-B14F-4D97-AF65-F5344CB8AC3E}">
        <p14:creationId xmlns:p14="http://schemas.microsoft.com/office/powerpoint/2010/main" val="254979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 </a:t>
            </a:r>
          </a:p>
          <a:p>
            <a:pPr defTabSz="933602">
              <a:defRPr/>
            </a:pPr>
            <a:r>
              <a:rPr lang="en-US" dirty="0"/>
              <a:t>A CNA </a:t>
            </a:r>
            <a:r>
              <a:rPr lang="en-US" b="1" dirty="0"/>
              <a:t>must be: </a:t>
            </a:r>
            <a:r>
              <a:rPr lang="en-US" dirty="0"/>
              <a:t>a vendor with a substantial user base and established security advisories capabilities, </a:t>
            </a:r>
            <a:r>
              <a:rPr lang="en-US" b="1" dirty="0"/>
              <a:t>must be </a:t>
            </a:r>
            <a:r>
              <a:rPr lang="en-US" b="0" dirty="0"/>
              <a:t>an</a:t>
            </a:r>
            <a:r>
              <a:rPr lang="en-US" b="1" dirty="0"/>
              <a:t> </a:t>
            </a:r>
            <a:r>
              <a:rPr lang="en-US" dirty="0"/>
              <a:t>organization that acts a neutral interface between Researcher and Vendor, </a:t>
            </a:r>
            <a:r>
              <a:rPr lang="en-US" b="1" dirty="0"/>
              <a:t>must be</a:t>
            </a:r>
            <a:r>
              <a:rPr lang="en-US" dirty="0"/>
              <a:t> willing to follow the CNA rules and lastly, </a:t>
            </a:r>
            <a:r>
              <a:rPr lang="en-US" b="1" dirty="0"/>
              <a:t>must be</a:t>
            </a:r>
            <a:r>
              <a:rPr lang="en-US" dirty="0"/>
              <a:t> able to follow coordinated disclosure practiced as defined by the community you serve. Following the coordinated disclosure practices, helps reduce the likelihood that duplicate or inaccurate information will be introduced into CVE.</a:t>
            </a:r>
          </a:p>
          <a:p>
            <a:pPr defTabSz="933602">
              <a:defRPr/>
            </a:pPr>
            <a:endParaRPr lang="en-US" dirty="0"/>
          </a:p>
          <a:p>
            <a:endParaRPr lang="en-US" dirty="0"/>
          </a:p>
          <a:p>
            <a:r>
              <a:rPr lang="en-US" dirty="0"/>
              <a:t>Root CNA and Primary</a:t>
            </a:r>
            <a:r>
              <a:rPr lang="en-US" baseline="0" dirty="0"/>
              <a:t> CNA are defined in Governance section.</a:t>
            </a:r>
          </a:p>
          <a:p>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6</a:t>
            </a:fld>
            <a:endParaRPr lang="en-US"/>
          </a:p>
        </p:txBody>
      </p:sp>
    </p:spTree>
    <p:extLst>
      <p:ext uri="{BB962C8B-B14F-4D97-AF65-F5344CB8AC3E}">
        <p14:creationId xmlns:p14="http://schemas.microsoft.com/office/powerpoint/2010/main" val="3171157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 </a:t>
            </a:r>
          </a:p>
          <a:p>
            <a:pPr defTabSz="933602">
              <a:defRPr/>
            </a:pPr>
            <a:r>
              <a:rPr lang="en-US" dirty="0"/>
              <a:t>The cost for being a CNA is: there is no monetary fee, there is not contract to sign and CNAs are expected to put in the time and effort to implement and follow the </a:t>
            </a:r>
            <a:r>
              <a:rPr lang="en-US" i="1" dirty="0"/>
              <a:t>CNA Rules.</a:t>
            </a:r>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7</a:t>
            </a:fld>
            <a:endParaRPr lang="en-US"/>
          </a:p>
        </p:txBody>
      </p:sp>
    </p:spTree>
    <p:extLst>
      <p:ext uri="{BB962C8B-B14F-4D97-AF65-F5344CB8AC3E}">
        <p14:creationId xmlns:p14="http://schemas.microsoft.com/office/powerpoint/2010/main" val="4239219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  </a:t>
            </a:r>
            <a:r>
              <a:rPr lang="en-US" b="0" dirty="0"/>
              <a:t>So, who do you contact in the CNA hierarchy? Your CNA status will determine which parent CNA is right for you. There are National Levels, Industry Levels and Program Root Levels. If you are not sure who to contact, you can reach out to the CVE program Root CNA at </a:t>
            </a:r>
            <a:r>
              <a:rPr lang="en-US" dirty="0">
                <a:hlinkClick r:id="rId3"/>
              </a:rPr>
              <a:t>https://cveform.mitre.org/</a:t>
            </a:r>
            <a:r>
              <a:rPr lang="en-US" dirty="0"/>
              <a:t> or </a:t>
            </a:r>
            <a:r>
              <a:rPr lang="en-US" dirty="0">
                <a:hlinkClick r:id="rId4"/>
              </a:rPr>
              <a:t>cna-coordinator@mitre.org</a:t>
            </a:r>
            <a:r>
              <a:rPr lang="en-US" dirty="0"/>
              <a:t>. All active CNA contact information is located on the CVE webpage, go to </a:t>
            </a:r>
            <a:r>
              <a:rPr lang="en-US" dirty="0">
                <a:hlinkClick r:id="rId5"/>
              </a:rPr>
              <a:t>https://cve.mitre.org/cve/request_id.html#cna_coverage.html</a:t>
            </a:r>
            <a:r>
              <a:rPr lang="en-US" dirty="0"/>
              <a:t>.</a:t>
            </a:r>
          </a:p>
          <a:p>
            <a:pPr lvl="0"/>
            <a:endParaRPr lang="en-US" dirty="0"/>
          </a:p>
          <a:p>
            <a:pPr defTabSz="933602">
              <a:defRPr/>
            </a:pPr>
            <a:endParaRPr lang="en-US" b="0" dirty="0"/>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8</a:t>
            </a:fld>
            <a:endParaRPr lang="en-US"/>
          </a:p>
        </p:txBody>
      </p:sp>
    </p:spTree>
    <p:extLst>
      <p:ext uri="{BB962C8B-B14F-4D97-AF65-F5344CB8AC3E}">
        <p14:creationId xmlns:p14="http://schemas.microsoft.com/office/powerpoint/2010/main" val="3781779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p>
          <a:p>
            <a:r>
              <a:rPr lang="en-US" b="0" dirty="0"/>
              <a:t>MITRE is the program ROOT - We are the secretariat of the CVE program and </a:t>
            </a:r>
            <a:r>
              <a:rPr lang="en-US" dirty="0"/>
              <a:t>manages CVE Program operations, </a:t>
            </a:r>
            <a:r>
              <a:rPr lang="en-US" b="0" dirty="0"/>
              <a:t>performing tasks such as publish the CVE list, moderates  Board and WG meetings,  executes improvement activities, manages the CVE numbering scheme and maintains </a:t>
            </a:r>
            <a:r>
              <a:rPr lang="en-US" dirty="0"/>
              <a:t>public presence</a:t>
            </a:r>
            <a:r>
              <a:rPr lang="en-US" b="0" dirty="0"/>
              <a:t>.  MITRE is also a Root CNA responsible for managing sub CNAs and lastly, we are the CNA of last resort.  The CNA-LR is responsible for assigning CVEs to vulnerabilities not falling in other CNA scopes. </a:t>
            </a:r>
          </a:p>
          <a:p>
            <a:endParaRPr lang="en-US" b="0" dirty="0"/>
          </a:p>
          <a:p>
            <a:r>
              <a:rPr lang="en-US" dirty="0"/>
              <a:t>Sponsor - </a:t>
            </a:r>
            <a:r>
              <a:rPr lang="en-US" b="0" dirty="0"/>
              <a:t>The CVE program is sponsored by the DHS CISA, who f</a:t>
            </a:r>
            <a:r>
              <a:rPr lang="en-US" dirty="0"/>
              <a:t>unds MITRE to operate the CVE Program as an independent, objective third party and is also a Board Member. </a:t>
            </a:r>
          </a:p>
          <a:p>
            <a:endParaRPr lang="en-US" dirty="0"/>
          </a:p>
          <a:p>
            <a:r>
              <a:rPr lang="en-US" dirty="0"/>
              <a:t>CVE Board – The board is made up of Industry, government and academic stakeholders and the perform essential strategic, governance, and operational advisory functions </a:t>
            </a:r>
            <a:endParaRPr lang="en-US" b="0" dirty="0"/>
          </a:p>
        </p:txBody>
      </p:sp>
      <p:sp>
        <p:nvSpPr>
          <p:cNvPr id="4" name="Slide Number Placeholder 3"/>
          <p:cNvSpPr>
            <a:spLocks noGrp="1"/>
          </p:cNvSpPr>
          <p:nvPr>
            <p:ph type="sldNum" sz="quarter" idx="5"/>
          </p:nvPr>
        </p:nvSpPr>
        <p:spPr/>
        <p:txBody>
          <a:bodyPr/>
          <a:lstStyle/>
          <a:p>
            <a:fld id="{D58F3C89-9E49-4851-A18A-DAECD34FD650}" type="slidenum">
              <a:rPr lang="en-US" smtClean="0"/>
              <a:t>9</a:t>
            </a:fld>
            <a:endParaRPr lang="en-US"/>
          </a:p>
        </p:txBody>
      </p:sp>
    </p:spTree>
    <p:extLst>
      <p:ext uri="{BB962C8B-B14F-4D97-AF65-F5344CB8AC3E}">
        <p14:creationId xmlns:p14="http://schemas.microsoft.com/office/powerpoint/2010/main" val="10942201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mitre.org/"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www.facebook.com/MITREcorp"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pic>
        <p:nvPicPr>
          <p:cNvPr id="15" name="Picture 14">
            <a:extLst>
              <a:ext uri="{FF2B5EF4-FFF2-40B4-BE49-F238E27FC236}">
                <a16:creationId xmlns:a16="http://schemas.microsoft.com/office/drawing/2014/main" id="{77C638E1-417D-42D6-BE35-6B0C68E0CD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2960016" y="6327030"/>
            <a:ext cx="8649213"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6" name="Picture 5">
            <a:extLst>
              <a:ext uri="{FF2B5EF4-FFF2-40B4-BE49-F238E27FC236}">
                <a16:creationId xmlns:a16="http://schemas.microsoft.com/office/drawing/2014/main" id="{31D7181D-716A-4D91-A867-E15F7B0D94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5B17FFB1-3C4C-4A5B-BF53-392C4B55DE8D}"/>
              </a:ext>
            </a:extLst>
          </p:cNvPr>
          <p:cNvSpPr txBox="1">
            <a:spLocks noChangeArrowheads="1"/>
          </p:cNvSpPr>
          <p:nvPr userDrawn="1"/>
        </p:nvSpPr>
        <p:spPr bwMode="auto">
          <a:xfrm>
            <a:off x="2969443" y="6327030"/>
            <a:ext cx="863978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13" name="Picture 12">
            <a:extLst>
              <a:ext uri="{FF2B5EF4-FFF2-40B4-BE49-F238E27FC236}">
                <a16:creationId xmlns:a16="http://schemas.microsoft.com/office/drawing/2014/main" id="{3D6E3400-6335-4224-A22B-E2EBEAD337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14" name="Text Box 34">
            <a:extLst>
              <a:ext uri="{FF2B5EF4-FFF2-40B4-BE49-F238E27FC236}">
                <a16:creationId xmlns:a16="http://schemas.microsoft.com/office/drawing/2014/main" id="{518CCD41-A9F7-4B00-93BD-F7845169ECDF}"/>
              </a:ext>
            </a:extLst>
          </p:cNvPr>
          <p:cNvSpPr txBox="1">
            <a:spLocks noChangeArrowheads="1"/>
          </p:cNvSpPr>
          <p:nvPr userDrawn="1"/>
        </p:nvSpPr>
        <p:spPr bwMode="auto">
          <a:xfrm>
            <a:off x="2969443" y="6327030"/>
            <a:ext cx="863978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DB9AF125-20EA-456C-BE4C-67ED3015B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9" name="Text Box 34">
            <a:extLst>
              <a:ext uri="{FF2B5EF4-FFF2-40B4-BE49-F238E27FC236}">
                <a16:creationId xmlns:a16="http://schemas.microsoft.com/office/drawing/2014/main" id="{7E4E5044-6C8A-430E-8E5C-FC7D4AE93854}"/>
              </a:ext>
            </a:extLst>
          </p:cNvPr>
          <p:cNvSpPr txBox="1">
            <a:spLocks noChangeArrowheads="1"/>
          </p:cNvSpPr>
          <p:nvPr userDrawn="1"/>
        </p:nvSpPr>
        <p:spPr bwMode="auto">
          <a:xfrm>
            <a:off x="2969443" y="6327030"/>
            <a:ext cx="863978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4" name="Picture 3">
            <a:extLst>
              <a:ext uri="{FF2B5EF4-FFF2-40B4-BE49-F238E27FC236}">
                <a16:creationId xmlns:a16="http://schemas.microsoft.com/office/drawing/2014/main" id="{A5DE3558-F699-4E78-9BF6-8194A12D1F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40A091E8-174E-44E2-AC98-8321EE8CF618}"/>
              </a:ext>
            </a:extLst>
          </p:cNvPr>
          <p:cNvSpPr txBox="1">
            <a:spLocks noChangeArrowheads="1"/>
          </p:cNvSpPr>
          <p:nvPr userDrawn="1"/>
        </p:nvSpPr>
        <p:spPr bwMode="auto">
          <a:xfrm>
            <a:off x="2941163" y="6327030"/>
            <a:ext cx="866806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38945711-76E2-4AFD-BB3B-3DCAB0B0BE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EA17A43F-8195-477C-878E-E21183EB1140}"/>
              </a:ext>
            </a:extLst>
          </p:cNvPr>
          <p:cNvSpPr txBox="1">
            <a:spLocks noChangeArrowheads="1"/>
          </p:cNvSpPr>
          <p:nvPr userDrawn="1"/>
        </p:nvSpPr>
        <p:spPr bwMode="auto">
          <a:xfrm>
            <a:off x="2969443" y="6327030"/>
            <a:ext cx="863978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5" name="Picture 4">
            <a:extLst>
              <a:ext uri="{FF2B5EF4-FFF2-40B4-BE49-F238E27FC236}">
                <a16:creationId xmlns:a16="http://schemas.microsoft.com/office/drawing/2014/main" id="{F0749DC2-D4E0-4003-BCD2-293586479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6694A54E-A2FD-4930-87E3-F1AE89EA025B}"/>
              </a:ext>
            </a:extLst>
          </p:cNvPr>
          <p:cNvSpPr txBox="1">
            <a:spLocks noChangeArrowheads="1"/>
          </p:cNvSpPr>
          <p:nvPr userDrawn="1"/>
        </p:nvSpPr>
        <p:spPr bwMode="auto">
          <a:xfrm>
            <a:off x="2960016" y="6327030"/>
            <a:ext cx="8649213"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1" y="274638"/>
            <a:ext cx="9328727"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dirty="0"/>
              <a:t>Click to edit Master title style</a:t>
            </a:r>
          </a:p>
        </p:txBody>
      </p:sp>
      <p:sp>
        <p:nvSpPr>
          <p:cNvPr id="8" name="Text Placeholder 2"/>
          <p:cNvSpPr>
            <a:spLocks noGrp="1"/>
          </p:cNvSpPr>
          <p:nvPr>
            <p:ph idx="1"/>
          </p:nvPr>
        </p:nvSpPr>
        <p:spPr>
          <a:xfrm>
            <a:off x="812800" y="1447801"/>
            <a:ext cx="109728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dirty="0"/>
              <a:t>Edit Master text styles</a:t>
            </a:r>
          </a:p>
          <a:p>
            <a:pPr lvl="1"/>
            <a:r>
              <a:rPr lang="en-US" dirty="0"/>
              <a:t>Second level</a:t>
            </a:r>
          </a:p>
          <a:p>
            <a:pPr lvl="2"/>
            <a:r>
              <a:rPr lang="en-US" dirty="0"/>
              <a:t>Third level</a:t>
            </a:r>
          </a:p>
        </p:txBody>
      </p:sp>
      <p:sp>
        <p:nvSpPr>
          <p:cNvPr id="10" name="Slide Number Placeholder 5"/>
          <p:cNvSpPr>
            <a:spLocks noGrp="1"/>
          </p:cNvSpPr>
          <p:nvPr>
            <p:ph type="sldNum" sz="quarter" idx="4"/>
          </p:nvPr>
        </p:nvSpPr>
        <p:spPr>
          <a:xfrm>
            <a:off x="11198321" y="123591"/>
            <a:ext cx="661021"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5" name="Picture 4">
            <a:extLst>
              <a:ext uri="{FF2B5EF4-FFF2-40B4-BE49-F238E27FC236}">
                <a16:creationId xmlns:a16="http://schemas.microsoft.com/office/drawing/2014/main" id="{FAE96631-AC9A-4136-AD4E-1031F234CF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E3ABD851-716C-4BCD-AE29-6EB30713EBF9}"/>
              </a:ext>
            </a:extLst>
          </p:cNvPr>
          <p:cNvSpPr txBox="1">
            <a:spLocks noChangeArrowheads="1"/>
          </p:cNvSpPr>
          <p:nvPr userDrawn="1"/>
        </p:nvSpPr>
        <p:spPr bwMode="auto">
          <a:xfrm>
            <a:off x="2960016" y="6327030"/>
            <a:ext cx="8649213"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59507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endParaRPr lang="en-US" dirty="0"/>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dirty="0"/>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 id="2147483669" r:id="rId9"/>
  </p:sldLayoutIdLst>
  <p:hf hdr="0" ft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s://msdn.microsoft.com/en-us/library/cc751383.aspx" TargetMode="External"/><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hyperlink" Target="https://cve.mitre.org/cve/request_id.html#cna_coverage.html" TargetMode="External"/><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8" Type="http://schemas.openxmlformats.org/officeDocument/2006/relationships/hyperlink" Target="https://www.hackerone.com/disclosure-guidelines" TargetMode="External"/><Relationship Id="rId3" Type="http://schemas.openxmlformats.org/officeDocument/2006/relationships/hyperlink" Target="https://www.cert.org/vulnerability-analysis/vul-disclosure.cfm?" TargetMode="External"/><Relationship Id="rId7" Type="http://schemas.openxmlformats.org/officeDocument/2006/relationships/hyperlink" Target="https://github.com/bugcrowd/disclosure-policy" TargetMode="External"/><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hyperlink" Target="https://www.ntia.doc.gov/files/ntia/publications/ntia_vuln_disclosure_early_stage_template.pdf" TargetMode="External"/><Relationship Id="rId5" Type="http://schemas.openxmlformats.org/officeDocument/2006/relationships/hyperlink" Target="https://www.iso.org/standard/72311.html" TargetMode="External"/><Relationship Id="rId4" Type="http://schemas.openxmlformats.org/officeDocument/2006/relationships/hyperlink" Target="https://www.enisa.europa.eu/publications/vulnerability-disclosure/at_download/fullReport" TargetMode="External"/><Relationship Id="rId9" Type="http://schemas.openxmlformats.org/officeDocument/2006/relationships/hyperlink" Target="https://www.rapid7.com/security/disclosure/"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cveproject.github.io/docs/cna/processes_documentation/index.html" TargetMode="External"/><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8" Type="http://schemas.openxmlformats.org/officeDocument/2006/relationships/hyperlink" Target="https://github.com/CVEProject/CNA-registry-project-AWG" TargetMode="External"/><Relationship Id="rId3" Type="http://schemas.openxmlformats.org/officeDocument/2006/relationships/hyperlink" Target="https://github.com/CVEProject/CVE-ID-Allocation-Service" TargetMode="External"/><Relationship Id="rId7" Type="http://schemas.openxmlformats.org/officeDocument/2006/relationships/hyperlink" Target="https://github.com/CVEProject/automation-working-group/tree/master/cve_json_schema" TargetMode="External"/><Relationship Id="rId2" Type="http://schemas.openxmlformats.org/officeDocument/2006/relationships/notesSlide" Target="../notesSlides/notesSlide31.xml"/><Relationship Id="rId1" Type="http://schemas.openxmlformats.org/officeDocument/2006/relationships/slideLayout" Target="../slideLayouts/slideLayout9.xml"/><Relationship Id="rId6" Type="http://schemas.openxmlformats.org/officeDocument/2006/relationships/hyperlink" Target="https://github.com/CVEProject/cvelist" TargetMode="External"/><Relationship Id="rId5" Type="http://schemas.openxmlformats.org/officeDocument/2006/relationships/hyperlink" Target="https://github.com/CVEProject/CVE-Services" TargetMode="External"/><Relationship Id="rId4" Type="http://schemas.openxmlformats.org/officeDocument/2006/relationships/hyperlink" Target="https://github.com/CVEProject/automation-working-group/blob/master/CAWG_Charter_DRAFT.md" TargetMode="External"/><Relationship Id="rId9" Type="http://schemas.openxmlformats.org/officeDocument/2006/relationships/hyperlink" Target="https://github.com/CVEProject/automation-working-group"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cve.mitre.org/cve/cna.html" TargetMode="External"/><Relationship Id="rId2" Type="http://schemas.openxmlformats.org/officeDocument/2006/relationships/notesSlide" Target="../notesSlides/notesSlide32.xml"/><Relationship Id="rId1" Type="http://schemas.openxmlformats.org/officeDocument/2006/relationships/slideLayout" Target="../slideLayouts/slideLayout9.xml"/><Relationship Id="rId5" Type="http://schemas.openxmlformats.org/officeDocument/2006/relationships/hyperlink" Target="https://github.com/CVEProject/strategic-planning-working-group" TargetMode="External"/><Relationship Id="rId4" Type="http://schemas.openxmlformats.org/officeDocument/2006/relationships/hyperlink" Target="https://cve.mitre.org/working_group_documents/CNACWG_Charter_v1.0.pdf"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cveform.mitre.org/"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hyperlink" Target="https://cve.mitre.org/cve/request_id.html#cna_coverage.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cve.mitre.org/cve/request_id.html#cna_participants"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lstStyle/>
          <a:p>
            <a:r>
              <a:rPr lang="en-US" dirty="0"/>
              <a:t>Becoming a CNA</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1044164" y="2568943"/>
            <a:ext cx="9627524" cy="389923"/>
          </a:xfrm>
        </p:spPr>
        <p:txBody>
          <a:bodyPr/>
          <a:lstStyle/>
          <a:p>
            <a:r>
              <a:rPr lang="en-US" dirty="0"/>
              <a:t>CVE Team</a:t>
            </a:r>
          </a:p>
        </p:txBody>
      </p:sp>
    </p:spTree>
    <p:extLst>
      <p:ext uri="{BB962C8B-B14F-4D97-AF65-F5344CB8AC3E}">
        <p14:creationId xmlns:p14="http://schemas.microsoft.com/office/powerpoint/2010/main" val="2069894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Organization</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98326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Your CNA Program</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How you set up your CNA program is influenced by how your organization is configured. </a:t>
            </a:r>
          </a:p>
          <a:p>
            <a:pPr>
              <a:buFont typeface="Wingdings" panose="05000000000000000000" pitchFamily="2" charset="2"/>
              <a:buChar char="§"/>
            </a:pPr>
            <a:r>
              <a:rPr lang="en-US" dirty="0"/>
              <a:t>Most organizations designate a single group to manage their CNA program; however, that is not always the case. For example:</a:t>
            </a:r>
          </a:p>
          <a:p>
            <a:pPr lvl="1">
              <a:buFont typeface="Wingdings" panose="05000000000000000000" pitchFamily="2" charset="2"/>
              <a:buChar char="§"/>
            </a:pPr>
            <a:r>
              <a:rPr lang="en-US" dirty="0"/>
              <a:t>The Android and Chrome PSIRTs work independently and act as their own CNAs, even though they are both part of Google</a:t>
            </a:r>
          </a:p>
          <a:p>
            <a:pPr lvl="1">
              <a:buFont typeface="Wingdings" panose="05000000000000000000" pitchFamily="2" charset="2"/>
              <a:buChar char="§"/>
            </a:pPr>
            <a:r>
              <a:rPr lang="en-US" dirty="0"/>
              <a:t>Cisco and Cisco </a:t>
            </a:r>
            <a:r>
              <a:rPr lang="en-US" dirty="0" err="1"/>
              <a:t>Talos</a:t>
            </a:r>
            <a:r>
              <a:rPr lang="en-US" dirty="0"/>
              <a:t> are separate CNAs due to their vastly different scopes (i.e., Cisco products versus the vulnerabilities they found during their research)</a:t>
            </a:r>
          </a:p>
          <a:p>
            <a:pPr lvl="1">
              <a:buFont typeface="Wingdings" panose="05000000000000000000" pitchFamily="2" charset="2"/>
              <a:buChar char="§"/>
            </a:pPr>
            <a:r>
              <a:rPr lang="en-US" dirty="0"/>
              <a:t>Within Dell, the Dell CNA covers Dell, EMC products, and the products of many of their subsidiary companies; however, they do not cover VMware, which has its own CNA program</a:t>
            </a:r>
          </a:p>
        </p:txBody>
      </p:sp>
      <p:sp>
        <p:nvSpPr>
          <p:cNvPr id="4" name="Slide Number Placeholder 3">
            <a:extLst>
              <a:ext uri="{FF2B5EF4-FFF2-40B4-BE49-F238E27FC236}">
                <a16:creationId xmlns:a16="http://schemas.microsoft.com/office/drawing/2014/main" id="{0EC374A2-0A6D-4F00-A69E-3AAAC63BC28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501063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CNA Structures</a:t>
            </a:r>
          </a:p>
        </p:txBody>
      </p:sp>
      <p:sp>
        <p:nvSpPr>
          <p:cNvPr id="3" name="Content Placeholder 2"/>
          <p:cNvSpPr>
            <a:spLocks noGrp="1"/>
          </p:cNvSpPr>
          <p:nvPr>
            <p:ph idx="1"/>
          </p:nvPr>
        </p:nvSpPr>
        <p:spPr>
          <a:xfrm>
            <a:off x="812800" y="1351723"/>
            <a:ext cx="11050546" cy="4685824"/>
          </a:xfrm>
        </p:spPr>
        <p:txBody>
          <a:bodyPr>
            <a:normAutofit/>
          </a:bodyPr>
          <a:lstStyle/>
          <a:p>
            <a:pPr>
              <a:buFont typeface="Wingdings" panose="05000000000000000000" pitchFamily="2" charset="2"/>
              <a:buChar char="§"/>
            </a:pPr>
            <a:r>
              <a:rPr lang="en-US" dirty="0"/>
              <a:t>A single group handles all vulnerabilities</a:t>
            </a:r>
          </a:p>
          <a:p>
            <a:pPr lvl="1">
              <a:buFont typeface="Wingdings" panose="05000000000000000000" pitchFamily="2" charset="2"/>
              <a:buChar char="§"/>
            </a:pPr>
            <a:r>
              <a:rPr lang="en-US" dirty="0"/>
              <a:t>Create a single CNA</a:t>
            </a:r>
          </a:p>
          <a:p>
            <a:pPr>
              <a:buFont typeface="Wingdings" panose="05000000000000000000" pitchFamily="2" charset="2"/>
              <a:buChar char="§"/>
            </a:pPr>
            <a:r>
              <a:rPr lang="en-US" dirty="0"/>
              <a:t>A single group handles the coordination with multiple internal groups</a:t>
            </a:r>
          </a:p>
          <a:p>
            <a:pPr lvl="1">
              <a:buFont typeface="Wingdings" panose="05000000000000000000" pitchFamily="2" charset="2"/>
              <a:buChar char="§"/>
            </a:pPr>
            <a:r>
              <a:rPr lang="en-US" dirty="0"/>
              <a:t>Usually results in a single CNA</a:t>
            </a:r>
          </a:p>
          <a:p>
            <a:pPr lvl="1">
              <a:buFont typeface="Wingdings" panose="05000000000000000000" pitchFamily="2" charset="2"/>
              <a:buChar char="§"/>
            </a:pPr>
            <a:r>
              <a:rPr lang="en-US" dirty="0"/>
              <a:t>That CNA sometimes chooses to create unofficial sub-CNAs to which it can give blocks of IDs</a:t>
            </a:r>
          </a:p>
          <a:p>
            <a:pPr lvl="2">
              <a:buFont typeface="Wingdings" panose="05000000000000000000" pitchFamily="2" charset="2"/>
              <a:buChar char="§"/>
            </a:pPr>
            <a:r>
              <a:rPr lang="en-US" dirty="0"/>
              <a:t>There is no issue with a CNA creating internal unofficial sub-CNAs if the results meet the needs of the CVE Program</a:t>
            </a:r>
          </a:p>
          <a:p>
            <a:pPr>
              <a:buFont typeface="Wingdings" panose="05000000000000000000" pitchFamily="2" charset="2"/>
              <a:buChar char="§"/>
            </a:pPr>
            <a:r>
              <a:rPr lang="en-US" dirty="0"/>
              <a:t>Multiple groups handle their own vulnerabilities</a:t>
            </a:r>
          </a:p>
          <a:p>
            <a:pPr lvl="1">
              <a:buFont typeface="Wingdings" panose="05000000000000000000" pitchFamily="2" charset="2"/>
              <a:buChar char="§"/>
            </a:pPr>
            <a:r>
              <a:rPr lang="en-US" dirty="0"/>
              <a:t>Create a CNA for each independent group</a:t>
            </a:r>
          </a:p>
        </p:txBody>
      </p:sp>
      <p:sp>
        <p:nvSpPr>
          <p:cNvPr id="4" name="Slide Number Placeholder 3">
            <a:extLst>
              <a:ext uri="{FF2B5EF4-FFF2-40B4-BE49-F238E27FC236}">
                <a16:creationId xmlns:a16="http://schemas.microsoft.com/office/drawing/2014/main" id="{7E02A613-57CC-4F4B-BB80-E98CDBD08D4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820253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Scope</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013515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Scope</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A CNA’s scope defines the vulnerabilities to which it is responsible for assigning CVE IDs</a:t>
            </a:r>
          </a:p>
          <a:p>
            <a:pPr>
              <a:buFont typeface="Wingdings" panose="05000000000000000000" pitchFamily="2" charset="2"/>
              <a:buChar char="§"/>
            </a:pPr>
            <a:r>
              <a:rPr lang="en-US" dirty="0"/>
              <a:t>The scope sets expectations, which should:</a:t>
            </a:r>
          </a:p>
          <a:p>
            <a:pPr lvl="1">
              <a:buFont typeface="Wingdings" panose="05000000000000000000" pitchFamily="2" charset="2"/>
              <a:buChar char="§"/>
            </a:pPr>
            <a:r>
              <a:rPr lang="en-US" dirty="0"/>
              <a:t>Prevent CNAs with overlapping scopes (e.g., their Root CNA) from assigning duplicate IDs</a:t>
            </a:r>
          </a:p>
          <a:p>
            <a:pPr lvl="1">
              <a:buFont typeface="Wingdings" panose="05000000000000000000" pitchFamily="2" charset="2"/>
              <a:buChar char="§"/>
            </a:pPr>
            <a:r>
              <a:rPr lang="en-US" dirty="0"/>
              <a:t>Save reporters’ time and frustration by preventing them from reporting irrelevant issues</a:t>
            </a:r>
          </a:p>
          <a:p>
            <a:pPr lvl="1">
              <a:buFont typeface="Wingdings" panose="05000000000000000000" pitchFamily="2" charset="2"/>
              <a:buChar char="§"/>
            </a:pPr>
            <a:r>
              <a:rPr lang="en-US" dirty="0"/>
              <a:t>Save the CNA time by reducing the number of unwanted reports</a:t>
            </a:r>
          </a:p>
          <a:p>
            <a:pPr lvl="1">
              <a:buFont typeface="Wingdings" panose="05000000000000000000" pitchFamily="2" charset="2"/>
              <a:buChar char="§"/>
            </a:pPr>
            <a:r>
              <a:rPr lang="en-US" dirty="0"/>
              <a:t>Save the Root CNA time by reducing the number of complaints by unhappy reporters</a:t>
            </a:r>
          </a:p>
          <a:p>
            <a:endParaRPr lang="en-US" dirty="0"/>
          </a:p>
        </p:txBody>
      </p:sp>
      <p:sp>
        <p:nvSpPr>
          <p:cNvPr id="4" name="Slide Number Placeholder 3">
            <a:extLst>
              <a:ext uri="{FF2B5EF4-FFF2-40B4-BE49-F238E27FC236}">
                <a16:creationId xmlns:a16="http://schemas.microsoft.com/office/drawing/2014/main" id="{38FC79F3-FD16-48D2-8A36-3A4D1074352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807268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Types of CNAs</a:t>
            </a:r>
          </a:p>
        </p:txBody>
      </p:sp>
      <p:sp>
        <p:nvSpPr>
          <p:cNvPr id="3" name="Content Placeholder 2"/>
          <p:cNvSpPr>
            <a:spLocks noGrp="1"/>
          </p:cNvSpPr>
          <p:nvPr>
            <p:ph idx="1"/>
          </p:nvPr>
        </p:nvSpPr>
        <p:spPr>
          <a:xfrm>
            <a:off x="812801" y="1335819"/>
            <a:ext cx="11058496" cy="4707173"/>
          </a:xfrm>
        </p:spPr>
        <p:txBody>
          <a:bodyPr>
            <a:normAutofit/>
          </a:bodyPr>
          <a:lstStyle/>
          <a:p>
            <a:pPr>
              <a:buFont typeface="Wingdings" panose="05000000000000000000" pitchFamily="2" charset="2"/>
              <a:buChar char="§"/>
            </a:pPr>
            <a:r>
              <a:rPr lang="en-US" dirty="0"/>
              <a:t>Vendors: Cover products</a:t>
            </a:r>
          </a:p>
          <a:p>
            <a:pPr lvl="1">
              <a:buFont typeface="Wingdings" panose="05000000000000000000" pitchFamily="2" charset="2"/>
              <a:buChar char="§"/>
            </a:pPr>
            <a:r>
              <a:rPr lang="en-US" dirty="0"/>
              <a:t>e.g., Microsoft, OpenSSL, Debian</a:t>
            </a:r>
          </a:p>
          <a:p>
            <a:pPr>
              <a:buFont typeface="Wingdings" panose="05000000000000000000" pitchFamily="2" charset="2"/>
              <a:buChar char="§"/>
            </a:pPr>
            <a:r>
              <a:rPr lang="en-US" dirty="0"/>
              <a:t>Coordinators: Cover the vulnerabilities coordinated by the organization</a:t>
            </a:r>
          </a:p>
          <a:p>
            <a:pPr lvl="1">
              <a:buFont typeface="Wingdings" panose="05000000000000000000" pitchFamily="2" charset="2"/>
              <a:buChar char="§"/>
            </a:pPr>
            <a:r>
              <a:rPr lang="en-US" dirty="0"/>
              <a:t>e.g., CERT/CC, JPCERT/CC, </a:t>
            </a:r>
            <a:r>
              <a:rPr lang="en-US" dirty="0" err="1"/>
              <a:t>HackerOne</a:t>
            </a:r>
            <a:endParaRPr lang="en-US" dirty="0"/>
          </a:p>
          <a:p>
            <a:pPr>
              <a:buFont typeface="Wingdings" panose="05000000000000000000" pitchFamily="2" charset="2"/>
              <a:buChar char="§"/>
            </a:pPr>
            <a:r>
              <a:rPr lang="en-US" dirty="0"/>
              <a:t>Research Organizations: Cover the vulnerabilities discovered by individual researchers</a:t>
            </a:r>
          </a:p>
          <a:p>
            <a:pPr lvl="1">
              <a:buFont typeface="Wingdings" panose="05000000000000000000" pitchFamily="2" charset="2"/>
              <a:buChar char="§"/>
            </a:pPr>
            <a:r>
              <a:rPr lang="en-US" dirty="0"/>
              <a:t>e.g., Rapid7</a:t>
            </a:r>
          </a:p>
          <a:p>
            <a:pPr>
              <a:buFont typeface="Wingdings" panose="05000000000000000000" pitchFamily="2" charset="2"/>
              <a:buChar char="§"/>
            </a:pPr>
            <a:r>
              <a:rPr lang="en-US" dirty="0"/>
              <a:t>Mixed</a:t>
            </a:r>
          </a:p>
          <a:p>
            <a:pPr lvl="1">
              <a:buFont typeface="Wingdings" panose="05000000000000000000" pitchFamily="2" charset="2"/>
              <a:buChar char="§"/>
            </a:pPr>
            <a:r>
              <a:rPr lang="en-US" dirty="0"/>
              <a:t>e.g., Flexera (vendor and research), Drupal (vendor and coordinator)</a:t>
            </a:r>
          </a:p>
          <a:p>
            <a:pPr>
              <a:buFont typeface="Wingdings" panose="05000000000000000000" pitchFamily="2" charset="2"/>
              <a:buChar char="§"/>
            </a:pPr>
            <a:r>
              <a:rPr lang="en-US" dirty="0"/>
              <a:t>Other: Some CNAs do not fall into the typical categories described above</a:t>
            </a:r>
          </a:p>
          <a:p>
            <a:pPr lvl="1">
              <a:buFont typeface="Wingdings" panose="05000000000000000000" pitchFamily="2" charset="2"/>
              <a:buChar char="§"/>
            </a:pPr>
            <a:r>
              <a:rPr lang="en-US" dirty="0"/>
              <a:t>e.g., MITRE</a:t>
            </a:r>
          </a:p>
          <a:p>
            <a:endParaRPr lang="en-US" dirty="0"/>
          </a:p>
          <a:p>
            <a:endParaRPr lang="en-US" dirty="0"/>
          </a:p>
        </p:txBody>
      </p:sp>
      <p:sp>
        <p:nvSpPr>
          <p:cNvPr id="4" name="Slide Number Placeholder 3">
            <a:extLst>
              <a:ext uri="{FF2B5EF4-FFF2-40B4-BE49-F238E27FC236}">
                <a16:creationId xmlns:a16="http://schemas.microsoft.com/office/drawing/2014/main" id="{A3660094-BBEE-4783-A7DB-65F8B9006F3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983913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Advisory Policy</a:t>
            </a:r>
          </a:p>
        </p:txBody>
      </p:sp>
      <p:sp>
        <p:nvSpPr>
          <p:cNvPr id="3" name="Content Placeholder 2"/>
          <p:cNvSpPr>
            <a:spLocks noGrp="1"/>
          </p:cNvSpPr>
          <p:nvPr>
            <p:ph idx="1"/>
          </p:nvPr>
        </p:nvSpPr>
        <p:spPr>
          <a:xfrm>
            <a:off x="812800" y="1351723"/>
            <a:ext cx="10972800" cy="4685824"/>
          </a:xfrm>
        </p:spPr>
        <p:txBody>
          <a:bodyPr/>
          <a:lstStyle/>
          <a:p>
            <a:pPr>
              <a:buFont typeface="Wingdings" panose="05000000000000000000" pitchFamily="2" charset="2"/>
              <a:buChar char="§"/>
            </a:pPr>
            <a:r>
              <a:rPr lang="en-US" dirty="0"/>
              <a:t>Are there some scenarios where advisories are not published?</a:t>
            </a:r>
          </a:p>
          <a:p>
            <a:pPr>
              <a:buFont typeface="Wingdings" panose="05000000000000000000" pitchFamily="2" charset="2"/>
              <a:buChar char="§"/>
            </a:pPr>
            <a:r>
              <a:rPr lang="en-US" dirty="0"/>
              <a:t>All advisories must meet the CVE Program’s requirements for being published:</a:t>
            </a:r>
          </a:p>
          <a:p>
            <a:pPr lvl="1">
              <a:buFont typeface="Wingdings" panose="05000000000000000000" pitchFamily="2" charset="2"/>
              <a:buChar char="§"/>
            </a:pPr>
            <a:r>
              <a:rPr lang="en-US" dirty="0"/>
              <a:t>Must have a URL</a:t>
            </a:r>
          </a:p>
          <a:p>
            <a:pPr lvl="1">
              <a:buFont typeface="Wingdings" panose="05000000000000000000" pitchFamily="2" charset="2"/>
              <a:buChar char="§"/>
            </a:pPr>
            <a:r>
              <a:rPr lang="en-US" dirty="0"/>
              <a:t>The Terms of Service must allow a link to the URL</a:t>
            </a:r>
          </a:p>
          <a:p>
            <a:pPr lvl="1">
              <a:buFont typeface="Wingdings" panose="05000000000000000000" pitchFamily="2" charset="2"/>
              <a:buChar char="§"/>
            </a:pPr>
            <a:r>
              <a:rPr lang="en-US" dirty="0"/>
              <a:t>The document linked to the URL must contain the minimum required information for a CVE Entry:</a:t>
            </a:r>
          </a:p>
          <a:p>
            <a:pPr lvl="2">
              <a:buFont typeface="Wingdings" panose="05000000000000000000" pitchFamily="2" charset="2"/>
              <a:buChar char="§"/>
            </a:pPr>
            <a:r>
              <a:rPr lang="en-US" dirty="0"/>
              <a:t>Product</a:t>
            </a:r>
          </a:p>
          <a:p>
            <a:pPr lvl="2">
              <a:buFont typeface="Wingdings" panose="05000000000000000000" pitchFamily="2" charset="2"/>
              <a:buChar char="§"/>
            </a:pPr>
            <a:r>
              <a:rPr lang="en-US" dirty="0"/>
              <a:t>Version</a:t>
            </a:r>
          </a:p>
          <a:p>
            <a:pPr lvl="2">
              <a:buFont typeface="Wingdings" panose="05000000000000000000" pitchFamily="2" charset="2"/>
              <a:buChar char="§"/>
            </a:pPr>
            <a:r>
              <a:rPr lang="en-US" dirty="0"/>
              <a:t>Problem type (vulnerability type or impact)</a:t>
            </a:r>
          </a:p>
          <a:p>
            <a:pPr lvl="1">
              <a:buFont typeface="Wingdings" panose="05000000000000000000" pitchFamily="2" charset="2"/>
              <a:buChar char="§"/>
            </a:pPr>
            <a:r>
              <a:rPr lang="en-US" dirty="0"/>
              <a:t>Must not require a fee to access</a:t>
            </a:r>
          </a:p>
          <a:p>
            <a:endParaRPr lang="en-US" dirty="0"/>
          </a:p>
        </p:txBody>
      </p:sp>
      <p:sp>
        <p:nvSpPr>
          <p:cNvPr id="4" name="Slide Number Placeholder 3">
            <a:extLst>
              <a:ext uri="{FF2B5EF4-FFF2-40B4-BE49-F238E27FC236}">
                <a16:creationId xmlns:a16="http://schemas.microsoft.com/office/drawing/2014/main" id="{9A323E27-9CDD-40EF-A6FF-9EEE191A1DB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988527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Products</a:t>
            </a:r>
          </a:p>
        </p:txBody>
      </p:sp>
      <p:sp>
        <p:nvSpPr>
          <p:cNvPr id="3" name="Content Placeholder 2"/>
          <p:cNvSpPr>
            <a:spLocks noGrp="1"/>
          </p:cNvSpPr>
          <p:nvPr>
            <p:ph idx="1"/>
          </p:nvPr>
        </p:nvSpPr>
        <p:spPr>
          <a:xfrm>
            <a:off x="812799" y="1343771"/>
            <a:ext cx="11018741" cy="4693776"/>
          </a:xfrm>
        </p:spPr>
        <p:txBody>
          <a:bodyPr/>
          <a:lstStyle/>
          <a:p>
            <a:pPr>
              <a:buFont typeface="Wingdings" panose="05000000000000000000" pitchFamily="2" charset="2"/>
              <a:buChar char="§"/>
            </a:pPr>
            <a:r>
              <a:rPr lang="en-US" dirty="0"/>
              <a:t>Do you plan to cover all of the products you produce?</a:t>
            </a:r>
          </a:p>
          <a:p>
            <a:pPr>
              <a:buFont typeface="Wingdings" panose="05000000000000000000" pitchFamily="2" charset="2"/>
              <a:buChar char="§"/>
            </a:pPr>
            <a:r>
              <a:rPr lang="en-US" dirty="0"/>
              <a:t>Consider the following types of products when deciding which products will be covered within the scope:</a:t>
            </a:r>
          </a:p>
          <a:p>
            <a:pPr lvl="1">
              <a:buFont typeface="Wingdings" panose="05000000000000000000" pitchFamily="2" charset="2"/>
              <a:buChar char="§"/>
            </a:pPr>
            <a:r>
              <a:rPr lang="en-US" dirty="0"/>
              <a:t>Products from subsidiary companies</a:t>
            </a:r>
          </a:p>
          <a:p>
            <a:pPr lvl="1">
              <a:buFont typeface="Wingdings" panose="05000000000000000000" pitchFamily="2" charset="2"/>
              <a:buChar char="§"/>
            </a:pPr>
            <a:r>
              <a:rPr lang="en-US" dirty="0"/>
              <a:t>Products from newly acquired companies</a:t>
            </a:r>
          </a:p>
          <a:p>
            <a:pPr lvl="1">
              <a:buFont typeface="Wingdings" panose="05000000000000000000" pitchFamily="2" charset="2"/>
              <a:buChar char="§"/>
            </a:pPr>
            <a:r>
              <a:rPr lang="en-US" dirty="0"/>
              <a:t>Discontinued products</a:t>
            </a:r>
          </a:p>
          <a:p>
            <a:pPr lvl="1">
              <a:buFont typeface="Wingdings" panose="05000000000000000000" pitchFamily="2" charset="2"/>
              <a:buChar char="§"/>
            </a:pPr>
            <a:r>
              <a:rPr lang="en-US" dirty="0"/>
              <a:t>Versions that have reached their end of support</a:t>
            </a:r>
          </a:p>
          <a:p>
            <a:pPr lvl="1">
              <a:buFont typeface="Wingdings" panose="05000000000000000000" pitchFamily="2" charset="2"/>
              <a:buChar char="§"/>
            </a:pPr>
            <a:r>
              <a:rPr lang="en-US" dirty="0"/>
              <a:t>Experimental products or development branches</a:t>
            </a:r>
          </a:p>
          <a:p>
            <a:pPr lvl="1">
              <a:buFont typeface="Wingdings" panose="05000000000000000000" pitchFamily="2" charset="2"/>
              <a:buChar char="§"/>
            </a:pPr>
            <a:r>
              <a:rPr lang="en-US" dirty="0"/>
              <a:t>Freebie products</a:t>
            </a:r>
          </a:p>
          <a:p>
            <a:endParaRPr lang="en-US" dirty="0"/>
          </a:p>
        </p:txBody>
      </p:sp>
      <p:sp>
        <p:nvSpPr>
          <p:cNvPr id="4" name="Slide Number Placeholder 3">
            <a:extLst>
              <a:ext uri="{FF2B5EF4-FFF2-40B4-BE49-F238E27FC236}">
                <a16:creationId xmlns:a16="http://schemas.microsoft.com/office/drawing/2014/main" id="{21525F7D-9873-4EC3-858D-250200CFBEC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91917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Vulnerability Type</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Explain the criteria used to determine if an issue is a vulnerability</a:t>
            </a:r>
          </a:p>
          <a:p>
            <a:pPr lvl="1">
              <a:buFont typeface="Wingdings" panose="05000000000000000000" pitchFamily="2" charset="2"/>
              <a:buChar char="§"/>
            </a:pPr>
            <a:r>
              <a:rPr lang="en-US" dirty="0"/>
              <a:t>e.g., </a:t>
            </a:r>
            <a:r>
              <a:rPr lang="en-US" dirty="0">
                <a:hlinkClick r:id="rId3"/>
              </a:rPr>
              <a:t>https://msdn.microsoft.com/en-us/library/cc751383.aspx</a:t>
            </a:r>
            <a:endParaRPr lang="en-US" dirty="0"/>
          </a:p>
          <a:p>
            <a:pPr>
              <a:buFont typeface="Wingdings" panose="05000000000000000000" pitchFamily="2" charset="2"/>
              <a:buChar char="§"/>
            </a:pPr>
            <a:r>
              <a:rPr lang="en-US" dirty="0"/>
              <a:t>Provide an explicit list of the types of issues not considered vulnerabilities to help limit the number of unwanted requests:</a:t>
            </a:r>
          </a:p>
          <a:p>
            <a:pPr lvl="1">
              <a:buFont typeface="Wingdings" panose="05000000000000000000" pitchFamily="2" charset="2"/>
              <a:buChar char="§"/>
            </a:pPr>
            <a:r>
              <a:rPr lang="en-US" dirty="0"/>
              <a:t>Self-</a:t>
            </a:r>
            <a:r>
              <a:rPr lang="en-US" dirty="0" err="1"/>
              <a:t>DoS</a:t>
            </a:r>
            <a:endParaRPr lang="en-US" dirty="0"/>
          </a:p>
          <a:p>
            <a:pPr lvl="1">
              <a:buFont typeface="Wingdings" panose="05000000000000000000" pitchFamily="2" charset="2"/>
              <a:buChar char="§"/>
            </a:pPr>
            <a:r>
              <a:rPr lang="en-US" dirty="0"/>
              <a:t>CSRF logout</a:t>
            </a:r>
          </a:p>
          <a:p>
            <a:pPr lvl="1">
              <a:buFont typeface="Wingdings" panose="05000000000000000000" pitchFamily="2" charset="2"/>
              <a:buChar char="§"/>
            </a:pPr>
            <a:r>
              <a:rPr lang="en-US" dirty="0"/>
              <a:t>Insecure default configurations</a:t>
            </a:r>
          </a:p>
          <a:p>
            <a:pPr lvl="1">
              <a:buFont typeface="Wingdings" panose="05000000000000000000" pitchFamily="2" charset="2"/>
              <a:buChar char="§"/>
            </a:pPr>
            <a:r>
              <a:rPr lang="en-US" dirty="0"/>
              <a:t>Default credentials</a:t>
            </a:r>
          </a:p>
          <a:p>
            <a:endParaRPr lang="en-US" dirty="0"/>
          </a:p>
        </p:txBody>
      </p:sp>
      <p:sp>
        <p:nvSpPr>
          <p:cNvPr id="4" name="Slide Number Placeholder 3">
            <a:extLst>
              <a:ext uri="{FF2B5EF4-FFF2-40B4-BE49-F238E27FC236}">
                <a16:creationId xmlns:a16="http://schemas.microsoft.com/office/drawing/2014/main" id="{BDB07ABC-8B9D-4B95-9D4D-4B19B5F99CD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305576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Update Processes</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111581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Defining CNAs</a:t>
            </a:r>
          </a:p>
          <a:p>
            <a:pPr>
              <a:buFont typeface="Wingdings" panose="05000000000000000000" pitchFamily="2" charset="2"/>
              <a:buChar char="§"/>
            </a:pPr>
            <a:r>
              <a:rPr lang="en-US" dirty="0"/>
              <a:t>How to organize your CNA(s)</a:t>
            </a:r>
          </a:p>
          <a:p>
            <a:pPr>
              <a:buFont typeface="Wingdings" panose="05000000000000000000" pitchFamily="2" charset="2"/>
              <a:buChar char="§"/>
            </a:pPr>
            <a:r>
              <a:rPr lang="en-US" dirty="0"/>
              <a:t>Defining the scope of your coverage</a:t>
            </a:r>
          </a:p>
          <a:p>
            <a:pPr>
              <a:buFont typeface="Wingdings" panose="05000000000000000000" pitchFamily="2" charset="2"/>
              <a:buChar char="§"/>
            </a:pPr>
            <a:r>
              <a:rPr lang="en-US" dirty="0"/>
              <a:t>CNA internal processes</a:t>
            </a:r>
          </a:p>
          <a:p>
            <a:pPr>
              <a:buFont typeface="Wingdings" panose="05000000000000000000" pitchFamily="2" charset="2"/>
              <a:buChar char="§"/>
            </a:pPr>
            <a:r>
              <a:rPr lang="en-US" dirty="0"/>
              <a:t>CNA resources and community involvement</a:t>
            </a:r>
          </a:p>
        </p:txBody>
      </p:sp>
      <p:sp>
        <p:nvSpPr>
          <p:cNvPr id="4" name="Slide Number Placeholder 3">
            <a:extLst>
              <a:ext uri="{FF2B5EF4-FFF2-40B4-BE49-F238E27FC236}">
                <a16:creationId xmlns:a16="http://schemas.microsoft.com/office/drawing/2014/main" id="{7BC55840-1E32-45CD-9CD7-65DC2B212B8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306012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Accepting Vulnerability Reports</a:t>
            </a:r>
          </a:p>
        </p:txBody>
      </p:sp>
      <p:sp>
        <p:nvSpPr>
          <p:cNvPr id="3" name="Content Placeholder 2"/>
          <p:cNvSpPr>
            <a:spLocks noGrp="1"/>
          </p:cNvSpPr>
          <p:nvPr>
            <p:ph idx="1"/>
          </p:nvPr>
        </p:nvSpPr>
        <p:spPr>
          <a:xfrm>
            <a:off x="812800" y="1439852"/>
            <a:ext cx="11046541" cy="4483872"/>
          </a:xfrm>
        </p:spPr>
        <p:txBody>
          <a:bodyPr>
            <a:normAutofit/>
          </a:bodyPr>
          <a:lstStyle/>
          <a:p>
            <a:pPr>
              <a:buFont typeface="Wingdings" panose="05000000000000000000" pitchFamily="2" charset="2"/>
              <a:buChar char="§"/>
            </a:pPr>
            <a:r>
              <a:rPr lang="en-US" dirty="0"/>
              <a:t>Are third party requests accepted?</a:t>
            </a:r>
          </a:p>
          <a:p>
            <a:pPr>
              <a:buFont typeface="Wingdings" panose="05000000000000000000" pitchFamily="2" charset="2"/>
              <a:buChar char="§"/>
            </a:pPr>
            <a:r>
              <a:rPr lang="en-US" dirty="0"/>
              <a:t>What information should vulnerability reporters provide?</a:t>
            </a:r>
          </a:p>
          <a:p>
            <a:pPr>
              <a:buFont typeface="Wingdings" panose="05000000000000000000" pitchFamily="2" charset="2"/>
              <a:buChar char="§"/>
            </a:pPr>
            <a:r>
              <a:rPr lang="en-US" dirty="0"/>
              <a:t>If so, provide contact information:</a:t>
            </a:r>
          </a:p>
          <a:p>
            <a:pPr lvl="1">
              <a:buFont typeface="Wingdings" panose="05000000000000000000" pitchFamily="2" charset="2"/>
              <a:buChar char="§"/>
            </a:pPr>
            <a:r>
              <a:rPr lang="en-US" dirty="0"/>
              <a:t>Contact information should be provided to your Root CNA</a:t>
            </a:r>
          </a:p>
          <a:p>
            <a:pPr lvl="1">
              <a:buFont typeface="Wingdings" panose="05000000000000000000" pitchFamily="2" charset="2"/>
              <a:buChar char="§"/>
            </a:pPr>
            <a:r>
              <a:rPr lang="en-US" dirty="0"/>
              <a:t>A registry of contact information is maintained on the CVE Program website: </a:t>
            </a:r>
            <a:r>
              <a:rPr lang="en-US" dirty="0">
                <a:hlinkClick r:id="rId3"/>
              </a:rPr>
              <a:t>https://cve.mitre.org/cve/request_id.html#cna_coverage.html</a:t>
            </a:r>
            <a:r>
              <a:rPr lang="en-US" dirty="0"/>
              <a:t> </a:t>
            </a:r>
          </a:p>
          <a:p>
            <a:pPr>
              <a:buFont typeface="Wingdings" panose="05000000000000000000" pitchFamily="2" charset="2"/>
              <a:buChar char="§"/>
            </a:pPr>
            <a:endParaRPr lang="en-US" dirty="0"/>
          </a:p>
          <a:p>
            <a:endParaRPr lang="en-US" dirty="0"/>
          </a:p>
          <a:p>
            <a:pPr marL="0" indent="0">
              <a:buNone/>
            </a:pPr>
            <a:endParaRPr lang="en-US" dirty="0"/>
          </a:p>
          <a:p>
            <a:pPr marL="0" indent="0">
              <a:buNone/>
            </a:pPr>
            <a:endParaRPr lang="en-US" dirty="0"/>
          </a:p>
          <a:p>
            <a:pPr marL="0" indent="0">
              <a:buNone/>
            </a:pPr>
            <a:endParaRPr lang="en-US" sz="2900" b="0" dirty="0"/>
          </a:p>
          <a:p>
            <a:pPr marL="0" indent="0">
              <a:buNone/>
            </a:pPr>
            <a:endParaRPr lang="en-US" dirty="0"/>
          </a:p>
        </p:txBody>
      </p:sp>
      <p:sp>
        <p:nvSpPr>
          <p:cNvPr id="4" name="Slide Number Placeholder 3">
            <a:extLst>
              <a:ext uri="{FF2B5EF4-FFF2-40B4-BE49-F238E27FC236}">
                <a16:creationId xmlns:a16="http://schemas.microsoft.com/office/drawing/2014/main" id="{F6A5BF7F-CB24-4D6A-B59E-5BA24633677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503861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Block Management</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Who in your organization can assign IDs?</a:t>
            </a:r>
          </a:p>
          <a:p>
            <a:pPr>
              <a:buFont typeface="Wingdings" panose="05000000000000000000" pitchFamily="2" charset="2"/>
              <a:buChar char="§"/>
            </a:pPr>
            <a:r>
              <a:rPr lang="en-US" dirty="0"/>
              <a:t>At what point in the process should a CVE ID be assigned?</a:t>
            </a:r>
          </a:p>
          <a:p>
            <a:pPr>
              <a:buFont typeface="Wingdings" panose="05000000000000000000" pitchFamily="2" charset="2"/>
              <a:buChar char="§"/>
            </a:pPr>
            <a:r>
              <a:rPr lang="en-US" dirty="0"/>
              <a:t>When an ID is assigned, how is it recorded?</a:t>
            </a:r>
          </a:p>
          <a:p>
            <a:pPr>
              <a:buFont typeface="Wingdings" panose="05000000000000000000" pitchFamily="2" charset="2"/>
              <a:buChar char="§"/>
            </a:pPr>
            <a:r>
              <a:rPr lang="en-US" dirty="0"/>
              <a:t>How are vulnerabilities tracked (i.e., which vulnerability is assigned to which CVE ID)?</a:t>
            </a:r>
          </a:p>
          <a:p>
            <a:endParaRPr lang="en-US" dirty="0"/>
          </a:p>
        </p:txBody>
      </p:sp>
      <p:sp>
        <p:nvSpPr>
          <p:cNvPr id="4" name="Slide Number Placeholder 3">
            <a:extLst>
              <a:ext uri="{FF2B5EF4-FFF2-40B4-BE49-F238E27FC236}">
                <a16:creationId xmlns:a16="http://schemas.microsoft.com/office/drawing/2014/main" id="{506312E2-C9ED-44A0-B0F7-B8C0A6026FB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355957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Publish a Disclosure Policy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The disclosure policy should at least include the expected timeframe and conditions under which vulnerability information will be published</a:t>
            </a:r>
          </a:p>
          <a:p>
            <a:pPr>
              <a:buFont typeface="Wingdings" panose="05000000000000000000" pitchFamily="2" charset="2"/>
              <a:buChar char="§"/>
            </a:pPr>
            <a:r>
              <a:rPr lang="en-US" dirty="0"/>
              <a:t>The following additional communication points are advised:</a:t>
            </a:r>
          </a:p>
          <a:p>
            <a:pPr marL="914400" lvl="1" indent="-457200">
              <a:buFont typeface="+mj-lt"/>
              <a:buAutoNum type="arabicPeriod"/>
            </a:pPr>
            <a:r>
              <a:rPr lang="en-US" dirty="0"/>
              <a:t>Acknowledge receipt of submission (i.e., provide an initial response to reporter, even if it is just a “we received your request and are looking into it”)</a:t>
            </a:r>
          </a:p>
          <a:p>
            <a:pPr marL="914400" lvl="1" indent="-457200">
              <a:buFont typeface="+mj-lt"/>
              <a:buAutoNum type="arabicPeriod"/>
            </a:pPr>
            <a:r>
              <a:rPr lang="en-US" dirty="0"/>
              <a:t>Give reporter approximate time it will take to get back to them with a determination on whether there is a vulnerability</a:t>
            </a:r>
          </a:p>
          <a:p>
            <a:pPr marL="914400" lvl="1" indent="-457200">
              <a:buFont typeface="+mj-lt"/>
              <a:buAutoNum type="arabicPeriod"/>
            </a:pPr>
            <a:r>
              <a:rPr lang="en-US" dirty="0"/>
              <a:t>Advise the reporter when they can expect to receive the CVE ID for the vulnerability</a:t>
            </a:r>
          </a:p>
          <a:p>
            <a:pPr marL="914400" lvl="1" indent="-457200">
              <a:buFont typeface="+mj-lt"/>
              <a:buAutoNum type="arabicPeriod"/>
            </a:pPr>
            <a:r>
              <a:rPr lang="en-US" dirty="0"/>
              <a:t>Advise the reporter when the issue will be fixed and when an advisory can be published</a:t>
            </a:r>
          </a:p>
        </p:txBody>
      </p:sp>
      <p:sp>
        <p:nvSpPr>
          <p:cNvPr id="4" name="Slide Number Placeholder 3">
            <a:extLst>
              <a:ext uri="{FF2B5EF4-FFF2-40B4-BE49-F238E27FC236}">
                <a16:creationId xmlns:a16="http://schemas.microsoft.com/office/drawing/2014/main" id="{D6940FF3-D7F2-4616-B8F3-D5229BEB56D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471764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Publish a Disclosure Policy (Cont.)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Below are a few examples of disclosure policies: </a:t>
            </a:r>
          </a:p>
          <a:p>
            <a:pPr lvl="1">
              <a:buFont typeface="Wingdings" panose="05000000000000000000" pitchFamily="2" charset="2"/>
              <a:buChar char="§"/>
            </a:pPr>
            <a:r>
              <a:rPr lang="en-US" dirty="0">
                <a:hlinkClick r:id="rId3"/>
              </a:rPr>
              <a:t>US CERT’s vulnerability disclosure policy</a:t>
            </a:r>
            <a:endParaRPr lang="en-US" dirty="0"/>
          </a:p>
          <a:p>
            <a:pPr lvl="1">
              <a:buFont typeface="Wingdings" panose="05000000000000000000" pitchFamily="2" charset="2"/>
              <a:buChar char="§"/>
            </a:pPr>
            <a:r>
              <a:rPr lang="en-US" dirty="0">
                <a:hlinkClick r:id="rId4"/>
              </a:rPr>
              <a:t>ENISA Good Practice Guide on Vulnerability Disclosure</a:t>
            </a:r>
            <a:endParaRPr lang="en-US" dirty="0"/>
          </a:p>
          <a:p>
            <a:pPr lvl="1">
              <a:buFont typeface="Wingdings" panose="05000000000000000000" pitchFamily="2" charset="2"/>
              <a:buChar char="§"/>
            </a:pPr>
            <a:r>
              <a:rPr lang="en-US" dirty="0">
                <a:hlinkClick r:id="rId5"/>
              </a:rPr>
              <a:t>ISO/IEC 29147 Vulnerability Disclosure</a:t>
            </a:r>
            <a:endParaRPr lang="en-US" dirty="0"/>
          </a:p>
          <a:p>
            <a:pPr lvl="1">
              <a:buFont typeface="Wingdings" panose="05000000000000000000" pitchFamily="2" charset="2"/>
              <a:buChar char="§"/>
            </a:pPr>
            <a:r>
              <a:rPr lang="en-US" dirty="0">
                <a:hlinkClick r:id="rId6"/>
              </a:rPr>
              <a:t>NTIA “Early Stage” Coordinated Vulnerability Disclosure Template</a:t>
            </a:r>
            <a:endParaRPr lang="en-US" dirty="0"/>
          </a:p>
          <a:p>
            <a:pPr lvl="1">
              <a:buFont typeface="Wingdings" panose="05000000000000000000" pitchFamily="2" charset="2"/>
              <a:buChar char="§"/>
            </a:pPr>
            <a:r>
              <a:rPr lang="en-US" dirty="0">
                <a:hlinkClick r:id="rId7"/>
              </a:rPr>
              <a:t>Open Source Responsible Disclosure Framework</a:t>
            </a:r>
            <a:endParaRPr lang="en-US" dirty="0"/>
          </a:p>
          <a:p>
            <a:pPr lvl="1">
              <a:buFont typeface="Wingdings" panose="05000000000000000000" pitchFamily="2" charset="2"/>
              <a:buChar char="§"/>
            </a:pPr>
            <a:r>
              <a:rPr lang="en-US" dirty="0">
                <a:hlinkClick r:id="rId8"/>
              </a:rPr>
              <a:t>Bug Bounty - </a:t>
            </a:r>
            <a:r>
              <a:rPr lang="en-US" dirty="0" err="1">
                <a:hlinkClick r:id="rId8"/>
              </a:rPr>
              <a:t>HackerOne</a:t>
            </a:r>
            <a:r>
              <a:rPr lang="en-US" dirty="0">
                <a:hlinkClick r:id="rId8"/>
              </a:rPr>
              <a:t> Disclosure Policy</a:t>
            </a:r>
            <a:endParaRPr lang="en-US" dirty="0"/>
          </a:p>
          <a:p>
            <a:pPr lvl="1">
              <a:buFont typeface="Wingdings" panose="05000000000000000000" pitchFamily="2" charset="2"/>
              <a:buChar char="§"/>
            </a:pPr>
            <a:r>
              <a:rPr lang="en-US" dirty="0">
                <a:hlinkClick r:id="rId9"/>
              </a:rPr>
              <a:t>Researcher - Rapid7 Disclosure Policy</a:t>
            </a:r>
            <a:endParaRPr lang="en-US" dirty="0"/>
          </a:p>
          <a:p>
            <a:pPr marL="457200" lvl="1" indent="0">
              <a:buNone/>
            </a:pPr>
            <a:endParaRPr lang="en-US" dirty="0"/>
          </a:p>
          <a:p>
            <a:pPr>
              <a:buFont typeface="Wingdings" panose="05000000000000000000" pitchFamily="2" charset="2"/>
              <a:buChar char="§"/>
            </a:pPr>
            <a:endParaRPr lang="en-US" dirty="0"/>
          </a:p>
        </p:txBody>
      </p:sp>
      <p:sp>
        <p:nvSpPr>
          <p:cNvPr id="4" name="Slide Number Placeholder 3">
            <a:extLst>
              <a:ext uri="{FF2B5EF4-FFF2-40B4-BE49-F238E27FC236}">
                <a16:creationId xmlns:a16="http://schemas.microsoft.com/office/drawing/2014/main" id="{D6940FF3-D7F2-4616-B8F3-D5229BEB56D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14230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Publication of Advisories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Advisories must be made public</a:t>
            </a:r>
          </a:p>
          <a:p>
            <a:pPr>
              <a:buFont typeface="Wingdings" panose="05000000000000000000" pitchFamily="2" charset="2"/>
              <a:buChar char="§"/>
            </a:pPr>
            <a:r>
              <a:rPr lang="en-US" dirty="0"/>
              <a:t>The advisory should clearly state which CVE ID is associated with which vulnerability</a:t>
            </a:r>
          </a:p>
          <a:p>
            <a:pPr>
              <a:buFont typeface="Wingdings" panose="05000000000000000000" pitchFamily="2" charset="2"/>
              <a:buChar char="§"/>
            </a:pPr>
            <a:r>
              <a:rPr lang="en-US" dirty="0"/>
              <a:t>CVE Entries should be sent within 24 hours of the vulnerability being made public</a:t>
            </a:r>
          </a:p>
          <a:p>
            <a:pPr>
              <a:buFont typeface="Wingdings" panose="05000000000000000000" pitchFamily="2" charset="2"/>
              <a:buChar char="§"/>
            </a:pPr>
            <a:r>
              <a:rPr lang="en-US" dirty="0"/>
              <a:t>Are CVE Entries sent to the Root CNA, or directly to the Program Root CNA?</a:t>
            </a:r>
          </a:p>
          <a:p>
            <a:pPr lvl="1">
              <a:buFont typeface="Wingdings" panose="05000000000000000000" pitchFamily="2" charset="2"/>
              <a:buChar char="§"/>
            </a:pPr>
            <a:r>
              <a:rPr lang="en-US" dirty="0"/>
              <a:t>The Root CNA may require CVE Entries be sent directly to them</a:t>
            </a:r>
          </a:p>
          <a:p>
            <a:endParaRPr lang="en-US" dirty="0"/>
          </a:p>
          <a:p>
            <a:endParaRPr lang="en-US" dirty="0"/>
          </a:p>
        </p:txBody>
      </p:sp>
      <p:sp>
        <p:nvSpPr>
          <p:cNvPr id="4" name="Slide Number Placeholder 3">
            <a:extLst>
              <a:ext uri="{FF2B5EF4-FFF2-40B4-BE49-F238E27FC236}">
                <a16:creationId xmlns:a16="http://schemas.microsoft.com/office/drawing/2014/main" id="{52920509-9C5A-4911-8F5C-65A841FFE56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00195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CVE Entry Update Requests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CNAs will receive requests to update CVE Entries that have been created; a process should be established to handle these requests</a:t>
            </a:r>
          </a:p>
          <a:p>
            <a:pPr>
              <a:buFont typeface="Wingdings" panose="05000000000000000000" pitchFamily="2" charset="2"/>
              <a:buChar char="§"/>
            </a:pPr>
            <a:r>
              <a:rPr lang="en-US" dirty="0"/>
              <a:t>If the request to update a CVE Entry is sent to a Root CNA or the Program Root CNA, the issuing CNA should decide if they want to be notified.</a:t>
            </a:r>
          </a:p>
          <a:p>
            <a:pPr lvl="1">
              <a:buFont typeface="Wingdings" panose="05000000000000000000" pitchFamily="2" charset="2"/>
              <a:buChar char="§"/>
            </a:pPr>
            <a:r>
              <a:rPr lang="en-US" dirty="0"/>
              <a:t>Decide if notification is necessary under the following conditions:</a:t>
            </a:r>
          </a:p>
          <a:p>
            <a:pPr lvl="2">
              <a:buFont typeface="Wingdings" panose="05000000000000000000" pitchFamily="2" charset="2"/>
              <a:buChar char="§"/>
            </a:pPr>
            <a:r>
              <a:rPr lang="en-US" dirty="0"/>
              <a:t>Spelling or grammar issues</a:t>
            </a:r>
          </a:p>
          <a:p>
            <a:pPr lvl="2">
              <a:buFont typeface="Wingdings" panose="05000000000000000000" pitchFamily="2" charset="2"/>
              <a:buChar char="§"/>
            </a:pPr>
            <a:r>
              <a:rPr lang="en-US" dirty="0"/>
              <a:t>Adding a reference</a:t>
            </a:r>
          </a:p>
        </p:txBody>
      </p:sp>
      <p:sp>
        <p:nvSpPr>
          <p:cNvPr id="4" name="Slide Number Placeholder 3">
            <a:extLst>
              <a:ext uri="{FF2B5EF4-FFF2-40B4-BE49-F238E27FC236}">
                <a16:creationId xmlns:a16="http://schemas.microsoft.com/office/drawing/2014/main" id="{1C61407B-0C52-4B32-836A-43ED88D1CD9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194359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Reporting (All CNAs)</a:t>
            </a:r>
          </a:p>
        </p:txBody>
      </p:sp>
      <p:sp>
        <p:nvSpPr>
          <p:cNvPr id="3" name="Content Placeholder 2"/>
          <p:cNvSpPr>
            <a:spLocks noGrp="1"/>
          </p:cNvSpPr>
          <p:nvPr>
            <p:ph idx="1"/>
          </p:nvPr>
        </p:nvSpPr>
        <p:spPr>
          <a:xfrm>
            <a:off x="812801" y="1327868"/>
            <a:ext cx="11042593" cy="4718971"/>
          </a:xfrm>
        </p:spPr>
        <p:txBody>
          <a:bodyPr>
            <a:normAutofit/>
          </a:bodyPr>
          <a:lstStyle/>
          <a:p>
            <a:pPr>
              <a:buFont typeface="Wingdings" panose="05000000000000000000" pitchFamily="2" charset="2"/>
              <a:buChar char="§"/>
            </a:pPr>
            <a:r>
              <a:rPr lang="en-US" dirty="0"/>
              <a:t>Quarterly reporting is a requirement by the CNA program.</a:t>
            </a:r>
          </a:p>
          <a:p>
            <a:pPr>
              <a:buFont typeface="Wingdings" panose="05000000000000000000" pitchFamily="2" charset="2"/>
              <a:buChar char="§"/>
            </a:pPr>
            <a:r>
              <a:rPr lang="en-US" dirty="0"/>
              <a:t>The current requirements are:</a:t>
            </a:r>
          </a:p>
          <a:p>
            <a:pPr lvl="1">
              <a:buFont typeface="Wingdings" panose="05000000000000000000" pitchFamily="2" charset="2"/>
              <a:buChar char="§"/>
            </a:pPr>
            <a:r>
              <a:rPr lang="en-US" dirty="0"/>
              <a:t>For All CNAs:</a:t>
            </a:r>
          </a:p>
          <a:p>
            <a:pPr lvl="2">
              <a:buFont typeface="Wingdings" panose="05000000000000000000" pitchFamily="2" charset="2"/>
              <a:buChar char="§"/>
            </a:pPr>
            <a:r>
              <a:rPr lang="en-US" dirty="0"/>
              <a:t>Number of unique vulnerability reports received from external parties (assigned and not assigned CVE IDs)</a:t>
            </a:r>
            <a:br>
              <a:rPr lang="en-US" dirty="0"/>
            </a:br>
            <a:r>
              <a:rPr lang="en-US" dirty="0"/>
              <a:t>Rationale: This gives an idea of how much vulnerability disclosure activity there is in each CNA, which can then be extrapolated to sectors or some other category of CNA.</a:t>
            </a:r>
          </a:p>
          <a:p>
            <a:pPr lvl="2">
              <a:buFont typeface="Wingdings" panose="05000000000000000000" pitchFamily="2" charset="2"/>
              <a:buChar char="§"/>
            </a:pPr>
            <a:r>
              <a:rPr lang="en-US" dirty="0"/>
              <a:t>Average time between assignment of CVE ID and publication of CVE Entry</a:t>
            </a:r>
            <a:br>
              <a:rPr lang="en-US" dirty="0"/>
            </a:br>
            <a:r>
              <a:rPr lang="en-US" dirty="0"/>
              <a:t>Rationale: Again, taken in aggregate, gives an idea for what the common timeframes are, which can inform discussions of best practice.</a:t>
            </a:r>
          </a:p>
        </p:txBody>
      </p:sp>
      <p:sp>
        <p:nvSpPr>
          <p:cNvPr id="4" name="Slide Number Placeholder 3">
            <a:extLst>
              <a:ext uri="{FF2B5EF4-FFF2-40B4-BE49-F238E27FC236}">
                <a16:creationId xmlns:a16="http://schemas.microsoft.com/office/drawing/2014/main" id="{FE287422-682A-49EB-BD1D-2AF27BB55DB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482196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DC51-1AEA-433F-9C13-42870564112C}"/>
              </a:ext>
            </a:extLst>
          </p:cNvPr>
          <p:cNvSpPr>
            <a:spLocks noGrp="1"/>
          </p:cNvSpPr>
          <p:nvPr>
            <p:ph type="title"/>
          </p:nvPr>
        </p:nvSpPr>
        <p:spPr/>
        <p:txBody>
          <a:bodyPr/>
          <a:lstStyle/>
          <a:p>
            <a:r>
              <a:rPr lang="en-US" dirty="0"/>
              <a:t>Process: Reporting (Root CNAs)</a:t>
            </a:r>
          </a:p>
        </p:txBody>
      </p:sp>
      <p:sp>
        <p:nvSpPr>
          <p:cNvPr id="3" name="Content Placeholder 2">
            <a:extLst>
              <a:ext uri="{FF2B5EF4-FFF2-40B4-BE49-F238E27FC236}">
                <a16:creationId xmlns:a16="http://schemas.microsoft.com/office/drawing/2014/main" id="{EC4DD972-4E4A-4E16-8329-6E33CFB782E4}"/>
              </a:ext>
            </a:extLst>
          </p:cNvPr>
          <p:cNvSpPr>
            <a:spLocks noGrp="1"/>
          </p:cNvSpPr>
          <p:nvPr>
            <p:ph idx="1"/>
          </p:nvPr>
        </p:nvSpPr>
        <p:spPr>
          <a:xfrm>
            <a:off x="812800" y="1352386"/>
            <a:ext cx="11050546" cy="4589745"/>
          </a:xfrm>
        </p:spPr>
        <p:txBody>
          <a:bodyPr>
            <a:normAutofit/>
          </a:bodyPr>
          <a:lstStyle/>
          <a:p>
            <a:pPr>
              <a:buFont typeface="Wingdings" panose="05000000000000000000" pitchFamily="2" charset="2"/>
              <a:buChar char="§"/>
            </a:pPr>
            <a:r>
              <a:rPr lang="en-US" dirty="0"/>
              <a:t>The current requirements are:</a:t>
            </a:r>
          </a:p>
          <a:p>
            <a:pPr lvl="1">
              <a:buFont typeface="Wingdings" panose="05000000000000000000" pitchFamily="2" charset="2"/>
              <a:buChar char="§"/>
            </a:pPr>
            <a:r>
              <a:rPr lang="en-US" dirty="0"/>
              <a:t>For Root CNAs:</a:t>
            </a:r>
          </a:p>
          <a:p>
            <a:pPr lvl="2">
              <a:buFont typeface="Wingdings" panose="05000000000000000000" pitchFamily="2" charset="2"/>
              <a:buChar char="§"/>
            </a:pPr>
            <a:r>
              <a:rPr lang="en-US" sz="2000" b="1" dirty="0"/>
              <a:t>Number of times an issue was escalated to the Root CNA</a:t>
            </a:r>
            <a:br>
              <a:rPr lang="en-US" sz="2000" dirty="0"/>
            </a:br>
            <a:r>
              <a:rPr lang="en-US" sz="2000" dirty="0"/>
              <a:t>Rationale: How much of a Root CNA’s time is spent dealing with escalations? Does it scale with the number of Sub-CNAs they have? Does it vary between sectors?</a:t>
            </a:r>
          </a:p>
          <a:p>
            <a:pPr lvl="2">
              <a:buFont typeface="Wingdings" panose="05000000000000000000" pitchFamily="2" charset="2"/>
              <a:buChar char="§"/>
            </a:pPr>
            <a:r>
              <a:rPr lang="en-US" sz="2000" b="1" dirty="0"/>
              <a:t>Categories of escalated issues and percentage of total: </a:t>
            </a:r>
          </a:p>
          <a:p>
            <a:pPr lvl="3">
              <a:buFont typeface="Wingdings" panose="05000000000000000000" pitchFamily="2" charset="2"/>
              <a:buChar char="§"/>
            </a:pPr>
            <a:r>
              <a:rPr lang="en-US" sz="1800" b="1" dirty="0">
                <a:latin typeface="Helvetica LT Std"/>
              </a:rPr>
              <a:t>Dispute</a:t>
            </a:r>
          </a:p>
          <a:p>
            <a:pPr lvl="3">
              <a:buFont typeface="Wingdings" panose="05000000000000000000" pitchFamily="2" charset="2"/>
              <a:buChar char="§"/>
            </a:pPr>
            <a:r>
              <a:rPr lang="en-US" sz="1800" b="1" dirty="0">
                <a:latin typeface="Helvetica LT Std"/>
              </a:rPr>
              <a:t>Responsiveness</a:t>
            </a:r>
          </a:p>
          <a:p>
            <a:pPr lvl="3">
              <a:spcAft>
                <a:spcPts val="500"/>
              </a:spcAft>
              <a:buFont typeface="Wingdings" panose="05000000000000000000" pitchFamily="2" charset="2"/>
              <a:buChar char="§"/>
            </a:pPr>
            <a:r>
              <a:rPr lang="en-US" sz="1800" b="1" dirty="0">
                <a:latin typeface="Helvetica LT Std"/>
              </a:rPr>
              <a:t>Misuse of CVE</a:t>
            </a:r>
          </a:p>
          <a:p>
            <a:pPr lvl="3">
              <a:buFont typeface="Wingdings" panose="05000000000000000000" pitchFamily="2" charset="2"/>
              <a:buChar char="§"/>
            </a:pPr>
            <a:r>
              <a:rPr lang="en-US" sz="1900" dirty="0"/>
              <a:t>Rationale: What is the nature of the issues that Root CNAs are addressing, which can inform training, documentation, and process improvement.</a:t>
            </a:r>
          </a:p>
          <a:p>
            <a:pPr lvl="2">
              <a:buFont typeface="Wingdings" panose="05000000000000000000" pitchFamily="2" charset="2"/>
              <a:buChar char="§"/>
            </a:pPr>
            <a:r>
              <a:rPr lang="en-US" sz="2000" b="1" dirty="0"/>
              <a:t>List of Sub-CNAs and New Sub-CNAs this quarter</a:t>
            </a:r>
            <a:br>
              <a:rPr lang="en-US" sz="2000" dirty="0"/>
            </a:br>
            <a:r>
              <a:rPr lang="en-US" sz="2000" dirty="0"/>
              <a:t>Rationale: Forces the periodic update of the full CNA directory.</a:t>
            </a:r>
          </a:p>
          <a:p>
            <a:endParaRPr lang="en-US" dirty="0"/>
          </a:p>
        </p:txBody>
      </p:sp>
      <p:sp>
        <p:nvSpPr>
          <p:cNvPr id="4" name="Slide Number Placeholder 3">
            <a:extLst>
              <a:ext uri="{FF2B5EF4-FFF2-40B4-BE49-F238E27FC236}">
                <a16:creationId xmlns:a16="http://schemas.microsoft.com/office/drawing/2014/main" id="{84620523-35FE-4C4C-B9EA-93A1555245E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281719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Information CNAs Are Required to Provide to their Parent CNA</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Point of Contact (POC) </a:t>
            </a:r>
          </a:p>
          <a:p>
            <a:pPr lvl="1">
              <a:buFont typeface="Wingdings" panose="05000000000000000000" pitchFamily="2" charset="2"/>
              <a:buChar char="§"/>
            </a:pPr>
            <a:r>
              <a:rPr lang="en-US" dirty="0"/>
              <a:t>As defined by the parent CNA</a:t>
            </a:r>
          </a:p>
          <a:p>
            <a:pPr>
              <a:buFont typeface="Wingdings" panose="05000000000000000000" pitchFamily="2" charset="2"/>
              <a:buChar char="§"/>
            </a:pPr>
            <a:r>
              <a:rPr lang="en-US" dirty="0"/>
              <a:t>Scope definition</a:t>
            </a:r>
          </a:p>
          <a:p>
            <a:pPr>
              <a:buFont typeface="Wingdings" panose="05000000000000000000" pitchFamily="2" charset="2"/>
              <a:buChar char="§"/>
            </a:pPr>
            <a:r>
              <a:rPr lang="en-US" dirty="0"/>
              <a:t>Disclosure policy</a:t>
            </a:r>
          </a:p>
          <a:p>
            <a:pPr>
              <a:buFont typeface="Wingdings" panose="05000000000000000000" pitchFamily="2" charset="2"/>
              <a:buChar char="§"/>
            </a:pPr>
            <a:r>
              <a:rPr lang="en-US" dirty="0"/>
              <a:t>Root CNAs may require additional information to be provided</a:t>
            </a:r>
          </a:p>
        </p:txBody>
      </p:sp>
      <p:sp>
        <p:nvSpPr>
          <p:cNvPr id="4" name="Slide Number Placeholder 3">
            <a:extLst>
              <a:ext uri="{FF2B5EF4-FFF2-40B4-BE49-F238E27FC236}">
                <a16:creationId xmlns:a16="http://schemas.microsoft.com/office/drawing/2014/main" id="{9D265E95-E92E-471F-B155-37A626F3859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661563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CNA Resources and Community Involvement</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403213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Defining CNAs</a:t>
            </a:r>
          </a:p>
        </p:txBody>
      </p:sp>
      <p:sp>
        <p:nvSpPr>
          <p:cNvPr id="2" name="Slide Number Placeholder 1">
            <a:extLst>
              <a:ext uri="{FF2B5EF4-FFF2-40B4-BE49-F238E27FC236}">
                <a16:creationId xmlns:a16="http://schemas.microsoft.com/office/drawing/2014/main" id="{468FE064-B60B-457E-B0B9-D0BE2FF1DE8E}"/>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509056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Parent CNA provides initial training</a:t>
            </a:r>
          </a:p>
          <a:p>
            <a:pPr>
              <a:buFont typeface="Wingdings" panose="05000000000000000000" pitchFamily="2" charset="2"/>
              <a:buChar char="§"/>
            </a:pPr>
            <a:r>
              <a:rPr lang="en-US" dirty="0"/>
              <a:t>The training should include:</a:t>
            </a:r>
          </a:p>
          <a:p>
            <a:pPr lvl="1">
              <a:buFont typeface="Wingdings" panose="05000000000000000000" pitchFamily="2" charset="2"/>
              <a:buChar char="§"/>
            </a:pPr>
            <a:r>
              <a:rPr lang="en-US" sz="1800" dirty="0"/>
              <a:t>A </a:t>
            </a:r>
            <a:r>
              <a:rPr lang="en-US" sz="1800" i="1" dirty="0"/>
              <a:t>CNA Rules </a:t>
            </a:r>
            <a:r>
              <a:rPr lang="en-US" sz="1800" dirty="0"/>
              <a:t>review</a:t>
            </a:r>
          </a:p>
          <a:p>
            <a:pPr>
              <a:buFont typeface="Wingdings" panose="05000000000000000000" pitchFamily="2" charset="2"/>
              <a:buChar char="§"/>
            </a:pPr>
            <a:r>
              <a:rPr lang="en-US" dirty="0"/>
              <a:t>Additional Training</a:t>
            </a:r>
          </a:p>
          <a:p>
            <a:pPr lvl="1">
              <a:buFont typeface="Wingdings" panose="05000000000000000000" pitchFamily="2" charset="2"/>
              <a:buChar char="§"/>
            </a:pPr>
            <a:r>
              <a:rPr lang="en-US" sz="1800" dirty="0"/>
              <a:t>CNA Summits </a:t>
            </a:r>
          </a:p>
          <a:p>
            <a:pPr lvl="1">
              <a:buFont typeface="Wingdings" panose="05000000000000000000" pitchFamily="2" charset="2"/>
              <a:buChar char="§"/>
            </a:pPr>
            <a:r>
              <a:rPr lang="en-US" sz="1800" dirty="0"/>
              <a:t>Supplementary documentation, available at  (</a:t>
            </a:r>
            <a:r>
              <a:rPr lang="en-US" sz="1800" dirty="0">
                <a:hlinkClick r:id="rId3"/>
              </a:rPr>
              <a:t>https://cveproject.github.io/docs/cna/processes_documentation/index.html</a:t>
            </a:r>
            <a:r>
              <a:rPr lang="en-US" sz="1800" dirty="0"/>
              <a:t>)</a:t>
            </a:r>
          </a:p>
          <a:p>
            <a:pPr>
              <a:buFont typeface="Wingdings" panose="05000000000000000000" pitchFamily="2" charset="2"/>
              <a:buChar char="§"/>
            </a:pPr>
            <a:r>
              <a:rPr lang="en-US" dirty="0"/>
              <a:t>An internal training process should be developed for those who join the team</a:t>
            </a:r>
          </a:p>
          <a:p>
            <a:pPr lvl="1">
              <a:buFont typeface="Wingdings" panose="05000000000000000000" pitchFamily="2" charset="2"/>
              <a:buChar char="§"/>
            </a:pPr>
            <a:r>
              <a:rPr lang="en-US" sz="1800" dirty="0"/>
              <a:t>Program Root CNA (currently MITRE) can help provide supplemental material</a:t>
            </a:r>
          </a:p>
        </p:txBody>
      </p:sp>
      <p:sp>
        <p:nvSpPr>
          <p:cNvPr id="4" name="Slide Number Placeholder 3">
            <a:extLst>
              <a:ext uri="{FF2B5EF4-FFF2-40B4-BE49-F238E27FC236}">
                <a16:creationId xmlns:a16="http://schemas.microsoft.com/office/drawing/2014/main" id="{A077EE62-80E5-4575-B1DE-380763AB995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362075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5278-E631-41A0-A3F1-C9CC25390F88}"/>
              </a:ext>
            </a:extLst>
          </p:cNvPr>
          <p:cNvSpPr>
            <a:spLocks noGrp="1"/>
          </p:cNvSpPr>
          <p:nvPr>
            <p:ph type="title"/>
          </p:nvPr>
        </p:nvSpPr>
        <p:spPr/>
        <p:txBody>
          <a:bodyPr/>
          <a:lstStyle/>
          <a:p>
            <a:r>
              <a:rPr lang="en-US" dirty="0"/>
              <a:t>CVE Working Groups (1 of 3)</a:t>
            </a:r>
          </a:p>
        </p:txBody>
      </p:sp>
      <p:sp>
        <p:nvSpPr>
          <p:cNvPr id="3" name="Content Placeholder 2">
            <a:extLst>
              <a:ext uri="{FF2B5EF4-FFF2-40B4-BE49-F238E27FC236}">
                <a16:creationId xmlns:a16="http://schemas.microsoft.com/office/drawing/2014/main" id="{29285F77-9E59-4FAB-8861-4E17DADEC1A1}"/>
              </a:ext>
            </a:extLst>
          </p:cNvPr>
          <p:cNvSpPr>
            <a:spLocks noGrp="1"/>
          </p:cNvSpPr>
          <p:nvPr>
            <p:ph idx="1"/>
          </p:nvPr>
        </p:nvSpPr>
        <p:spPr>
          <a:xfrm>
            <a:off x="812800" y="1344434"/>
            <a:ext cx="10972800" cy="5238928"/>
          </a:xfrm>
        </p:spPr>
        <p:txBody>
          <a:bodyPr>
            <a:normAutofit/>
          </a:bodyPr>
          <a:lstStyle/>
          <a:p>
            <a:pPr>
              <a:buFont typeface="Wingdings" panose="05000000000000000000" pitchFamily="2" charset="2"/>
              <a:buChar char="§"/>
            </a:pPr>
            <a:r>
              <a:rPr lang="en-US" dirty="0"/>
              <a:t>Automation Working Group (AWG)</a:t>
            </a:r>
          </a:p>
          <a:p>
            <a:pPr marL="573088" lvl="1" indent="-342900">
              <a:buFont typeface="Wingdings" panose="05000000000000000000" pitchFamily="2" charset="2"/>
              <a:buChar char="§"/>
            </a:pPr>
            <a:r>
              <a:rPr lang="en-US" altLang="en-US" dirty="0">
                <a:latin typeface="Helvetica LT Std"/>
              </a:rPr>
              <a:t>Focused on identifying and advancing proposals for the collaborative design, development, and deployment of automated capabilities that support the efficient management of the CVE Program.</a:t>
            </a:r>
          </a:p>
          <a:p>
            <a:pPr marL="573088" lvl="1" indent="-342900">
              <a:buFont typeface="Wingdings" panose="05000000000000000000" pitchFamily="2" charset="2"/>
              <a:buChar char="§"/>
            </a:pPr>
            <a:endParaRPr lang="en-US" dirty="0"/>
          </a:p>
          <a:p>
            <a:pPr marL="573088" lvl="1" indent="-342900">
              <a:buFont typeface="Wingdings" panose="05000000000000000000" pitchFamily="2" charset="2"/>
              <a:buChar char="§"/>
            </a:pPr>
            <a:endParaRPr lang="en-US" dirty="0"/>
          </a:p>
          <a:p>
            <a:pPr marL="573088" lvl="1" indent="-342900">
              <a:buFont typeface="Wingdings" panose="05000000000000000000" pitchFamily="2" charset="2"/>
              <a:buChar char="§"/>
            </a:pPr>
            <a:endParaRPr lang="en-US" dirty="0"/>
          </a:p>
          <a:p>
            <a:pPr marL="230188" lvl="1" indent="0">
              <a:buNone/>
            </a:pPr>
            <a:endParaRPr lang="en-US" dirty="0"/>
          </a:p>
        </p:txBody>
      </p:sp>
      <p:sp>
        <p:nvSpPr>
          <p:cNvPr id="4" name="Slide Number Placeholder 3">
            <a:extLst>
              <a:ext uri="{FF2B5EF4-FFF2-40B4-BE49-F238E27FC236}">
                <a16:creationId xmlns:a16="http://schemas.microsoft.com/office/drawing/2014/main" id="{D39BCFEB-6898-49FD-8DE0-287A375A21D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31</a:t>
            </a:fld>
            <a:r>
              <a:rPr lang="en-US"/>
              <a:t> </a:t>
            </a:r>
            <a:r>
              <a:rPr lang="en-US">
                <a:solidFill>
                  <a:srgbClr val="C1CD23"/>
                </a:solidFill>
              </a:rPr>
              <a:t>|</a:t>
            </a:r>
            <a:endParaRPr lang="en-US" dirty="0">
              <a:solidFill>
                <a:srgbClr val="C1CD23"/>
              </a:solidFill>
            </a:endParaRPr>
          </a:p>
        </p:txBody>
      </p:sp>
      <p:graphicFrame>
        <p:nvGraphicFramePr>
          <p:cNvPr id="7" name="Table 6">
            <a:extLst>
              <a:ext uri="{FF2B5EF4-FFF2-40B4-BE49-F238E27FC236}">
                <a16:creationId xmlns:a16="http://schemas.microsoft.com/office/drawing/2014/main" id="{56BEF556-23DF-4707-9F87-70762947D69C}"/>
              </a:ext>
            </a:extLst>
          </p:cNvPr>
          <p:cNvGraphicFramePr>
            <a:graphicFrameLocks noGrp="1"/>
          </p:cNvGraphicFramePr>
          <p:nvPr>
            <p:extLst>
              <p:ext uri="{D42A27DB-BD31-4B8C-83A1-F6EECF244321}">
                <p14:modId xmlns:p14="http://schemas.microsoft.com/office/powerpoint/2010/main" val="3730593002"/>
              </p:ext>
            </p:extLst>
          </p:nvPr>
        </p:nvGraphicFramePr>
        <p:xfrm>
          <a:off x="2568270" y="2347429"/>
          <a:ext cx="9408162" cy="2126212"/>
        </p:xfrm>
        <a:graphic>
          <a:graphicData uri="http://schemas.openxmlformats.org/drawingml/2006/table">
            <a:tbl>
              <a:tblPr/>
              <a:tblGrid>
                <a:gridCol w="4704081">
                  <a:extLst>
                    <a:ext uri="{9D8B030D-6E8A-4147-A177-3AD203B41FA5}">
                      <a16:colId xmlns:a16="http://schemas.microsoft.com/office/drawing/2014/main" val="2397628508"/>
                    </a:ext>
                  </a:extLst>
                </a:gridCol>
                <a:gridCol w="4704081">
                  <a:extLst>
                    <a:ext uri="{9D8B030D-6E8A-4147-A177-3AD203B41FA5}">
                      <a16:colId xmlns:a16="http://schemas.microsoft.com/office/drawing/2014/main" val="300570475"/>
                    </a:ext>
                  </a:extLst>
                </a:gridCol>
              </a:tblGrid>
              <a:tr h="303745">
                <a:tc>
                  <a:txBody>
                    <a:bodyPr/>
                    <a:lstStyle/>
                    <a:p>
                      <a:endParaRPr lang="en-US" sz="1800"/>
                    </a:p>
                  </a:txBody>
                  <a:tcPr marL="0" marR="0" marT="0" marB="0" anchor="ctr">
                    <a:lnL>
                      <a:noFill/>
                    </a:lnL>
                    <a:lnR>
                      <a:noFill/>
                    </a:lnR>
                    <a:lnT>
                      <a:noFill/>
                    </a:lnT>
                    <a:lnB>
                      <a:noFill/>
                    </a:lnB>
                  </a:tcPr>
                </a:tc>
                <a:tc>
                  <a:txBody>
                    <a:bodyPr/>
                    <a:lstStyle/>
                    <a:p>
                      <a:endParaRPr lang="en-US" sz="1800"/>
                    </a:p>
                  </a:txBody>
                  <a:tcPr marL="0" marR="0" marT="0" marB="0" anchor="ctr">
                    <a:lnL>
                      <a:noFill/>
                    </a:lnL>
                    <a:lnR>
                      <a:noFill/>
                    </a:lnR>
                    <a:lnT>
                      <a:noFill/>
                    </a:lnT>
                    <a:lnB>
                      <a:noFill/>
                    </a:lnB>
                  </a:tcPr>
                </a:tc>
                <a:extLst>
                  <a:ext uri="{0D108BD9-81ED-4DB2-BD59-A6C34878D82A}">
                    <a16:rowId xmlns:a16="http://schemas.microsoft.com/office/drawing/2014/main" val="2034914832"/>
                  </a:ext>
                </a:extLst>
              </a:tr>
              <a:tr h="1822467">
                <a:tc>
                  <a:txBody>
                    <a:bodyPr/>
                    <a:lstStyle/>
                    <a:p>
                      <a:r>
                        <a:rPr lang="en-US" sz="1800" b="1" dirty="0"/>
                        <a:t>Documents</a:t>
                      </a:r>
                      <a:endParaRPr lang="en-US" sz="1800" dirty="0"/>
                    </a:p>
                    <a:p>
                      <a:pPr marL="285750" indent="-285750">
                        <a:buFont typeface="Wingdings" panose="05000000000000000000" pitchFamily="2" charset="2"/>
                        <a:buChar char="§"/>
                      </a:pPr>
                      <a:r>
                        <a:rPr lang="en-US" sz="1800" dirty="0">
                          <a:hlinkClick r:id="rId3"/>
                        </a:rPr>
                        <a:t>CVE ID Allocation Service Specification</a:t>
                      </a:r>
                      <a:endParaRPr lang="en-US" sz="1800" dirty="0"/>
                    </a:p>
                    <a:p>
                      <a:pPr marL="285750" indent="-285750">
                        <a:buFont typeface="Wingdings" panose="05000000000000000000" pitchFamily="2" charset="2"/>
                        <a:buChar char="§"/>
                      </a:pPr>
                      <a:r>
                        <a:rPr lang="en-US" sz="1800" dirty="0">
                          <a:hlinkClick r:id="rId4"/>
                        </a:rPr>
                        <a:t>AWG Charter</a:t>
                      </a:r>
                      <a:endParaRPr lang="en-US" sz="1800" dirty="0"/>
                    </a:p>
                  </a:txBody>
                  <a:tcPr marL="0" marR="0" marT="0" marB="0">
                    <a:lnL>
                      <a:noFill/>
                    </a:lnL>
                    <a:lnR>
                      <a:noFill/>
                    </a:lnR>
                    <a:lnT>
                      <a:noFill/>
                    </a:lnT>
                    <a:lnB>
                      <a:noFill/>
                    </a:lnB>
                  </a:tcPr>
                </a:tc>
                <a:tc>
                  <a:txBody>
                    <a:bodyPr/>
                    <a:lstStyle/>
                    <a:p>
                      <a:r>
                        <a:rPr lang="en-US" sz="1800" b="1" dirty="0"/>
                        <a:t>Repositories &amp; Projects</a:t>
                      </a:r>
                      <a:endParaRPr lang="en-US" sz="1800" dirty="0"/>
                    </a:p>
                    <a:p>
                      <a:pPr marL="285750" indent="-285750">
                        <a:buFont typeface="Wingdings" panose="05000000000000000000" pitchFamily="2" charset="2"/>
                        <a:buChar char="§"/>
                      </a:pPr>
                      <a:r>
                        <a:rPr lang="en-US" sz="1800" dirty="0">
                          <a:hlinkClick r:id="rId5"/>
                        </a:rPr>
                        <a:t>CVE ID Allocation Service</a:t>
                      </a:r>
                      <a:endParaRPr lang="en-US" sz="1800" dirty="0"/>
                    </a:p>
                    <a:p>
                      <a:pPr marL="285750" indent="-285750">
                        <a:buFont typeface="Wingdings" panose="05000000000000000000" pitchFamily="2" charset="2"/>
                        <a:buChar char="§"/>
                      </a:pPr>
                      <a:r>
                        <a:rPr lang="en-US" sz="1800" dirty="0">
                          <a:hlinkClick r:id="rId6"/>
                        </a:rPr>
                        <a:t>CVE List GitHub Automation Pilot</a:t>
                      </a:r>
                      <a:endParaRPr lang="en-US" sz="1800" dirty="0"/>
                    </a:p>
                    <a:p>
                      <a:pPr marL="285750" indent="-285750">
                        <a:buFont typeface="Wingdings" panose="05000000000000000000" pitchFamily="2" charset="2"/>
                        <a:buChar char="§"/>
                      </a:pPr>
                      <a:r>
                        <a:rPr lang="en-US" sz="1800" dirty="0">
                          <a:hlinkClick r:id="rId7"/>
                        </a:rPr>
                        <a:t>CVE JSON Schema Project</a:t>
                      </a:r>
                      <a:endParaRPr lang="en-US" sz="1800" dirty="0"/>
                    </a:p>
                    <a:p>
                      <a:pPr marL="285750" indent="-285750">
                        <a:buFont typeface="Wingdings" panose="05000000000000000000" pitchFamily="2" charset="2"/>
                        <a:buChar char="§"/>
                      </a:pPr>
                      <a:r>
                        <a:rPr lang="en-US" sz="1800" dirty="0">
                          <a:hlinkClick r:id="rId8"/>
                        </a:rPr>
                        <a:t>CNA Registry Project</a:t>
                      </a:r>
                      <a:endParaRPr lang="en-US" sz="1800" dirty="0"/>
                    </a:p>
                    <a:p>
                      <a:pPr marL="285750" indent="-285750">
                        <a:buFont typeface="Wingdings" panose="05000000000000000000" pitchFamily="2" charset="2"/>
                        <a:buChar char="§"/>
                      </a:pPr>
                      <a:r>
                        <a:rPr lang="en-US" sz="1800" dirty="0">
                          <a:hlinkClick r:id="rId9"/>
                        </a:rPr>
                        <a:t>AWG GitHub Repository</a:t>
                      </a:r>
                      <a:endParaRPr lang="en-US" sz="1800" dirty="0"/>
                    </a:p>
                  </a:txBody>
                  <a:tcPr marL="0" marR="0" marT="0" marB="0">
                    <a:lnL>
                      <a:noFill/>
                    </a:lnL>
                    <a:lnR>
                      <a:noFill/>
                    </a:lnR>
                    <a:lnT>
                      <a:noFill/>
                    </a:lnT>
                    <a:lnB>
                      <a:noFill/>
                    </a:lnB>
                  </a:tcPr>
                </a:tc>
                <a:extLst>
                  <a:ext uri="{0D108BD9-81ED-4DB2-BD59-A6C34878D82A}">
                    <a16:rowId xmlns:a16="http://schemas.microsoft.com/office/drawing/2014/main" val="912699683"/>
                  </a:ext>
                </a:extLst>
              </a:tr>
            </a:tbl>
          </a:graphicData>
        </a:graphic>
      </p:graphicFrame>
    </p:spTree>
    <p:extLst>
      <p:ext uri="{BB962C8B-B14F-4D97-AF65-F5344CB8AC3E}">
        <p14:creationId xmlns:p14="http://schemas.microsoft.com/office/powerpoint/2010/main" val="1584015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5278-E631-41A0-A3F1-C9CC25390F88}"/>
              </a:ext>
            </a:extLst>
          </p:cNvPr>
          <p:cNvSpPr>
            <a:spLocks noGrp="1"/>
          </p:cNvSpPr>
          <p:nvPr>
            <p:ph type="title"/>
          </p:nvPr>
        </p:nvSpPr>
        <p:spPr/>
        <p:txBody>
          <a:bodyPr/>
          <a:lstStyle/>
          <a:p>
            <a:r>
              <a:rPr lang="en-US" dirty="0"/>
              <a:t>CVE Working Groups (2 of 3)</a:t>
            </a:r>
          </a:p>
        </p:txBody>
      </p:sp>
      <p:sp>
        <p:nvSpPr>
          <p:cNvPr id="3" name="Content Placeholder 2">
            <a:extLst>
              <a:ext uri="{FF2B5EF4-FFF2-40B4-BE49-F238E27FC236}">
                <a16:creationId xmlns:a16="http://schemas.microsoft.com/office/drawing/2014/main" id="{29285F77-9E59-4FAB-8861-4E17DADEC1A1}"/>
              </a:ext>
            </a:extLst>
          </p:cNvPr>
          <p:cNvSpPr>
            <a:spLocks noGrp="1"/>
          </p:cNvSpPr>
          <p:nvPr>
            <p:ph idx="1"/>
          </p:nvPr>
        </p:nvSpPr>
        <p:spPr>
          <a:xfrm>
            <a:off x="812799" y="1375576"/>
            <a:ext cx="11066449" cy="4929359"/>
          </a:xfrm>
        </p:spPr>
        <p:txBody>
          <a:bodyPr>
            <a:normAutofit fontScale="92500" lnSpcReduction="10000"/>
          </a:bodyPr>
          <a:lstStyle/>
          <a:p>
            <a:pPr marL="115888" indent="-342900">
              <a:buFont typeface="Wingdings" panose="05000000000000000000" pitchFamily="2" charset="2"/>
              <a:buChar char="§"/>
            </a:pPr>
            <a:r>
              <a:rPr lang="en-US" dirty="0"/>
              <a:t>Strategic Planning Working Group (SPWG)</a:t>
            </a:r>
          </a:p>
          <a:p>
            <a:pPr lvl="1">
              <a:buFont typeface="Wingdings" panose="05000000000000000000" pitchFamily="2" charset="2"/>
              <a:buChar char="§"/>
            </a:pPr>
            <a:r>
              <a:rPr lang="en-US" altLang="en-US" dirty="0">
                <a:latin typeface="Helvetica LT Std"/>
              </a:rPr>
              <a:t>Focused on the long-term strategy (1-5 years) and goals of the CVE Program; will work closely with the CVE Board to determine goals and objectives and will act to achieve them.</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r>
              <a:rPr lang="en-US" dirty="0"/>
              <a:t>CNA Coordination Working Group (CNACWG)</a:t>
            </a:r>
          </a:p>
          <a:p>
            <a:pPr lvl="1">
              <a:buFont typeface="Wingdings" panose="05000000000000000000" pitchFamily="2" charset="2"/>
              <a:buChar char="§"/>
            </a:pPr>
            <a:r>
              <a:rPr lang="en-US" dirty="0"/>
              <a:t>Focused on providing a forum for more effective communication and participation by the </a:t>
            </a:r>
            <a:r>
              <a:rPr lang="en-US" dirty="0">
                <a:hlinkClick r:id="rId3"/>
              </a:rPr>
              <a:t>CVE Numbering Authorities (CNAs)</a:t>
            </a:r>
            <a:r>
              <a:rPr lang="en-US" dirty="0"/>
              <a:t>.</a:t>
            </a:r>
          </a:p>
          <a:p>
            <a:pPr>
              <a:buFont typeface="Wingdings" panose="05000000000000000000" pitchFamily="2" charset="2"/>
              <a:buChar char="§"/>
            </a:pPr>
            <a:endParaRPr lang="en-US" dirty="0"/>
          </a:p>
          <a:p>
            <a:pPr marL="0" indent="0">
              <a:buNone/>
            </a:pPr>
            <a:endParaRPr lang="en-US" dirty="0"/>
          </a:p>
          <a:p>
            <a:pPr>
              <a:buFont typeface="Wingdings" panose="05000000000000000000" pitchFamily="2" charset="2"/>
              <a:buChar char="§"/>
            </a:pPr>
            <a:r>
              <a:rPr lang="en-US" dirty="0"/>
              <a:t>CVE Entry Quality Working Group (QWG)</a:t>
            </a:r>
          </a:p>
          <a:p>
            <a:pPr lvl="1">
              <a:buFont typeface="Wingdings" panose="05000000000000000000" pitchFamily="2" charset="2"/>
              <a:buChar char="§"/>
            </a:pPr>
            <a:r>
              <a:rPr lang="en-US" dirty="0"/>
              <a:t>Focused on identifying areas where CVE content, rules, guidelines, and best practices must improve to better support stakeholder use cases.</a:t>
            </a:r>
          </a:p>
        </p:txBody>
      </p:sp>
      <p:sp>
        <p:nvSpPr>
          <p:cNvPr id="4" name="Slide Number Placeholder 3">
            <a:extLst>
              <a:ext uri="{FF2B5EF4-FFF2-40B4-BE49-F238E27FC236}">
                <a16:creationId xmlns:a16="http://schemas.microsoft.com/office/drawing/2014/main" id="{BFD4F591-BDAA-4886-B146-5C7A9B820BF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32</a:t>
            </a:fld>
            <a:r>
              <a:rPr lang="en-US"/>
              <a:t> </a:t>
            </a:r>
            <a:r>
              <a:rPr lang="en-US">
                <a:solidFill>
                  <a:srgbClr val="C1CD23"/>
                </a:solidFill>
              </a:rPr>
              <a:t>|</a:t>
            </a:r>
            <a:endParaRPr lang="en-US" dirty="0">
              <a:solidFill>
                <a:srgbClr val="C1CD23"/>
              </a:solidFill>
            </a:endParaRPr>
          </a:p>
        </p:txBody>
      </p:sp>
      <p:sp>
        <p:nvSpPr>
          <p:cNvPr id="5" name="Rectangle 4">
            <a:extLst>
              <a:ext uri="{FF2B5EF4-FFF2-40B4-BE49-F238E27FC236}">
                <a16:creationId xmlns:a16="http://schemas.microsoft.com/office/drawing/2014/main" id="{56D58D78-17F9-42C5-A959-9C3423E2C5EE}"/>
              </a:ext>
            </a:extLst>
          </p:cNvPr>
          <p:cNvSpPr/>
          <p:nvPr/>
        </p:nvSpPr>
        <p:spPr>
          <a:xfrm>
            <a:off x="2308569" y="4270207"/>
            <a:ext cx="2621282" cy="646331"/>
          </a:xfrm>
          <a:prstGeom prst="rect">
            <a:avLst/>
          </a:prstGeom>
        </p:spPr>
        <p:txBody>
          <a:bodyPr wrap="square">
            <a:spAutoFit/>
          </a:bodyPr>
          <a:lstStyle/>
          <a:p>
            <a:r>
              <a:rPr lang="en-US" b="1" dirty="0"/>
              <a:t>Documents</a:t>
            </a:r>
            <a:endParaRPr lang="en-US" dirty="0"/>
          </a:p>
          <a:p>
            <a:pPr marL="285750" indent="-285750">
              <a:buFont typeface="Wingdings" panose="05000000000000000000" pitchFamily="2" charset="2"/>
              <a:buChar char="§"/>
            </a:pPr>
            <a:r>
              <a:rPr lang="en-US" dirty="0">
                <a:hlinkClick r:id="rId4"/>
              </a:rPr>
              <a:t>CNACWG Charter</a:t>
            </a:r>
            <a:endParaRPr lang="en-US" dirty="0"/>
          </a:p>
        </p:txBody>
      </p:sp>
      <p:sp>
        <p:nvSpPr>
          <p:cNvPr id="6" name="Rectangle 5">
            <a:extLst>
              <a:ext uri="{FF2B5EF4-FFF2-40B4-BE49-F238E27FC236}">
                <a16:creationId xmlns:a16="http://schemas.microsoft.com/office/drawing/2014/main" id="{06BFF5C1-AF1F-4E43-A195-11288D30EFF3}"/>
              </a:ext>
            </a:extLst>
          </p:cNvPr>
          <p:cNvSpPr/>
          <p:nvPr/>
        </p:nvSpPr>
        <p:spPr>
          <a:xfrm>
            <a:off x="6522270" y="4343948"/>
            <a:ext cx="3416410" cy="646331"/>
          </a:xfrm>
          <a:prstGeom prst="rect">
            <a:avLst/>
          </a:prstGeom>
        </p:spPr>
        <p:txBody>
          <a:bodyPr wrap="square">
            <a:spAutoFit/>
          </a:bodyPr>
          <a:lstStyle/>
          <a:p>
            <a:r>
              <a:rPr lang="en-US" b="1" dirty="0"/>
              <a:t>Repositories &amp; Projects</a:t>
            </a:r>
            <a:endParaRPr lang="en-US" dirty="0"/>
          </a:p>
          <a:p>
            <a:pPr marL="285750" indent="-285750">
              <a:buFont typeface="Wingdings" panose="05000000000000000000" pitchFamily="2" charset="2"/>
              <a:buChar char="§"/>
            </a:pPr>
            <a:r>
              <a:rPr lang="en-US" dirty="0"/>
              <a:t>TBA</a:t>
            </a:r>
          </a:p>
        </p:txBody>
      </p:sp>
      <p:sp>
        <p:nvSpPr>
          <p:cNvPr id="7" name="Rectangle 6">
            <a:extLst>
              <a:ext uri="{FF2B5EF4-FFF2-40B4-BE49-F238E27FC236}">
                <a16:creationId xmlns:a16="http://schemas.microsoft.com/office/drawing/2014/main" id="{3860913D-9F60-44CF-9D46-4935D7CF2833}"/>
              </a:ext>
            </a:extLst>
          </p:cNvPr>
          <p:cNvSpPr/>
          <p:nvPr/>
        </p:nvSpPr>
        <p:spPr>
          <a:xfrm>
            <a:off x="2253322" y="2382963"/>
            <a:ext cx="3416410" cy="646331"/>
          </a:xfrm>
          <a:prstGeom prst="rect">
            <a:avLst/>
          </a:prstGeom>
        </p:spPr>
        <p:txBody>
          <a:bodyPr wrap="square">
            <a:spAutoFit/>
          </a:bodyPr>
          <a:lstStyle/>
          <a:p>
            <a:r>
              <a:rPr lang="en-US" b="1" dirty="0"/>
              <a:t>Documents </a:t>
            </a:r>
            <a:endParaRPr lang="en-US" dirty="0"/>
          </a:p>
          <a:p>
            <a:pPr marL="285750" indent="-285750">
              <a:buFont typeface="Wingdings" panose="05000000000000000000" pitchFamily="2" charset="2"/>
              <a:buChar char="§"/>
            </a:pPr>
            <a:r>
              <a:rPr lang="en-US" dirty="0"/>
              <a:t>TBA</a:t>
            </a:r>
          </a:p>
        </p:txBody>
      </p:sp>
      <p:sp>
        <p:nvSpPr>
          <p:cNvPr id="8" name="Rectangle 7">
            <a:extLst>
              <a:ext uri="{FF2B5EF4-FFF2-40B4-BE49-F238E27FC236}">
                <a16:creationId xmlns:a16="http://schemas.microsoft.com/office/drawing/2014/main" id="{365C9765-6E16-46CE-A4E5-784453D8C11A}"/>
              </a:ext>
            </a:extLst>
          </p:cNvPr>
          <p:cNvSpPr/>
          <p:nvPr/>
        </p:nvSpPr>
        <p:spPr>
          <a:xfrm>
            <a:off x="6522270" y="2382962"/>
            <a:ext cx="5219065" cy="646331"/>
          </a:xfrm>
          <a:prstGeom prst="rect">
            <a:avLst/>
          </a:prstGeom>
        </p:spPr>
        <p:txBody>
          <a:bodyPr wrap="square">
            <a:spAutoFit/>
          </a:bodyPr>
          <a:lstStyle/>
          <a:p>
            <a:r>
              <a:rPr lang="en-US" b="1" dirty="0"/>
              <a:t>Repositories &amp; Projects</a:t>
            </a:r>
            <a:endParaRPr lang="en-US" dirty="0"/>
          </a:p>
          <a:p>
            <a:pPr marL="285750" indent="-285750">
              <a:buFont typeface="Wingdings" panose="05000000000000000000" pitchFamily="2" charset="2"/>
              <a:buChar char="§"/>
            </a:pPr>
            <a:r>
              <a:rPr lang="en-US" dirty="0">
                <a:hlinkClick r:id="rId5"/>
              </a:rPr>
              <a:t>SPWG GitHub Repository</a:t>
            </a:r>
            <a:endParaRPr lang="en-US" dirty="0"/>
          </a:p>
        </p:txBody>
      </p:sp>
    </p:spTree>
    <p:extLst>
      <p:ext uri="{BB962C8B-B14F-4D97-AF65-F5344CB8AC3E}">
        <p14:creationId xmlns:p14="http://schemas.microsoft.com/office/powerpoint/2010/main" val="2275088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5278-E631-41A0-A3F1-C9CC25390F88}"/>
              </a:ext>
            </a:extLst>
          </p:cNvPr>
          <p:cNvSpPr>
            <a:spLocks noGrp="1"/>
          </p:cNvSpPr>
          <p:nvPr>
            <p:ph type="title"/>
          </p:nvPr>
        </p:nvSpPr>
        <p:spPr/>
        <p:txBody>
          <a:bodyPr/>
          <a:lstStyle/>
          <a:p>
            <a:r>
              <a:rPr lang="en-US" dirty="0"/>
              <a:t>CVE Working Groups (3 of 3)</a:t>
            </a:r>
          </a:p>
        </p:txBody>
      </p:sp>
      <p:sp>
        <p:nvSpPr>
          <p:cNvPr id="3" name="Content Placeholder 2">
            <a:extLst>
              <a:ext uri="{FF2B5EF4-FFF2-40B4-BE49-F238E27FC236}">
                <a16:creationId xmlns:a16="http://schemas.microsoft.com/office/drawing/2014/main" id="{29285F77-9E59-4FAB-8861-4E17DADEC1A1}"/>
              </a:ext>
            </a:extLst>
          </p:cNvPr>
          <p:cNvSpPr>
            <a:spLocks noGrp="1"/>
          </p:cNvSpPr>
          <p:nvPr>
            <p:ph idx="1"/>
          </p:nvPr>
        </p:nvSpPr>
        <p:spPr>
          <a:xfrm>
            <a:off x="812799" y="1375576"/>
            <a:ext cx="11066449" cy="4929359"/>
          </a:xfrm>
        </p:spPr>
        <p:txBody>
          <a:bodyPr>
            <a:normAutofit/>
          </a:bodyPr>
          <a:lstStyle/>
          <a:p>
            <a:pPr marL="115888" indent="-342900">
              <a:buFont typeface="Wingdings" panose="05000000000000000000" pitchFamily="2" charset="2"/>
              <a:buChar char="§"/>
            </a:pPr>
            <a:r>
              <a:rPr lang="en-US" dirty="0"/>
              <a:t>Outreach and Communications Working Group (OCWG)</a:t>
            </a:r>
          </a:p>
          <a:p>
            <a:pPr lvl="1">
              <a:buFont typeface="Wingdings" panose="05000000000000000000" pitchFamily="2" charset="2"/>
              <a:buChar char="§"/>
            </a:pPr>
            <a:r>
              <a:rPr lang="en-US" dirty="0"/>
              <a:t>Focused on promoting the CVE Program to achieve program adoption and coverage goals through increased community awareness.</a:t>
            </a:r>
          </a:p>
          <a:p>
            <a:pPr>
              <a:buFont typeface="Wingdings" panose="05000000000000000000" pitchFamily="2" charset="2"/>
              <a:buChar char="§"/>
            </a:pPr>
            <a:endParaRPr lang="en-US" dirty="0"/>
          </a:p>
          <a:p>
            <a:pPr marL="0" indent="0">
              <a:buNone/>
            </a:pPr>
            <a:r>
              <a:rPr lang="en-US" dirty="0"/>
              <a:t> </a:t>
            </a:r>
          </a:p>
        </p:txBody>
      </p:sp>
      <p:sp>
        <p:nvSpPr>
          <p:cNvPr id="4" name="Slide Number Placeholder 3">
            <a:extLst>
              <a:ext uri="{FF2B5EF4-FFF2-40B4-BE49-F238E27FC236}">
                <a16:creationId xmlns:a16="http://schemas.microsoft.com/office/drawing/2014/main" id="{BFD4F591-BDAA-4886-B146-5C7A9B820BF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240695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Community Participation</a:t>
            </a:r>
          </a:p>
        </p:txBody>
      </p:sp>
      <p:sp>
        <p:nvSpPr>
          <p:cNvPr id="3" name="Content Placeholder 2"/>
          <p:cNvSpPr>
            <a:spLocks noGrp="1"/>
          </p:cNvSpPr>
          <p:nvPr>
            <p:ph idx="1"/>
          </p:nvPr>
        </p:nvSpPr>
        <p:spPr>
          <a:xfrm>
            <a:off x="812801" y="1328532"/>
            <a:ext cx="10972800" cy="4589745"/>
          </a:xfrm>
        </p:spPr>
        <p:txBody>
          <a:bodyPr/>
          <a:lstStyle/>
          <a:p>
            <a:pPr>
              <a:buFont typeface="Wingdings" panose="05000000000000000000" pitchFamily="2" charset="2"/>
              <a:buChar char="§"/>
            </a:pPr>
            <a:r>
              <a:rPr lang="en-US" dirty="0"/>
              <a:t>CNA mailing list (cve-cna-list@mitre.org)</a:t>
            </a:r>
          </a:p>
          <a:p>
            <a:pPr lvl="1">
              <a:buFont typeface="Wingdings" panose="05000000000000000000" pitchFamily="2" charset="2"/>
              <a:buChar char="§"/>
            </a:pPr>
            <a:r>
              <a:rPr lang="en-US" dirty="0"/>
              <a:t>For program wide announcements (i.e. program changes)</a:t>
            </a:r>
          </a:p>
          <a:p>
            <a:pPr lvl="1">
              <a:buFont typeface="Wingdings" panose="05000000000000000000" pitchFamily="2" charset="2"/>
              <a:buChar char="§"/>
            </a:pPr>
            <a:r>
              <a:rPr lang="en-US" dirty="0"/>
              <a:t>Used by CNAs to discuss issues that may affect multiple CNAs</a:t>
            </a:r>
          </a:p>
          <a:p>
            <a:pPr lvl="1">
              <a:buFont typeface="Wingdings" panose="05000000000000000000" pitchFamily="2" charset="2"/>
              <a:buChar char="§"/>
            </a:pPr>
            <a:r>
              <a:rPr lang="en-US" dirty="0"/>
              <a:t>Limited to CNA and Board members</a:t>
            </a:r>
          </a:p>
          <a:p>
            <a:pPr>
              <a:buFont typeface="Wingdings" panose="05000000000000000000" pitchFamily="2" charset="2"/>
              <a:buChar char="§"/>
            </a:pPr>
            <a:r>
              <a:rPr lang="en-US" dirty="0"/>
              <a:t>CNA Summits (Virtual/In person)</a:t>
            </a:r>
          </a:p>
          <a:p>
            <a:pPr lvl="1">
              <a:buFont typeface="Wingdings" panose="05000000000000000000" pitchFamily="2" charset="2"/>
              <a:buChar char="§"/>
            </a:pPr>
            <a:r>
              <a:rPr lang="en-US" dirty="0"/>
              <a:t>Yearly conference to discuss lessons learned, issues, and program improvements</a:t>
            </a:r>
          </a:p>
          <a:p>
            <a:pPr>
              <a:buFont typeface="Wingdings" panose="05000000000000000000" pitchFamily="2" charset="2"/>
              <a:buChar char="§"/>
            </a:pPr>
            <a:r>
              <a:rPr lang="en-US" dirty="0"/>
              <a:t>Webinars</a:t>
            </a:r>
          </a:p>
          <a:p>
            <a:pPr lvl="1">
              <a:buFont typeface="Wingdings" panose="05000000000000000000" pitchFamily="2" charset="2"/>
              <a:buChar char="§"/>
            </a:pPr>
            <a:r>
              <a:rPr lang="en-US" dirty="0"/>
              <a:t>Ad-Hoc meetings to discuss issues affecting CNAs and the CVE Program</a:t>
            </a:r>
          </a:p>
          <a:p>
            <a:pPr>
              <a:buFont typeface="Wingdings" panose="05000000000000000000" pitchFamily="2" charset="2"/>
              <a:buChar char="§"/>
            </a:pPr>
            <a:r>
              <a:rPr lang="en-US" dirty="0"/>
              <a:t>Handshake (MITRE’s social media platform)</a:t>
            </a:r>
          </a:p>
          <a:p>
            <a:pPr>
              <a:buFont typeface="Wingdings" panose="05000000000000000000" pitchFamily="2" charset="2"/>
              <a:buChar char="§"/>
            </a:pPr>
            <a:r>
              <a:rPr lang="en-US" dirty="0"/>
              <a:t>CVE CNA SharePoint Site</a:t>
            </a:r>
          </a:p>
        </p:txBody>
      </p:sp>
      <p:sp>
        <p:nvSpPr>
          <p:cNvPr id="4" name="Slide Number Placeholder 3">
            <a:extLst>
              <a:ext uri="{FF2B5EF4-FFF2-40B4-BE49-F238E27FC236}">
                <a16:creationId xmlns:a16="http://schemas.microsoft.com/office/drawing/2014/main" id="{C7A1C29E-D6E1-4BF5-96EF-C0DDE396630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085999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Questions</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14364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the CNA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What are CVE Numbering Authorities (CNAs)?</a:t>
            </a:r>
          </a:p>
          <a:p>
            <a:pPr lvl="1">
              <a:buFont typeface="Wingdings" panose="05000000000000000000" pitchFamily="2" charset="2"/>
              <a:buChar char="§"/>
            </a:pPr>
            <a:r>
              <a:rPr lang="en-US" dirty="0"/>
              <a:t>CNAs are organizations that are authorized to assign CVE IDs to vulnerabilities affecting products within their distinct, agreed upon scope</a:t>
            </a:r>
          </a:p>
          <a:p>
            <a:pPr>
              <a:buFont typeface="Wingdings" panose="05000000000000000000" pitchFamily="2" charset="2"/>
              <a:buChar char="§"/>
            </a:pPr>
            <a:r>
              <a:rPr lang="en-US" dirty="0"/>
              <a:t>Why do we need CNAs?</a:t>
            </a:r>
          </a:p>
          <a:p>
            <a:pPr lvl="1">
              <a:buFont typeface="Wingdings" panose="05000000000000000000" pitchFamily="2" charset="2"/>
              <a:buChar char="§"/>
            </a:pPr>
            <a:r>
              <a:rPr lang="en-US" dirty="0"/>
              <a:t>CNAs help to address the CVE Program's primary challenge to satisfy the demand for timely, accurate CVE ID assignments while rapidly expanding the scope of coverage to address the increasing number of vulnerabilities and evolving state of vulnerability management</a:t>
            </a:r>
          </a:p>
          <a:p>
            <a:pPr>
              <a:buFont typeface="Wingdings" panose="05000000000000000000" pitchFamily="2" charset="2"/>
              <a:buChar char="§"/>
            </a:pPr>
            <a:r>
              <a:rPr lang="en-US" dirty="0"/>
              <a:t>What value do CNAs provide?</a:t>
            </a:r>
          </a:p>
          <a:p>
            <a:pPr lvl="1">
              <a:buFont typeface="Wingdings" panose="05000000000000000000" pitchFamily="2" charset="2"/>
              <a:buChar char="§"/>
            </a:pPr>
            <a:r>
              <a:rPr lang="en-US" dirty="0"/>
              <a:t>CNAs allow CVE IDs to be produced more quickly and in a more distributed manner</a:t>
            </a:r>
          </a:p>
        </p:txBody>
      </p:sp>
      <p:sp>
        <p:nvSpPr>
          <p:cNvPr id="4" name="Slide Number Placeholder 3">
            <a:extLst>
              <a:ext uri="{FF2B5EF4-FFF2-40B4-BE49-F238E27FC236}">
                <a16:creationId xmlns:a16="http://schemas.microsoft.com/office/drawing/2014/main" id="{2F46A549-FDA7-4C66-B71E-61717037F11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696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Being a CNA</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Benefits of becoming a CNA include:</a:t>
            </a:r>
          </a:p>
          <a:p>
            <a:pPr lvl="1">
              <a:buFont typeface="Wingdings" panose="05000000000000000000" pitchFamily="2" charset="2"/>
              <a:buChar char="§"/>
            </a:pPr>
            <a:r>
              <a:rPr lang="en-US" dirty="0"/>
              <a:t>More control over CVE Entry publication process</a:t>
            </a:r>
          </a:p>
          <a:p>
            <a:pPr lvl="1">
              <a:buFont typeface="Wingdings" panose="05000000000000000000" pitchFamily="2" charset="2"/>
              <a:buChar char="§"/>
            </a:pPr>
            <a:r>
              <a:rPr lang="en-US" dirty="0"/>
              <a:t>Ability to publicly disclose a vulnerability with an already assigned CVE ID </a:t>
            </a:r>
          </a:p>
          <a:p>
            <a:pPr lvl="1">
              <a:buFont typeface="Wingdings" panose="05000000000000000000" pitchFamily="2" charset="2"/>
              <a:buChar char="§"/>
            </a:pPr>
            <a:r>
              <a:rPr lang="en-US" dirty="0"/>
              <a:t>Ability to control the disclosure of vulnerability information without pre-publishing </a:t>
            </a:r>
          </a:p>
          <a:p>
            <a:pPr lvl="1">
              <a:buFont typeface="Wingdings" panose="05000000000000000000" pitchFamily="2" charset="2"/>
              <a:buChar char="§"/>
            </a:pPr>
            <a:r>
              <a:rPr lang="en-US" dirty="0"/>
              <a:t>Early notification, by researchers requesting a CVE ID, of vulnerabilities in products within a CNA’s scope</a:t>
            </a:r>
          </a:p>
          <a:p>
            <a:pPr lvl="1">
              <a:buFont typeface="Wingdings" panose="05000000000000000000" pitchFamily="2" charset="2"/>
              <a:buChar char="§"/>
            </a:pPr>
            <a:r>
              <a:rPr lang="en-US" dirty="0"/>
              <a:t>Being part of the CNA community</a:t>
            </a:r>
          </a:p>
        </p:txBody>
      </p:sp>
      <p:sp>
        <p:nvSpPr>
          <p:cNvPr id="4" name="Slide Number Placeholder 3">
            <a:extLst>
              <a:ext uri="{FF2B5EF4-FFF2-40B4-BE49-F238E27FC236}">
                <a16:creationId xmlns:a16="http://schemas.microsoft.com/office/drawing/2014/main" id="{54357654-AF75-4907-B788-1C2FF896AD9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02972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Qualifications</a:t>
            </a:r>
          </a:p>
        </p:txBody>
      </p:sp>
      <p:sp>
        <p:nvSpPr>
          <p:cNvPr id="3" name="Content Placeholder 2"/>
          <p:cNvSpPr>
            <a:spLocks noGrp="1"/>
          </p:cNvSpPr>
          <p:nvPr>
            <p:ph idx="1"/>
          </p:nvPr>
        </p:nvSpPr>
        <p:spPr/>
        <p:txBody>
          <a:bodyPr>
            <a:normAutofit/>
          </a:bodyPr>
          <a:lstStyle/>
          <a:p>
            <a:pPr>
              <a:spcAft>
                <a:spcPts val="1200"/>
              </a:spcAft>
              <a:buFont typeface="Wingdings" panose="05000000000000000000" pitchFamily="2" charset="2"/>
              <a:buChar char="§"/>
            </a:pPr>
            <a:r>
              <a:rPr lang="en-US" dirty="0"/>
              <a:t>A CNA must be: </a:t>
            </a:r>
          </a:p>
          <a:p>
            <a:pPr lvl="1">
              <a:spcAft>
                <a:spcPts val="1200"/>
              </a:spcAft>
              <a:buFont typeface="Wingdings" panose="05000000000000000000" pitchFamily="2" charset="2"/>
              <a:buChar char="§"/>
            </a:pPr>
            <a:r>
              <a:rPr lang="en-US" dirty="0"/>
              <a:t>A vendor with a significant user base and an established security advisory capability or an established entity with an established security advisory capability that typically acts as a neutral interface between researchers and vendors </a:t>
            </a:r>
          </a:p>
          <a:p>
            <a:pPr lvl="1">
              <a:spcAft>
                <a:spcPts val="1200"/>
              </a:spcAft>
              <a:buFont typeface="Wingdings" panose="05000000000000000000" pitchFamily="2" charset="2"/>
              <a:buChar char="§"/>
            </a:pPr>
            <a:r>
              <a:rPr lang="en-US" dirty="0"/>
              <a:t>An established distribution point or source for first-time product vulnerability announcements (which may concern their own products)</a:t>
            </a:r>
          </a:p>
          <a:p>
            <a:pPr lvl="1">
              <a:spcAft>
                <a:spcPts val="1200"/>
              </a:spcAft>
              <a:buFont typeface="Wingdings" panose="05000000000000000000" pitchFamily="2" charset="2"/>
              <a:buChar char="§"/>
            </a:pPr>
            <a:r>
              <a:rPr lang="en-US" dirty="0"/>
              <a:t>Willing to follow </a:t>
            </a:r>
            <a:r>
              <a:rPr lang="en-US" i="1" dirty="0"/>
              <a:t>CNA Rules</a:t>
            </a:r>
          </a:p>
          <a:p>
            <a:pPr>
              <a:spcAft>
                <a:spcPts val="1200"/>
              </a:spcAft>
              <a:buFont typeface="Wingdings" panose="05000000000000000000" pitchFamily="2" charset="2"/>
              <a:buChar char="§"/>
            </a:pPr>
            <a:r>
              <a:rPr lang="en-US" dirty="0"/>
              <a:t>The CNA must follow coordinated disclosure practices as determined by the community they serve in order to reduce the likelihood that duplicate or inaccurate information will be introduced into CVE</a:t>
            </a:r>
          </a:p>
          <a:p>
            <a:endParaRPr lang="en-US" dirty="0"/>
          </a:p>
        </p:txBody>
      </p:sp>
      <p:sp>
        <p:nvSpPr>
          <p:cNvPr id="4" name="Slide Number Placeholder 3">
            <a:extLst>
              <a:ext uri="{FF2B5EF4-FFF2-40B4-BE49-F238E27FC236}">
                <a16:creationId xmlns:a16="http://schemas.microsoft.com/office/drawing/2014/main" id="{6EEF2194-9834-4E7C-BB50-F7C00A1801F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422648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Being a CNA</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There is no monetary fee</a:t>
            </a:r>
          </a:p>
          <a:p>
            <a:pPr>
              <a:buFont typeface="Wingdings" panose="05000000000000000000" pitchFamily="2" charset="2"/>
              <a:buChar char="§"/>
            </a:pPr>
            <a:r>
              <a:rPr lang="en-US" dirty="0"/>
              <a:t>There is no contract to sign</a:t>
            </a:r>
          </a:p>
          <a:p>
            <a:pPr>
              <a:buFont typeface="Wingdings" panose="05000000000000000000" pitchFamily="2" charset="2"/>
              <a:buChar char="§"/>
            </a:pPr>
            <a:r>
              <a:rPr lang="en-US" dirty="0"/>
              <a:t>You are expected to put in the time and effort to implement the </a:t>
            </a:r>
            <a:r>
              <a:rPr lang="en-US" i="1" dirty="0"/>
              <a:t>CNA Rules</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F6402DFC-4265-4C5A-AB7F-242824752BE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791539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to Contact</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Which parent CNA is right for you?</a:t>
            </a:r>
          </a:p>
          <a:p>
            <a:pPr lvl="1">
              <a:buFont typeface="Wingdings" panose="05000000000000000000" pitchFamily="2" charset="2"/>
              <a:buChar char="§"/>
            </a:pPr>
            <a:r>
              <a:rPr lang="en-US" dirty="0"/>
              <a:t>National level</a:t>
            </a:r>
          </a:p>
          <a:p>
            <a:pPr lvl="1">
              <a:buFont typeface="Wingdings" panose="05000000000000000000" pitchFamily="2" charset="2"/>
              <a:buChar char="§"/>
            </a:pPr>
            <a:r>
              <a:rPr lang="en-US" dirty="0"/>
              <a:t>Industry level</a:t>
            </a:r>
          </a:p>
          <a:p>
            <a:pPr lvl="1">
              <a:buFont typeface="Wingdings" panose="05000000000000000000" pitchFamily="2" charset="2"/>
              <a:buChar char="§"/>
            </a:pPr>
            <a:r>
              <a:rPr lang="en-US" dirty="0"/>
              <a:t>Program Root level</a:t>
            </a:r>
          </a:p>
          <a:p>
            <a:pPr>
              <a:buFont typeface="Wingdings" panose="05000000000000000000" pitchFamily="2" charset="2"/>
              <a:buChar char="§"/>
            </a:pPr>
            <a:r>
              <a:rPr lang="en-US" dirty="0"/>
              <a:t>If you are not sure, contact the CVE Program Root CNA:</a:t>
            </a:r>
          </a:p>
          <a:p>
            <a:pPr lvl="1">
              <a:buFont typeface="Wingdings" panose="05000000000000000000" pitchFamily="2" charset="2"/>
              <a:buChar char="§"/>
            </a:pPr>
            <a:r>
              <a:rPr lang="en-US" dirty="0">
                <a:hlinkClick r:id="rId3"/>
              </a:rPr>
              <a:t>https://cveform.mitre.org/</a:t>
            </a:r>
            <a:endParaRPr lang="en-US" dirty="0"/>
          </a:p>
          <a:p>
            <a:pPr>
              <a:buFont typeface="Wingdings" panose="05000000000000000000" pitchFamily="2" charset="2"/>
              <a:buChar char="§"/>
            </a:pPr>
            <a:r>
              <a:rPr lang="en-US" dirty="0"/>
              <a:t>Contact information for the CNAs:</a:t>
            </a:r>
          </a:p>
          <a:p>
            <a:pPr lvl="1">
              <a:buFont typeface="Wingdings" panose="05000000000000000000" pitchFamily="2" charset="2"/>
              <a:buChar char="§"/>
            </a:pPr>
            <a:r>
              <a:rPr lang="en-US" dirty="0">
                <a:hlinkClick r:id="rId4"/>
              </a:rPr>
              <a:t>https://cve.mitre.org/cve/request_id.html#cna_coverage.html</a:t>
            </a:r>
            <a:r>
              <a:rPr lang="en-US" dirty="0"/>
              <a:t> </a:t>
            </a:r>
          </a:p>
        </p:txBody>
      </p:sp>
      <p:sp>
        <p:nvSpPr>
          <p:cNvPr id="4" name="Slide Number Placeholder 3">
            <a:extLst>
              <a:ext uri="{FF2B5EF4-FFF2-40B4-BE49-F238E27FC236}">
                <a16:creationId xmlns:a16="http://schemas.microsoft.com/office/drawing/2014/main" id="{8BB40915-DA01-4FFE-968C-0CCF5C46B34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85878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9B050E-1F7C-4815-A9E7-EAFC6354CD0E}"/>
              </a:ext>
            </a:extLst>
          </p:cNvPr>
          <p:cNvSpPr>
            <a:spLocks noGrp="1"/>
          </p:cNvSpPr>
          <p:nvPr>
            <p:ph type="title"/>
          </p:nvPr>
        </p:nvSpPr>
        <p:spPr/>
        <p:txBody>
          <a:bodyPr>
            <a:normAutofit/>
          </a:bodyPr>
          <a:lstStyle/>
          <a:p>
            <a:r>
              <a:rPr lang="en-US" dirty="0"/>
              <a:t>CVE Program Structure</a:t>
            </a:r>
          </a:p>
        </p:txBody>
      </p:sp>
      <p:sp>
        <p:nvSpPr>
          <p:cNvPr id="28" name="Content Placeholder 4">
            <a:extLst>
              <a:ext uri="{FF2B5EF4-FFF2-40B4-BE49-F238E27FC236}">
                <a16:creationId xmlns:a16="http://schemas.microsoft.com/office/drawing/2014/main" id="{573C094D-8029-40EF-88E7-5F97378427FE}"/>
              </a:ext>
            </a:extLst>
          </p:cNvPr>
          <p:cNvSpPr>
            <a:spLocks noGrp="1"/>
          </p:cNvSpPr>
          <p:nvPr/>
        </p:nvSpPr>
        <p:spPr>
          <a:xfrm>
            <a:off x="708057" y="1411572"/>
            <a:ext cx="5290350" cy="5494894"/>
          </a:xfrm>
          <a:prstGeom prst="rect">
            <a:avLst/>
          </a:prstGeom>
        </p:spPr>
        <p:txBody>
          <a:bodyPr vert="horz" lIns="91440" tIns="45720" rIns="91440" bIns="45720" rtlCol="0">
            <a:noAutofit/>
          </a:bodyPr>
          <a:lstStyle>
            <a:lvl1pPr marL="0" indent="0" algn="l" defTabSz="806867" rtl="0" eaLnBrk="1" latinLnBrk="0" hangingPunct="1">
              <a:spcBef>
                <a:spcPts val="0"/>
              </a:spcBef>
              <a:spcAft>
                <a:spcPts val="600"/>
              </a:spcAft>
              <a:buClr>
                <a:schemeClr val="tx2"/>
              </a:buClr>
              <a:buSzPct val="120000"/>
              <a:buFont typeface="Wingdings" pitchFamily="2" charset="2"/>
              <a:buNone/>
              <a:defRPr lang="en-US" sz="1235" b="1" kern="1200" smtClean="0">
                <a:solidFill>
                  <a:schemeClr val="tx2"/>
                </a:solidFill>
                <a:latin typeface="Arial" pitchFamily="34" charset="0"/>
                <a:ea typeface="+mn-ea"/>
                <a:cs typeface="Arial" pitchFamily="34" charset="0"/>
              </a:defRPr>
            </a:lvl1pPr>
            <a:lvl2pPr marL="0" indent="0" algn="l" defTabSz="806867" rtl="0" eaLnBrk="1" latinLnBrk="0" hangingPunct="1">
              <a:spcBef>
                <a:spcPts val="0"/>
              </a:spcBef>
              <a:spcAft>
                <a:spcPts val="600"/>
              </a:spcAft>
              <a:buClr>
                <a:schemeClr val="tx2"/>
              </a:buClr>
              <a:buFont typeface="Arial" pitchFamily="34" charset="0"/>
              <a:buNone/>
              <a:defRPr lang="en-US" sz="1235" b="0" kern="1200" smtClean="0">
                <a:solidFill>
                  <a:schemeClr val="tx2"/>
                </a:solidFill>
                <a:latin typeface="Arial" pitchFamily="34" charset="0"/>
                <a:ea typeface="+mn-ea"/>
                <a:cs typeface="Arial" pitchFamily="34" charset="0"/>
              </a:defRPr>
            </a:lvl2pPr>
            <a:lvl3pPr marL="0" indent="0" algn="l" defTabSz="806867" rtl="0" eaLnBrk="1" latinLnBrk="0" hangingPunct="1">
              <a:spcBef>
                <a:spcPts val="0"/>
              </a:spcBef>
              <a:spcAft>
                <a:spcPts val="600"/>
              </a:spcAft>
              <a:buClr>
                <a:schemeClr val="tx2"/>
              </a:buClr>
              <a:buSzPct val="110000"/>
              <a:buFont typeface="Wingdings" pitchFamily="2" charset="2"/>
              <a:buNone/>
              <a:defRPr lang="en-US" sz="1059" b="0" i="1" kern="1200" smtClean="0">
                <a:solidFill>
                  <a:schemeClr val="accent1"/>
                </a:solidFill>
                <a:latin typeface="Arial" pitchFamily="34" charset="0"/>
                <a:ea typeface="+mn-ea"/>
                <a:cs typeface="Arial" pitchFamily="34" charset="0"/>
              </a:defRPr>
            </a:lvl3pPr>
            <a:lvl4pPr marL="1027113" indent="-280988" algn="l" defTabSz="806867" rtl="0" eaLnBrk="1" latinLnBrk="0" hangingPunct="1">
              <a:spcBef>
                <a:spcPts val="0"/>
              </a:spcBef>
              <a:spcAft>
                <a:spcPts val="529"/>
              </a:spcAft>
              <a:buClr>
                <a:schemeClr val="tx2"/>
              </a:buClr>
              <a:buFont typeface="Arial" pitchFamily="34" charset="0"/>
              <a:buNone/>
              <a:defRPr lang="en-US" sz="971" b="0" kern="1200" smtClean="0">
                <a:solidFill>
                  <a:schemeClr val="tx2"/>
                </a:solidFill>
                <a:latin typeface="Arial" pitchFamily="34" charset="0"/>
                <a:ea typeface="+mn-ea"/>
                <a:cs typeface="Arial" pitchFamily="34" charset="0"/>
              </a:defRPr>
            </a:lvl4pPr>
            <a:lvl5pPr marL="1319213" indent="-228600" algn="l" defTabSz="806867" rtl="0" eaLnBrk="1" latinLnBrk="0" hangingPunct="1">
              <a:spcBef>
                <a:spcPts val="0"/>
              </a:spcBef>
              <a:spcAft>
                <a:spcPts val="529"/>
              </a:spcAft>
              <a:buClr>
                <a:schemeClr val="tx2"/>
              </a:buClr>
              <a:buSzPct val="60000"/>
              <a:buFont typeface="Wingdings" pitchFamily="2" charset="2"/>
              <a:buChar char="q"/>
              <a:tabLst/>
              <a:defRPr lang="en-US" sz="971" b="0" i="1" kern="1200" smtClean="0">
                <a:solidFill>
                  <a:schemeClr val="tx2"/>
                </a:solidFill>
                <a:latin typeface="Arial" pitchFamily="34" charset="0"/>
                <a:ea typeface="+mn-ea"/>
                <a:cs typeface="Arial" pitchFamily="34" charset="0"/>
              </a:defRPr>
            </a:lvl5pPr>
            <a:lvl6pPr marL="1608138" indent="-228600" algn="l" defTabSz="806867" rtl="0" eaLnBrk="1" latinLnBrk="0" hangingPunct="1">
              <a:spcBef>
                <a:spcPts val="0"/>
              </a:spcBef>
              <a:spcAft>
                <a:spcPts val="529"/>
              </a:spcAft>
              <a:buClr>
                <a:schemeClr val="tx2"/>
              </a:buClr>
              <a:buFont typeface="Helvetica LT Std" pitchFamily="34" charset="0"/>
              <a:buChar char="–"/>
              <a:tabLst/>
              <a:defRPr lang="en-US" sz="1059" b="0" kern="1200" smtClean="0">
                <a:solidFill>
                  <a:schemeClr val="tx1"/>
                </a:solidFill>
                <a:latin typeface="Arial" pitchFamily="34" charset="0"/>
                <a:ea typeface="+mn-ea"/>
                <a:cs typeface="Arial" pitchFamily="34" charset="0"/>
              </a:defRPr>
            </a:lvl6pPr>
            <a:lvl7pPr marL="2420600" indent="0" algn="l" defTabSz="806867" rtl="0" eaLnBrk="1" latinLnBrk="0" hangingPunct="1">
              <a:spcBef>
                <a:spcPct val="20000"/>
              </a:spcBef>
              <a:buFont typeface="Arial" pitchFamily="34" charset="0"/>
              <a:buNone/>
              <a:defRPr sz="1235" b="0" kern="1200">
                <a:solidFill>
                  <a:schemeClr val="tx1"/>
                </a:solidFill>
                <a:latin typeface="+mn-lt"/>
                <a:ea typeface="+mn-ea"/>
                <a:cs typeface="+mn-cs"/>
              </a:defRPr>
            </a:lvl7pPr>
            <a:lvl8pPr marL="2824033" indent="0" algn="l" defTabSz="806867" rtl="0" eaLnBrk="1" latinLnBrk="0" hangingPunct="1">
              <a:spcBef>
                <a:spcPct val="20000"/>
              </a:spcBef>
              <a:buFont typeface="Arial" pitchFamily="34" charset="0"/>
              <a:buNone/>
              <a:defRPr sz="1235" b="0" kern="1200">
                <a:solidFill>
                  <a:schemeClr val="tx1"/>
                </a:solidFill>
                <a:latin typeface="+mn-lt"/>
                <a:ea typeface="+mn-ea"/>
                <a:cs typeface="+mn-cs"/>
              </a:defRPr>
            </a:lvl8pPr>
            <a:lvl9pPr marL="3227466" indent="0" algn="l" defTabSz="806867" rtl="0" eaLnBrk="1" latinLnBrk="0" hangingPunct="1">
              <a:spcBef>
                <a:spcPct val="20000"/>
              </a:spcBef>
              <a:buFont typeface="Arial" pitchFamily="34" charset="0"/>
              <a:buNone/>
              <a:defRPr sz="1235" b="0" kern="1200">
                <a:solidFill>
                  <a:schemeClr val="tx1"/>
                </a:solidFill>
                <a:latin typeface="+mn-lt"/>
                <a:ea typeface="+mn-ea"/>
                <a:cs typeface="+mn-cs"/>
              </a:defRPr>
            </a:lvl9pPr>
          </a:lstStyle>
          <a:p>
            <a:pPr marL="171450" indent="-171450">
              <a:spcBef>
                <a:spcPts val="200"/>
              </a:spcBef>
              <a:buSzPct val="125000"/>
              <a:buFont typeface="Wingdings" panose="05000000000000000000" pitchFamily="2" charset="2"/>
              <a:buChar char="§"/>
            </a:pPr>
            <a:r>
              <a:rPr lang="en-US" sz="1200" dirty="0">
                <a:solidFill>
                  <a:schemeClr val="tx1"/>
                </a:solidFill>
                <a:hlinkClick r:id="" action="ppaction://noaction">
                  <a:extLst>
                    <a:ext uri="{A12FA001-AC4F-418D-AE19-62706E023703}">
                      <ahyp:hlinkClr xmlns:ahyp="http://schemas.microsoft.com/office/drawing/2018/hyperlinkcolor" val="tx"/>
                    </a:ext>
                  </a:extLst>
                </a:hlinkClick>
              </a:rPr>
              <a:t>CVE Board</a:t>
            </a:r>
            <a:r>
              <a:rPr lang="en-US" sz="1200" dirty="0">
                <a:solidFill>
                  <a:schemeClr val="tx1"/>
                </a:solidFill>
              </a:rPr>
              <a:t> (Industry, government, academic stakeholders)</a:t>
            </a:r>
            <a:r>
              <a:rPr lang="en-US" sz="1200" b="0" dirty="0">
                <a:solidFill>
                  <a:schemeClr val="tx1"/>
                </a:solidFill>
              </a:rPr>
              <a:t>:</a:t>
            </a:r>
            <a:r>
              <a:rPr lang="en-US" sz="1200" dirty="0">
                <a:solidFill>
                  <a:schemeClr val="tx1"/>
                </a:solidFill>
              </a:rPr>
              <a:t> </a:t>
            </a:r>
            <a:r>
              <a:rPr lang="en-US" sz="1200" b="0" dirty="0">
                <a:solidFill>
                  <a:schemeClr val="tx1"/>
                </a:solidFill>
              </a:rPr>
              <a:t>Performs essential strategic, governance, and operational advisory functions </a:t>
            </a:r>
          </a:p>
          <a:p>
            <a:pPr marL="171450" indent="-171450">
              <a:spcBef>
                <a:spcPts val="200"/>
              </a:spcBef>
              <a:buSzPct val="125000"/>
              <a:buFont typeface="Wingdings" panose="05000000000000000000" pitchFamily="2" charset="2"/>
              <a:buChar char="§"/>
            </a:pPr>
            <a:r>
              <a:rPr lang="en-US" sz="1200" dirty="0">
                <a:solidFill>
                  <a:schemeClr val="tx1"/>
                </a:solidFill>
              </a:rPr>
              <a:t>Sponsor (DHS Cybersecurity and Infrastructure Security Agency [CISA])</a:t>
            </a:r>
            <a:r>
              <a:rPr lang="en-US" sz="1200" b="0" dirty="0">
                <a:solidFill>
                  <a:schemeClr val="tx1"/>
                </a:solidFill>
              </a:rPr>
              <a:t>: Funds MITRE to operate the CVE Program as an independent, objective third party; a Board Member</a:t>
            </a:r>
          </a:p>
          <a:p>
            <a:pPr marL="171450" indent="-171450">
              <a:spcBef>
                <a:spcPts val="200"/>
              </a:spcBef>
              <a:buSzPct val="125000"/>
              <a:buFont typeface="Wingdings" panose="05000000000000000000" pitchFamily="2" charset="2"/>
              <a:buChar char="§"/>
            </a:pPr>
            <a:r>
              <a:rPr lang="en-US" sz="1200" dirty="0">
                <a:solidFill>
                  <a:schemeClr val="tx1"/>
                </a:solidFill>
              </a:rPr>
              <a:t>Program Root CNA, Secretariat, CNA-Last Resort: (MITRE)</a:t>
            </a:r>
            <a:r>
              <a:rPr lang="en-US" sz="1200" b="0" dirty="0">
                <a:solidFill>
                  <a:schemeClr val="tx1"/>
                </a:solidFill>
              </a:rPr>
              <a:t>:</a:t>
            </a:r>
            <a:r>
              <a:rPr lang="en-US" sz="1200" dirty="0">
                <a:solidFill>
                  <a:schemeClr val="tx1"/>
                </a:solidFill>
              </a:rPr>
              <a:t> </a:t>
            </a:r>
            <a:r>
              <a:rPr lang="en-US" sz="1200" b="0" dirty="0">
                <a:solidFill>
                  <a:schemeClr val="tx1"/>
                </a:solidFill>
              </a:rPr>
              <a:t>CNA of last resort (CNA-LR); final arbiter of disputes, manages CVE Program operations; hosts the CVE Master List; manages the CVE numbering scheme; maintains public presence; performs retail assignment of CVEs for products not covered by other CNAs; executes range of improvement activities (e.g., automation, process, operations, rules)</a:t>
            </a:r>
          </a:p>
          <a:p>
            <a:pPr marL="171450" indent="-171450">
              <a:spcBef>
                <a:spcPts val="200"/>
              </a:spcBef>
              <a:buSzPct val="125000"/>
              <a:buFont typeface="Wingdings" panose="05000000000000000000" pitchFamily="2" charset="2"/>
              <a:buChar char="§"/>
            </a:pPr>
            <a:r>
              <a:rPr lang="en-US" sz="1200" dirty="0">
                <a:solidFill>
                  <a:schemeClr val="tx1"/>
                </a:solidFill>
                <a:hlinkClick r:id="rId3">
                  <a:extLst>
                    <a:ext uri="{A12FA001-AC4F-418D-AE19-62706E023703}">
                      <ahyp:hlinkClr xmlns:ahyp="http://schemas.microsoft.com/office/drawing/2018/hyperlinkcolor" val="tx"/>
                    </a:ext>
                  </a:extLst>
                </a:hlinkClick>
              </a:rPr>
              <a:t>CVE Numbering Authorities</a:t>
            </a:r>
            <a:r>
              <a:rPr lang="en-US" sz="1200" dirty="0">
                <a:solidFill>
                  <a:schemeClr val="tx1"/>
                </a:solidFill>
              </a:rPr>
              <a:t> (CNAs):</a:t>
            </a:r>
          </a:p>
          <a:p>
            <a:pPr marL="285750" lvl="2" indent="-285750">
              <a:spcBef>
                <a:spcPts val="200"/>
              </a:spcBef>
              <a:buSzPct val="125000"/>
              <a:buFont typeface="Arial" panose="020B0604020202020204" pitchFamily="34" charset="0"/>
              <a:buChar char="―"/>
            </a:pPr>
            <a:r>
              <a:rPr lang="en-US" sz="1200" b="1" dirty="0">
                <a:solidFill>
                  <a:schemeClr val="tx1"/>
                </a:solidFill>
              </a:rPr>
              <a:t>CNAs</a:t>
            </a:r>
            <a:r>
              <a:rPr lang="en-US" sz="1200" i="0" dirty="0">
                <a:solidFill>
                  <a:schemeClr val="tx1"/>
                </a:solidFill>
              </a:rPr>
              <a:t>: CNAs do not have subordinate entities. Authorized to assign CVE IDs to vulnerabilities affecting products within a distinct, agreed-upon scope; MITRE is the Root CNA</a:t>
            </a:r>
            <a:endParaRPr lang="en-US" sz="1200" b="1" dirty="0">
              <a:solidFill>
                <a:schemeClr val="tx1"/>
              </a:solidFill>
            </a:endParaRPr>
          </a:p>
          <a:p>
            <a:pPr marL="285750" lvl="2" indent="-285750">
              <a:spcBef>
                <a:spcPts val="200"/>
              </a:spcBef>
              <a:buSzPct val="125000"/>
              <a:buFont typeface="Arial" panose="020B0604020202020204" pitchFamily="34" charset="0"/>
              <a:buChar char="―"/>
            </a:pPr>
            <a:r>
              <a:rPr lang="en-US" sz="1200" b="1" dirty="0">
                <a:solidFill>
                  <a:schemeClr val="tx1"/>
                </a:solidFill>
              </a:rPr>
              <a:t>Root CNA: </a:t>
            </a:r>
            <a:r>
              <a:rPr lang="en-US" sz="1200" i="0" dirty="0">
                <a:solidFill>
                  <a:schemeClr val="tx1"/>
                </a:solidFill>
              </a:rPr>
              <a:t>Manages entities within a distinct, agreed upon  scope; manages operations within a distinct, agreed upon scope; ensures retail assignment within a distinct, agreed upon scope</a:t>
            </a:r>
          </a:p>
          <a:p>
            <a:pPr marL="285750" lvl="2" indent="-285750">
              <a:spcBef>
                <a:spcPts val="200"/>
              </a:spcBef>
              <a:buSzPct val="125000"/>
              <a:buFont typeface="Arial" panose="020B0604020202020204" pitchFamily="34" charset="0"/>
              <a:buChar char="―"/>
            </a:pPr>
            <a:r>
              <a:rPr lang="en-US" sz="1200" b="1" dirty="0">
                <a:solidFill>
                  <a:schemeClr val="tx1"/>
                </a:solidFill>
              </a:rPr>
              <a:t>Sub-CNA: </a:t>
            </a:r>
            <a:r>
              <a:rPr lang="en-US" sz="1200" i="0" dirty="0">
                <a:solidFill>
                  <a:schemeClr val="tx1"/>
                </a:solidFill>
              </a:rPr>
              <a:t>Authorized to assign CVE IDs to products within a distinct, agreed upon scope</a:t>
            </a:r>
          </a:p>
          <a:p>
            <a:pPr marL="1312863" lvl="3" indent="-285750">
              <a:spcBef>
                <a:spcPts val="200"/>
              </a:spcBef>
              <a:spcAft>
                <a:spcPts val="600"/>
              </a:spcAft>
              <a:buSzPct val="125000"/>
              <a:buFont typeface="Wingdings" panose="05000000000000000000" pitchFamily="2" charset="2"/>
              <a:buChar char="§"/>
            </a:pPr>
            <a:endParaRPr lang="en-US" sz="1200" dirty="0">
              <a:solidFill>
                <a:schemeClr val="tx1"/>
              </a:solidFill>
            </a:endParaRPr>
          </a:p>
          <a:p>
            <a:pPr>
              <a:spcBef>
                <a:spcPts val="200"/>
              </a:spcBef>
            </a:pPr>
            <a:endParaRPr lang="en-US" sz="1100" dirty="0">
              <a:solidFill>
                <a:schemeClr val="bg2"/>
              </a:solidFill>
              <a:ea typeface="Verdana" pitchFamily="34" charset="0"/>
              <a:cs typeface="Verdana" pitchFamily="34" charset="0"/>
            </a:endParaRPr>
          </a:p>
        </p:txBody>
      </p:sp>
      <p:sp>
        <p:nvSpPr>
          <p:cNvPr id="2" name="TextBox 1">
            <a:extLst>
              <a:ext uri="{FF2B5EF4-FFF2-40B4-BE49-F238E27FC236}">
                <a16:creationId xmlns:a16="http://schemas.microsoft.com/office/drawing/2014/main" id="{F7D8206E-5BEA-46F7-BD72-5375A59668D7}"/>
              </a:ext>
            </a:extLst>
          </p:cNvPr>
          <p:cNvSpPr txBox="1"/>
          <p:nvPr/>
        </p:nvSpPr>
        <p:spPr>
          <a:xfrm>
            <a:off x="6519173" y="1372742"/>
            <a:ext cx="5074508" cy="338554"/>
          </a:xfrm>
          <a:prstGeom prst="rect">
            <a:avLst/>
          </a:prstGeom>
          <a:noFill/>
        </p:spPr>
        <p:txBody>
          <a:bodyPr wrap="square" rtlCol="0">
            <a:spAutoFit/>
          </a:bodyPr>
          <a:lstStyle/>
          <a:p>
            <a:pPr algn="ctr">
              <a:spcAft>
                <a:spcPts val="600"/>
              </a:spcAft>
            </a:pPr>
            <a:r>
              <a:rPr lang="en-US" sz="1600" b="1" dirty="0">
                <a:solidFill>
                  <a:schemeClr val="tx2"/>
                </a:solidFill>
                <a:ea typeface="Verdana" pitchFamily="34" charset="0"/>
                <a:cs typeface="Verdana" pitchFamily="34" charset="0"/>
              </a:rPr>
              <a:t>Figure 1: Representative CVE Program Structure</a:t>
            </a:r>
          </a:p>
        </p:txBody>
      </p:sp>
      <p:grpSp>
        <p:nvGrpSpPr>
          <p:cNvPr id="6" name="Group 5">
            <a:extLst>
              <a:ext uri="{FF2B5EF4-FFF2-40B4-BE49-F238E27FC236}">
                <a16:creationId xmlns:a16="http://schemas.microsoft.com/office/drawing/2014/main" id="{08570685-12EB-444F-81B5-A99F4C000DF3}"/>
              </a:ext>
            </a:extLst>
          </p:cNvPr>
          <p:cNvGrpSpPr/>
          <p:nvPr/>
        </p:nvGrpSpPr>
        <p:grpSpPr>
          <a:xfrm>
            <a:off x="6519173" y="1946095"/>
            <a:ext cx="4867176" cy="2965809"/>
            <a:chOff x="6095999" y="1769820"/>
            <a:chExt cx="4173980" cy="2463253"/>
          </a:xfrm>
        </p:grpSpPr>
        <p:grpSp>
          <p:nvGrpSpPr>
            <p:cNvPr id="5" name="Group 4">
              <a:extLst>
                <a:ext uri="{FF2B5EF4-FFF2-40B4-BE49-F238E27FC236}">
                  <a16:creationId xmlns:a16="http://schemas.microsoft.com/office/drawing/2014/main" id="{56255F93-377C-4BB4-A215-796E006FB3F8}"/>
                </a:ext>
              </a:extLst>
            </p:cNvPr>
            <p:cNvGrpSpPr/>
            <p:nvPr/>
          </p:nvGrpSpPr>
          <p:grpSpPr>
            <a:xfrm>
              <a:off x="6095999" y="1769820"/>
              <a:ext cx="4173980" cy="2463253"/>
              <a:chOff x="4571999" y="1620353"/>
              <a:chExt cx="4173980" cy="2463253"/>
            </a:xfrm>
          </p:grpSpPr>
          <p:sp>
            <p:nvSpPr>
              <p:cNvPr id="4" name="Rectangle 3">
                <a:extLst>
                  <a:ext uri="{FF2B5EF4-FFF2-40B4-BE49-F238E27FC236}">
                    <a16:creationId xmlns:a16="http://schemas.microsoft.com/office/drawing/2014/main" id="{40014A32-D6AA-4EA4-BD00-9B08CAA1C380}"/>
                  </a:ext>
                </a:extLst>
              </p:cNvPr>
              <p:cNvSpPr/>
              <p:nvPr/>
            </p:nvSpPr>
            <p:spPr>
              <a:xfrm>
                <a:off x="4571999" y="1620353"/>
                <a:ext cx="998959" cy="725194"/>
              </a:xfrm>
              <a:prstGeom prst="rect">
                <a:avLst/>
              </a:prstGeom>
              <a:solidFill>
                <a:schemeClr val="accent3">
                  <a:lumMod val="7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CVE Board</a:t>
                </a:r>
              </a:p>
            </p:txBody>
          </p:sp>
          <p:sp>
            <p:nvSpPr>
              <p:cNvPr id="16" name="Rectangle 15">
                <a:extLst>
                  <a:ext uri="{FF2B5EF4-FFF2-40B4-BE49-F238E27FC236}">
                    <a16:creationId xmlns:a16="http://schemas.microsoft.com/office/drawing/2014/main" id="{53A1B095-6F7D-469A-BDBA-82C2D22EFC5C}"/>
                  </a:ext>
                </a:extLst>
              </p:cNvPr>
              <p:cNvSpPr/>
              <p:nvPr/>
            </p:nvSpPr>
            <p:spPr>
              <a:xfrm>
                <a:off x="7621342" y="1620354"/>
                <a:ext cx="1124637" cy="734580"/>
              </a:xfrm>
              <a:prstGeom prst="rect">
                <a:avLst/>
              </a:prstGeom>
              <a:solidFill>
                <a:schemeClr val="tx2">
                  <a:lumMod val="40000"/>
                  <a:lumOff val="6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DHS CISA (Sponsor Organization)</a:t>
                </a:r>
              </a:p>
            </p:txBody>
          </p:sp>
          <p:sp>
            <p:nvSpPr>
              <p:cNvPr id="17" name="Rectangle 16">
                <a:extLst>
                  <a:ext uri="{FF2B5EF4-FFF2-40B4-BE49-F238E27FC236}">
                    <a16:creationId xmlns:a16="http://schemas.microsoft.com/office/drawing/2014/main" id="{AF792A0D-CA7B-4AB2-A67A-38D41E6C78FB}"/>
                  </a:ext>
                </a:extLst>
              </p:cNvPr>
              <p:cNvSpPr/>
              <p:nvPr/>
            </p:nvSpPr>
            <p:spPr>
              <a:xfrm>
                <a:off x="6091590" y="1620353"/>
                <a:ext cx="1124641" cy="725193"/>
              </a:xfrm>
              <a:prstGeom prst="rect">
                <a:avLst/>
              </a:prstGeom>
              <a:solidFill>
                <a:schemeClr val="tx2"/>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rPr>
                  <a:t>MITRE (Program Root CNA, Secretariat, CNA-LR)</a:t>
                </a:r>
              </a:p>
            </p:txBody>
          </p:sp>
          <p:grpSp>
            <p:nvGrpSpPr>
              <p:cNvPr id="83" name="Group 82">
                <a:extLst>
                  <a:ext uri="{FF2B5EF4-FFF2-40B4-BE49-F238E27FC236}">
                    <a16:creationId xmlns:a16="http://schemas.microsoft.com/office/drawing/2014/main" id="{7CF81575-03ED-43D0-8396-60463D793CA7}"/>
                  </a:ext>
                </a:extLst>
              </p:cNvPr>
              <p:cNvGrpSpPr/>
              <p:nvPr/>
            </p:nvGrpSpPr>
            <p:grpSpPr>
              <a:xfrm>
                <a:off x="7216231" y="2937221"/>
                <a:ext cx="1492046" cy="718330"/>
                <a:chOff x="6481758" y="2792089"/>
                <a:chExt cx="1492046" cy="718330"/>
              </a:xfrm>
            </p:grpSpPr>
            <p:sp>
              <p:nvSpPr>
                <p:cNvPr id="9" name="Rectangle 8">
                  <a:extLst>
                    <a:ext uri="{FF2B5EF4-FFF2-40B4-BE49-F238E27FC236}">
                      <a16:creationId xmlns:a16="http://schemas.microsoft.com/office/drawing/2014/main" id="{E194C76E-9F67-4194-9BA2-8D1CB847E298}"/>
                    </a:ext>
                  </a:extLst>
                </p:cNvPr>
                <p:cNvSpPr>
                  <a:spLocks noChangeAspect="1"/>
                </p:cNvSpPr>
                <p:nvPr/>
              </p:nvSpPr>
              <p:spPr>
                <a:xfrm>
                  <a:off x="6481758" y="3316356"/>
                  <a:ext cx="571399" cy="194063"/>
                </a:xfrm>
                <a:prstGeom prst="rect">
                  <a:avLst/>
                </a:prstGeom>
                <a:solidFill>
                  <a:schemeClr val="bg2">
                    <a:lumMod val="7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dirty="0">
                      <a:solidFill>
                        <a:schemeClr val="tx1"/>
                      </a:solidFill>
                    </a:rPr>
                    <a:t>Sub-CNA</a:t>
                  </a:r>
                </a:p>
              </p:txBody>
            </p:sp>
            <p:sp>
              <p:nvSpPr>
                <p:cNvPr id="22" name="Rectangle 21">
                  <a:extLst>
                    <a:ext uri="{FF2B5EF4-FFF2-40B4-BE49-F238E27FC236}">
                      <a16:creationId xmlns:a16="http://schemas.microsoft.com/office/drawing/2014/main" id="{89D049FF-76B0-4370-A0E2-9621A16FEC46}"/>
                    </a:ext>
                  </a:extLst>
                </p:cNvPr>
                <p:cNvSpPr>
                  <a:spLocks noChangeAspect="1"/>
                </p:cNvSpPr>
                <p:nvPr/>
              </p:nvSpPr>
              <p:spPr>
                <a:xfrm>
                  <a:off x="7402405" y="3313167"/>
                  <a:ext cx="571399" cy="194063"/>
                </a:xfrm>
                <a:prstGeom prst="rect">
                  <a:avLst/>
                </a:prstGeom>
                <a:solidFill>
                  <a:schemeClr val="bg2">
                    <a:lumMod val="7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dirty="0">
                      <a:solidFill>
                        <a:schemeClr val="tx1"/>
                      </a:solidFill>
                    </a:rPr>
                    <a:t>Sub-CNA</a:t>
                  </a:r>
                </a:p>
              </p:txBody>
            </p:sp>
            <p:sp>
              <p:nvSpPr>
                <p:cNvPr id="67" name="Rectangle 66">
                  <a:extLst>
                    <a:ext uri="{FF2B5EF4-FFF2-40B4-BE49-F238E27FC236}">
                      <a16:creationId xmlns:a16="http://schemas.microsoft.com/office/drawing/2014/main" id="{A0390596-FD1C-42D3-ACB1-48134755B123}"/>
                    </a:ext>
                  </a:extLst>
                </p:cNvPr>
                <p:cNvSpPr>
                  <a:spLocks noChangeAspect="1"/>
                </p:cNvSpPr>
                <p:nvPr/>
              </p:nvSpPr>
              <p:spPr>
                <a:xfrm>
                  <a:off x="6886869" y="2792089"/>
                  <a:ext cx="668490" cy="318715"/>
                </a:xfrm>
                <a:prstGeom prst="rect">
                  <a:avLst/>
                </a:prstGeom>
                <a:solidFill>
                  <a:schemeClr val="bg2">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Root CNA</a:t>
                  </a:r>
                </a:p>
              </p:txBody>
            </p:sp>
            <p:cxnSp>
              <p:nvCxnSpPr>
                <p:cNvPr id="69" name="Connector: Elbow 68">
                  <a:extLst>
                    <a:ext uri="{FF2B5EF4-FFF2-40B4-BE49-F238E27FC236}">
                      <a16:creationId xmlns:a16="http://schemas.microsoft.com/office/drawing/2014/main" id="{5E3BE59B-5110-4A67-8CF4-5C536C7A46ED}"/>
                    </a:ext>
                  </a:extLst>
                </p:cNvPr>
                <p:cNvCxnSpPr>
                  <a:cxnSpLocks noChangeAspect="1"/>
                  <a:stCxn id="9" idx="0"/>
                  <a:endCxn id="67" idx="2"/>
                </p:cNvCxnSpPr>
                <p:nvPr/>
              </p:nvCxnSpPr>
              <p:spPr>
                <a:xfrm rot="5400000" flipH="1" flipV="1">
                  <a:off x="6891510" y="2986752"/>
                  <a:ext cx="205552" cy="45365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BE4230D6-3554-4899-80B5-02C8665FAE4D}"/>
                    </a:ext>
                  </a:extLst>
                </p:cNvPr>
                <p:cNvCxnSpPr>
                  <a:cxnSpLocks noChangeAspect="1"/>
                  <a:stCxn id="22" idx="0"/>
                  <a:endCxn id="67" idx="2"/>
                </p:cNvCxnSpPr>
                <p:nvPr/>
              </p:nvCxnSpPr>
              <p:spPr>
                <a:xfrm rot="16200000" flipV="1">
                  <a:off x="7353429" y="2978490"/>
                  <a:ext cx="202363" cy="466991"/>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0" name="Straight Connector 89">
                <a:extLst>
                  <a:ext uri="{FF2B5EF4-FFF2-40B4-BE49-F238E27FC236}">
                    <a16:creationId xmlns:a16="http://schemas.microsoft.com/office/drawing/2014/main" id="{A3443878-7C3D-4792-BF14-D3A5EFA41EC4}"/>
                  </a:ext>
                </a:extLst>
              </p:cNvPr>
              <p:cNvCxnSpPr>
                <a:cxnSpLocks/>
                <a:stCxn id="4" idx="3"/>
                <a:endCxn id="17" idx="1"/>
              </p:cNvCxnSpPr>
              <p:nvPr/>
            </p:nvCxnSpPr>
            <p:spPr>
              <a:xfrm>
                <a:off x="5570958" y="1982950"/>
                <a:ext cx="520632"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C660686-7A9D-4996-B2E0-5365BCE22905}"/>
                  </a:ext>
                </a:extLst>
              </p:cNvPr>
              <p:cNvCxnSpPr>
                <a:cxnSpLocks/>
                <a:stCxn id="17" idx="3"/>
                <a:endCxn id="16" idx="1"/>
              </p:cNvCxnSpPr>
              <p:nvPr/>
            </p:nvCxnSpPr>
            <p:spPr>
              <a:xfrm>
                <a:off x="7216231" y="1982950"/>
                <a:ext cx="405111" cy="46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0178FD0-F94B-4074-9FFE-E102E02D7650}"/>
                  </a:ext>
                </a:extLst>
              </p:cNvPr>
              <p:cNvCxnSpPr/>
              <p:nvPr/>
            </p:nvCxnSpPr>
            <p:spPr>
              <a:xfrm flipH="1" flipV="1">
                <a:off x="6629534" y="2354934"/>
                <a:ext cx="1" cy="582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9F6EB35F-AA6A-446E-841D-56EC9EEBED9B}"/>
                  </a:ext>
                </a:extLst>
              </p:cNvPr>
              <p:cNvSpPr>
                <a:spLocks noChangeAspect="1"/>
              </p:cNvSpPr>
              <p:nvPr/>
            </p:nvSpPr>
            <p:spPr>
              <a:xfrm>
                <a:off x="8136878" y="3889543"/>
                <a:ext cx="571399" cy="194063"/>
              </a:xfrm>
              <a:prstGeom prst="rect">
                <a:avLst/>
              </a:prstGeom>
              <a:solidFill>
                <a:schemeClr val="bg2">
                  <a:lumMod val="7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Sub-CNA</a:t>
                </a:r>
              </a:p>
            </p:txBody>
          </p:sp>
          <p:sp>
            <p:nvSpPr>
              <p:cNvPr id="66" name="Rectangle 65">
                <a:extLst>
                  <a:ext uri="{FF2B5EF4-FFF2-40B4-BE49-F238E27FC236}">
                    <a16:creationId xmlns:a16="http://schemas.microsoft.com/office/drawing/2014/main" id="{927D1992-ED92-45C3-8512-404F85DE514A}"/>
                  </a:ext>
                </a:extLst>
              </p:cNvPr>
              <p:cNvSpPr>
                <a:spLocks noChangeAspect="1"/>
              </p:cNvSpPr>
              <p:nvPr/>
            </p:nvSpPr>
            <p:spPr>
              <a:xfrm>
                <a:off x="7216231" y="3886755"/>
                <a:ext cx="571399" cy="194063"/>
              </a:xfrm>
              <a:prstGeom prst="rect">
                <a:avLst/>
              </a:prstGeom>
              <a:solidFill>
                <a:schemeClr val="bg2">
                  <a:lumMod val="7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Sub-CNA</a:t>
                </a:r>
              </a:p>
            </p:txBody>
          </p:sp>
          <p:sp>
            <p:nvSpPr>
              <p:cNvPr id="68" name="Rectangle 67">
                <a:extLst>
                  <a:ext uri="{FF2B5EF4-FFF2-40B4-BE49-F238E27FC236}">
                    <a16:creationId xmlns:a16="http://schemas.microsoft.com/office/drawing/2014/main" id="{099C7344-7F2A-45A6-A890-6394C7EFFA64}"/>
                  </a:ext>
                </a:extLst>
              </p:cNvPr>
              <p:cNvSpPr/>
              <p:nvPr/>
            </p:nvSpPr>
            <p:spPr>
              <a:xfrm>
                <a:off x="6183315" y="2940466"/>
                <a:ext cx="879077" cy="372422"/>
              </a:xfrm>
              <a:prstGeom prst="rect">
                <a:avLst/>
              </a:prstGeom>
              <a:solidFill>
                <a:schemeClr val="bg2">
                  <a:lumMod val="7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CNA</a:t>
                </a:r>
              </a:p>
            </p:txBody>
          </p:sp>
        </p:grpSp>
        <p:cxnSp>
          <p:nvCxnSpPr>
            <p:cNvPr id="8" name="Straight Connector 7">
              <a:extLst>
                <a:ext uri="{FF2B5EF4-FFF2-40B4-BE49-F238E27FC236}">
                  <a16:creationId xmlns:a16="http://schemas.microsoft.com/office/drawing/2014/main" id="{F20EB4C8-B26A-4D94-8839-5701426A5939}"/>
                </a:ext>
              </a:extLst>
            </p:cNvPr>
            <p:cNvCxnSpPr>
              <a:cxnSpLocks/>
            </p:cNvCxnSpPr>
            <p:nvPr/>
          </p:nvCxnSpPr>
          <p:spPr>
            <a:xfrm flipH="1">
              <a:off x="8153535" y="2778642"/>
              <a:ext cx="1326052" cy="2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426A097-78EE-4FE9-9617-D9F0F02A8680}"/>
                </a:ext>
              </a:extLst>
            </p:cNvPr>
            <p:cNvCxnSpPr>
              <a:cxnSpLocks/>
            </p:cNvCxnSpPr>
            <p:nvPr/>
          </p:nvCxnSpPr>
          <p:spPr>
            <a:xfrm flipH="1">
              <a:off x="9478607" y="3506584"/>
              <a:ext cx="981" cy="419897"/>
            </a:xfrm>
            <a:prstGeom prst="line">
              <a:avLst/>
            </a:prstGeom>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675A453C-C5CF-4017-81C9-96121C6C1D86}"/>
                </a:ext>
              </a:extLst>
            </p:cNvPr>
            <p:cNvCxnSpPr>
              <a:stCxn id="67" idx="0"/>
            </p:cNvCxnSpPr>
            <p:nvPr/>
          </p:nvCxnSpPr>
          <p:spPr>
            <a:xfrm flipV="1">
              <a:off x="9479587" y="2778643"/>
              <a:ext cx="0" cy="308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220B8769-ABC6-4B73-82AB-3936D5C8A7D2}"/>
                </a:ext>
              </a:extLst>
            </p:cNvPr>
            <p:cNvSpPr/>
            <p:nvPr/>
          </p:nvSpPr>
          <p:spPr>
            <a:xfrm>
              <a:off x="6606132" y="3086687"/>
              <a:ext cx="879077" cy="372422"/>
            </a:xfrm>
            <a:prstGeom prst="rect">
              <a:avLst/>
            </a:prstGeom>
            <a:solidFill>
              <a:schemeClr val="bg2">
                <a:lumMod val="7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CNA</a:t>
              </a:r>
            </a:p>
          </p:txBody>
        </p:sp>
        <p:sp>
          <p:nvSpPr>
            <p:cNvPr id="45" name="Rectangle 44">
              <a:extLst>
                <a:ext uri="{FF2B5EF4-FFF2-40B4-BE49-F238E27FC236}">
                  <a16:creationId xmlns:a16="http://schemas.microsoft.com/office/drawing/2014/main" id="{72C2F6F6-6BE7-4E62-911E-09418CD91B60}"/>
                </a:ext>
              </a:extLst>
            </p:cNvPr>
            <p:cNvSpPr/>
            <p:nvPr/>
          </p:nvSpPr>
          <p:spPr>
            <a:xfrm>
              <a:off x="6608469" y="3793976"/>
              <a:ext cx="879077" cy="372422"/>
            </a:xfrm>
            <a:prstGeom prst="rect">
              <a:avLst/>
            </a:prstGeom>
            <a:solidFill>
              <a:schemeClr val="bg2">
                <a:lumMod val="7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CNA</a:t>
              </a:r>
            </a:p>
          </p:txBody>
        </p:sp>
        <p:sp>
          <p:nvSpPr>
            <p:cNvPr id="46" name="Rectangle 45">
              <a:extLst>
                <a:ext uri="{FF2B5EF4-FFF2-40B4-BE49-F238E27FC236}">
                  <a16:creationId xmlns:a16="http://schemas.microsoft.com/office/drawing/2014/main" id="{989BE3FA-3CC7-4599-9FAE-DF48C435E03A}"/>
                </a:ext>
              </a:extLst>
            </p:cNvPr>
            <p:cNvSpPr/>
            <p:nvPr/>
          </p:nvSpPr>
          <p:spPr>
            <a:xfrm>
              <a:off x="7707316" y="3793760"/>
              <a:ext cx="879077" cy="372422"/>
            </a:xfrm>
            <a:prstGeom prst="rect">
              <a:avLst/>
            </a:prstGeom>
            <a:solidFill>
              <a:schemeClr val="bg2">
                <a:lumMod val="7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CNA</a:t>
              </a:r>
            </a:p>
          </p:txBody>
        </p:sp>
        <p:cxnSp>
          <p:nvCxnSpPr>
            <p:cNvPr id="31" name="Straight Connector 30">
              <a:extLst>
                <a:ext uri="{FF2B5EF4-FFF2-40B4-BE49-F238E27FC236}">
                  <a16:creationId xmlns:a16="http://schemas.microsoft.com/office/drawing/2014/main" id="{133B5367-0155-434E-848C-509B30B37777}"/>
                </a:ext>
              </a:extLst>
            </p:cNvPr>
            <p:cNvCxnSpPr>
              <a:cxnSpLocks/>
            </p:cNvCxnSpPr>
            <p:nvPr/>
          </p:nvCxnSpPr>
          <p:spPr>
            <a:xfrm flipH="1">
              <a:off x="7045670" y="2778642"/>
              <a:ext cx="11011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1D96E24-4299-46C5-B37D-3E8C95BFC7BE}"/>
                </a:ext>
              </a:extLst>
            </p:cNvPr>
            <p:cNvCxnSpPr>
              <a:cxnSpLocks/>
            </p:cNvCxnSpPr>
            <p:nvPr/>
          </p:nvCxnSpPr>
          <p:spPr>
            <a:xfrm>
              <a:off x="7593645" y="2778643"/>
              <a:ext cx="2617" cy="8291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58D87EC-19EB-402E-9A46-E64F6992672C}"/>
                </a:ext>
              </a:extLst>
            </p:cNvPr>
            <p:cNvCxnSpPr>
              <a:cxnSpLocks/>
              <a:stCxn id="44" idx="0"/>
            </p:cNvCxnSpPr>
            <p:nvPr/>
          </p:nvCxnSpPr>
          <p:spPr>
            <a:xfrm flipH="1" flipV="1">
              <a:off x="7045670" y="2778643"/>
              <a:ext cx="1" cy="308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99CDAB-1524-443B-ADF4-BB7E5E1862C4}"/>
                </a:ext>
              </a:extLst>
            </p:cNvPr>
            <p:cNvCxnSpPr>
              <a:stCxn id="45" idx="0"/>
              <a:endCxn id="45" idx="0"/>
            </p:cNvCxnSpPr>
            <p:nvPr/>
          </p:nvCxnSpPr>
          <p:spPr>
            <a:xfrm>
              <a:off x="7048007" y="3793976"/>
              <a:ext cx="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27A1F3F-EC2C-4769-8829-78227A679DC1}"/>
                </a:ext>
              </a:extLst>
            </p:cNvPr>
            <p:cNvCxnSpPr>
              <a:endCxn id="45" idx="0"/>
            </p:cNvCxnSpPr>
            <p:nvPr/>
          </p:nvCxnSpPr>
          <p:spPr>
            <a:xfrm rot="10800000" flipV="1">
              <a:off x="7048007" y="3607765"/>
              <a:ext cx="556612" cy="1862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E1D8BF58-EBEB-459F-8946-C15849AF68A4}"/>
                </a:ext>
              </a:extLst>
            </p:cNvPr>
            <p:cNvCxnSpPr>
              <a:endCxn id="46" idx="0"/>
            </p:cNvCxnSpPr>
            <p:nvPr/>
          </p:nvCxnSpPr>
          <p:spPr>
            <a:xfrm>
              <a:off x="7593644" y="3607764"/>
              <a:ext cx="553210" cy="18599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13171E85-163E-41D7-AD9E-B41C908D0A14}"/>
                </a:ext>
              </a:extLst>
            </p:cNvPr>
            <p:cNvCxnSpPr>
              <a:endCxn id="66" idx="0"/>
            </p:cNvCxnSpPr>
            <p:nvPr/>
          </p:nvCxnSpPr>
          <p:spPr>
            <a:xfrm rot="10800000" flipV="1">
              <a:off x="9025933" y="3926480"/>
              <a:ext cx="452675" cy="10974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FFD61F5F-05EC-4F71-BFCF-61CD8C844A52}"/>
                </a:ext>
              </a:extLst>
            </p:cNvPr>
            <p:cNvCxnSpPr>
              <a:endCxn id="60" idx="0"/>
            </p:cNvCxnSpPr>
            <p:nvPr/>
          </p:nvCxnSpPr>
          <p:spPr>
            <a:xfrm>
              <a:off x="9478606" y="3926481"/>
              <a:ext cx="467973" cy="11252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1839410"/>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7535B9ED868947811A28E42269023F" ma:contentTypeVersion="11" ma:contentTypeDescription="Create a new document." ma:contentTypeScope="" ma:versionID="3a6d9d44ee40b0e264753b23479060a3">
  <xsd:schema xmlns:xsd="http://www.w3.org/2001/XMLSchema" xmlns:xs="http://www.w3.org/2001/XMLSchema" xmlns:p="http://schemas.microsoft.com/office/2006/metadata/properties" targetNamespace="http://schemas.microsoft.com/office/2006/metadata/properties" ma:root="true" ma:fieldsID="6834f8c0c0eabdc6c42b2f987c760c0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2.xml><?xml version="1.0" encoding="utf-8"?>
<ds:datastoreItem xmlns:ds="http://schemas.openxmlformats.org/officeDocument/2006/customXml" ds:itemID="{5450FCDD-08B1-48D8-BB50-7A17E590A5EE}">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F7B75837-265B-449F-9E87-24D1CB06F7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2171</TotalTime>
  <Words>4894</Words>
  <Application>Microsoft Office PowerPoint</Application>
  <PresentationFormat>Widescreen</PresentationFormat>
  <Paragraphs>389</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Helvetica LT Std</vt:lpstr>
      <vt:lpstr>Tahoma</vt:lpstr>
      <vt:lpstr>Verdana</vt:lpstr>
      <vt:lpstr>Wingdings</vt:lpstr>
      <vt:lpstr>mitre-2018</vt:lpstr>
      <vt:lpstr>Becoming a CNA</vt:lpstr>
      <vt:lpstr>Overview</vt:lpstr>
      <vt:lpstr>Defining CNAs</vt:lpstr>
      <vt:lpstr>Role of the CNA</vt:lpstr>
      <vt:lpstr>Benefits of Being a CNA</vt:lpstr>
      <vt:lpstr>CNA Qualifications</vt:lpstr>
      <vt:lpstr>Cost of Being a CNA</vt:lpstr>
      <vt:lpstr>Who to Contact</vt:lpstr>
      <vt:lpstr>CVE Program Structure</vt:lpstr>
      <vt:lpstr>Organization</vt:lpstr>
      <vt:lpstr>Organizing Your CNA Program</vt:lpstr>
      <vt:lpstr>Types of CNA Structures</vt:lpstr>
      <vt:lpstr>Scope</vt:lpstr>
      <vt:lpstr>Defining Scope</vt:lpstr>
      <vt:lpstr>Scope: Types of CNAs</vt:lpstr>
      <vt:lpstr>Scope: Limited by Advisory Policy</vt:lpstr>
      <vt:lpstr>Scope: Limited by Products</vt:lpstr>
      <vt:lpstr>Scope: Limited by Vulnerability Type</vt:lpstr>
      <vt:lpstr>Update Processes</vt:lpstr>
      <vt:lpstr>Process: Accepting Vulnerability Reports</vt:lpstr>
      <vt:lpstr>Process: Block Management</vt:lpstr>
      <vt:lpstr>Process: Publish a Disclosure Policy</vt:lpstr>
      <vt:lpstr>Process: Publish a Disclosure Policy (Cont.)</vt:lpstr>
      <vt:lpstr>Process: Publication of Advisories</vt:lpstr>
      <vt:lpstr>Process: CVE Entry Update Requests</vt:lpstr>
      <vt:lpstr>Process: Reporting (All CNAs)</vt:lpstr>
      <vt:lpstr>Process: Reporting (Root CNAs)</vt:lpstr>
      <vt:lpstr>Information CNAs Are Required to Provide to their Parent CNA</vt:lpstr>
      <vt:lpstr>CNA Resources and Community Involvement</vt:lpstr>
      <vt:lpstr>Training</vt:lpstr>
      <vt:lpstr>CVE Working Groups (1 of 3)</vt:lpstr>
      <vt:lpstr>CVE Working Groups (2 of 3)</vt:lpstr>
      <vt:lpstr>CVE Working Groups (3 of 3)</vt:lpstr>
      <vt:lpstr>Other Community Participation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Roberge Jr., Robert J</dc:creator>
  <cp:lastModifiedBy>Bazar, Jo E.</cp:lastModifiedBy>
  <cp:revision>72</cp:revision>
  <cp:lastPrinted>2019-10-02T15:32:56Z</cp:lastPrinted>
  <dcterms:created xsi:type="dcterms:W3CDTF">2019-02-26T16:06:40Z</dcterms:created>
  <dcterms:modified xsi:type="dcterms:W3CDTF">2019-10-02T15:33:19Z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0x010100797535B9ED868947811A28E42269023F</vt:lpwstr>
  </property>
</Properties>
</file>