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95" r:id="rId5"/>
    <p:sldId id="296" r:id="rId6"/>
    <p:sldId id="318" r:id="rId7"/>
    <p:sldId id="319" r:id="rId8"/>
    <p:sldId id="316" r:id="rId9"/>
    <p:sldId id="327" r:id="rId10"/>
    <p:sldId id="328" r:id="rId11"/>
    <p:sldId id="298" r:id="rId12"/>
    <p:sldId id="317" r:id="rId13"/>
    <p:sldId id="304" r:id="rId14"/>
    <p:sldId id="305" r:id="rId15"/>
    <p:sldId id="306" r:id="rId16"/>
    <p:sldId id="307" r:id="rId17"/>
    <p:sldId id="308" r:id="rId18"/>
    <p:sldId id="310" r:id="rId19"/>
    <p:sldId id="311" r:id="rId20"/>
    <p:sldId id="309" r:id="rId21"/>
    <p:sldId id="312" r:id="rId22"/>
    <p:sldId id="324" r:id="rId23"/>
    <p:sldId id="326" r:id="rId24"/>
    <p:sldId id="330" r:id="rId25"/>
    <p:sldId id="329" r:id="rId26"/>
    <p:sldId id="320" r:id="rId27"/>
    <p:sldId id="321" r:id="rId28"/>
    <p:sldId id="32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75D42CD-CE7A-4E46-A49C-4399C965AA4B}">
          <p14:sldIdLst>
            <p14:sldId id="295"/>
            <p14:sldId id="296"/>
            <p14:sldId id="318"/>
            <p14:sldId id="319"/>
            <p14:sldId id="316"/>
            <p14:sldId id="327"/>
            <p14:sldId id="328"/>
            <p14:sldId id="298"/>
            <p14:sldId id="317"/>
            <p14:sldId id="304"/>
            <p14:sldId id="305"/>
            <p14:sldId id="306"/>
            <p14:sldId id="307"/>
            <p14:sldId id="308"/>
            <p14:sldId id="310"/>
            <p14:sldId id="311"/>
            <p14:sldId id="309"/>
            <p14:sldId id="312"/>
            <p14:sldId id="324"/>
            <p14:sldId id="326"/>
            <p14:sldId id="330"/>
            <p14:sldId id="329"/>
            <p14:sldId id="320"/>
            <p14:sldId id="321"/>
            <p14:sldId id="32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D46CD2-E7E6-AFFC-3026-A992D8923336}" name="Noah Jaffe" initials="NJ" userId="S::NJAFFE@MITRE.ORG::dcac2a07-a6d4-471d-8d7b-45e2479d9ca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86CAA-7163-475A-882D-55826F9336B6}" v="2" dt="2025-02-04T21:18:49.573"/>
    <p1510:client id="{DBC13C79-9324-450E-94FC-387398C2A2FA}" v="57" dt="2025-02-04T21:14:57.9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062" autoAdjust="0"/>
  </p:normalViewPr>
  <p:slideViewPr>
    <p:cSldViewPr snapToGrid="0">
      <p:cViewPr varScale="1">
        <p:scale>
          <a:sx n="73" d="100"/>
          <a:sy n="73" d="100"/>
        </p:scale>
        <p:origin x="348" y="8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67B42-29AC-46EA-BE8A-B7817C0E84F4}"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59E27-61DA-4026-A067-7E0858E903C3}" type="slidenum">
              <a:rPr lang="en-US" smtClean="0"/>
              <a:t>‹#›</a:t>
            </a:fld>
            <a:endParaRPr lang="en-US"/>
          </a:p>
        </p:txBody>
      </p:sp>
    </p:spTree>
    <p:extLst>
      <p:ext uri="{BB962C8B-B14F-4D97-AF65-F5344CB8AC3E}">
        <p14:creationId xmlns:p14="http://schemas.microsoft.com/office/powerpoint/2010/main" val="163966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M-nj/cvelistV5-mockup-summary-json-onl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M-nj/cvelistV5-mockup-summary-json-onl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nj/cvelistV5-mockup-cve-ids-cach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8D588-9317-18BC-1EAA-0BC6DA34C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D2B9E-D1D8-70DE-7215-70406F5EC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5BF243-7E91-44B9-600D-503CE4547E56}"/>
              </a:ext>
            </a:extLst>
          </p:cNvPr>
          <p:cNvSpPr>
            <a:spLocks noGrp="1"/>
          </p:cNvSpPr>
          <p:nvPr>
            <p:ph type="body" idx="1"/>
          </p:nvPr>
        </p:nvSpPr>
        <p:spPr/>
        <p:txBody>
          <a:bodyPr/>
          <a:lstStyle/>
          <a:p>
            <a:r>
              <a:rPr lang="en-US" dirty="0"/>
              <a:t>Greeting, thanks, and intro needed?</a:t>
            </a:r>
          </a:p>
          <a:p>
            <a:r>
              <a:rPr lang="en-US" dirty="0"/>
              <a:t>Thank intro</a:t>
            </a:r>
          </a:p>
          <a:p>
            <a:r>
              <a:rPr lang="en-US" dirty="0"/>
              <a:t>Hi everyone, I am </a:t>
            </a:r>
            <a:r>
              <a:rPr lang="en-US" dirty="0" err="1"/>
              <a:t>noah</a:t>
            </a:r>
            <a:r>
              <a:rPr lang="en-US" dirty="0"/>
              <a:t> and I have been on the CVE project for 4 years as an analyst and developer.</a:t>
            </a:r>
          </a:p>
          <a:p>
            <a:endParaRPr lang="en-US" dirty="0"/>
          </a:p>
          <a:p>
            <a:r>
              <a:rPr lang="en-US" b="0" i="0" dirty="0">
                <a:solidFill>
                  <a:srgbClr val="333333"/>
                </a:solidFill>
                <a:effectLst/>
                <a:latin typeface="Arial" panose="020B0604020202020204" pitchFamily="34" charset="0"/>
              </a:rPr>
              <a:t>In this presentation, I aim to propose solutions for incorporating reserved CVE ID data into the bulk download capabilities.</a:t>
            </a:r>
            <a:endParaRPr lang="en-US" dirty="0"/>
          </a:p>
        </p:txBody>
      </p:sp>
      <p:sp>
        <p:nvSpPr>
          <p:cNvPr id="4" name="Slide Number Placeholder 3">
            <a:extLst>
              <a:ext uri="{FF2B5EF4-FFF2-40B4-BE49-F238E27FC236}">
                <a16:creationId xmlns:a16="http://schemas.microsoft.com/office/drawing/2014/main" id="{66A33392-1CCF-2E03-4EE2-B5109CF3D4AC}"/>
              </a:ext>
            </a:extLst>
          </p:cNvPr>
          <p:cNvSpPr>
            <a:spLocks noGrp="1"/>
          </p:cNvSpPr>
          <p:nvPr>
            <p:ph type="sldNum" sz="quarter" idx="5"/>
          </p:nvPr>
        </p:nvSpPr>
        <p:spPr/>
        <p:txBody>
          <a:bodyPr/>
          <a:lstStyle/>
          <a:p>
            <a:fld id="{61C59E27-61DA-4026-A067-7E0858E903C3}" type="slidenum">
              <a:rPr lang="en-US" smtClean="0"/>
              <a:t>1</a:t>
            </a:fld>
            <a:endParaRPr lang="en-US"/>
          </a:p>
        </p:txBody>
      </p:sp>
    </p:spTree>
    <p:extLst>
      <p:ext uri="{BB962C8B-B14F-4D97-AF65-F5344CB8AC3E}">
        <p14:creationId xmlns:p14="http://schemas.microsoft.com/office/powerpoint/2010/main" val="601739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07C24-BCDD-6BA1-28B4-2DC6B2DA4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431A61-2CEF-EAEE-71D5-3DA7201BBA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BEAEA2-9774-F598-703A-DBF22E9B55F6}"/>
              </a:ext>
            </a:extLst>
          </p:cNvPr>
          <p:cNvSpPr>
            <a:spLocks noGrp="1"/>
          </p:cNvSpPr>
          <p:nvPr>
            <p:ph type="body" idx="1"/>
          </p:nvPr>
        </p:nvSpPr>
        <p:spPr/>
        <p:txBody>
          <a:bodyPr/>
          <a:lstStyle/>
          <a:p>
            <a:pPr marL="0" indent="0">
              <a:buFont typeface="+mj-lt"/>
              <a:buNone/>
            </a:pPr>
            <a:r>
              <a:rPr lang="en-US" dirty="0"/>
              <a:t>We propose that we do the same for /</a:t>
            </a:r>
            <a:r>
              <a:rPr lang="en-US" dirty="0" err="1"/>
              <a:t>cve</a:t>
            </a:r>
            <a:r>
              <a:rPr lang="en-US" dirty="0"/>
              <a:t>-id.</a:t>
            </a:r>
          </a:p>
          <a:p>
            <a:pPr marL="0" indent="0">
              <a:buFont typeface="+mj-lt"/>
              <a:buNone/>
            </a:pPr>
            <a:r>
              <a:rPr lang="en-US" dirty="0"/>
              <a:t>The data here would be one file per CVE ID, and it would follow the same directory structure where you can drill down from year, to thousands group, to the </a:t>
            </a:r>
            <a:r>
              <a:rPr lang="en-US" dirty="0" err="1"/>
              <a:t>cve</a:t>
            </a:r>
            <a:r>
              <a:rPr lang="en-US" dirty="0"/>
              <a:t> id file.</a:t>
            </a:r>
          </a:p>
          <a:p>
            <a:pPr marL="0" indent="0">
              <a:buFont typeface="+mj-lt"/>
              <a:buNone/>
            </a:pPr>
            <a:r>
              <a:rPr lang="en-US" dirty="0"/>
              <a:t>The contents of these files would be the values that </a:t>
            </a:r>
            <a:r>
              <a:rPr lang="en-US" dirty="0" err="1"/>
              <a:t>cve</a:t>
            </a:r>
            <a:r>
              <a:rPr lang="en-US" dirty="0"/>
              <a:t> services gives us, there would be no special format for this repo. </a:t>
            </a:r>
          </a:p>
        </p:txBody>
      </p:sp>
      <p:sp>
        <p:nvSpPr>
          <p:cNvPr id="4" name="Slide Number Placeholder 3">
            <a:extLst>
              <a:ext uri="{FF2B5EF4-FFF2-40B4-BE49-F238E27FC236}">
                <a16:creationId xmlns:a16="http://schemas.microsoft.com/office/drawing/2014/main" id="{BA5B4DEC-5E17-CEF7-3214-0087F76D7B27}"/>
              </a:ext>
            </a:extLst>
          </p:cNvPr>
          <p:cNvSpPr>
            <a:spLocks noGrp="1"/>
          </p:cNvSpPr>
          <p:nvPr>
            <p:ph type="sldNum" sz="quarter" idx="5"/>
          </p:nvPr>
        </p:nvSpPr>
        <p:spPr/>
        <p:txBody>
          <a:bodyPr/>
          <a:lstStyle/>
          <a:p>
            <a:fld id="{61C59E27-61DA-4026-A067-7E0858E903C3}" type="slidenum">
              <a:rPr lang="en-US" smtClean="0"/>
              <a:t>12</a:t>
            </a:fld>
            <a:endParaRPr lang="en-US"/>
          </a:p>
        </p:txBody>
      </p:sp>
    </p:spTree>
    <p:extLst>
      <p:ext uri="{BB962C8B-B14F-4D97-AF65-F5344CB8AC3E}">
        <p14:creationId xmlns:p14="http://schemas.microsoft.com/office/powerpoint/2010/main" val="224399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277AE-07EE-FA57-5B69-07A6661B4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210378-6A2D-DBD9-CA45-24E0B428A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AEA166-4709-8234-8C53-1FC04B1237FF}"/>
              </a:ext>
            </a:extLst>
          </p:cNvPr>
          <p:cNvSpPr>
            <a:spLocks noGrp="1"/>
          </p:cNvSpPr>
          <p:nvPr>
            <p:ph type="body" idx="1"/>
          </p:nvPr>
        </p:nvSpPr>
        <p:spPr/>
        <p:txBody>
          <a:bodyPr/>
          <a:lstStyle/>
          <a:p>
            <a:pPr marL="0" indent="0">
              <a:buFont typeface="+mj-lt"/>
              <a:buNone/>
            </a:pPr>
            <a:r>
              <a:rPr lang="en-US" dirty="0"/>
              <a:t>The CVE Services /</a:t>
            </a:r>
            <a:r>
              <a:rPr lang="en-US" dirty="0" err="1"/>
              <a:t>cve</a:t>
            </a:r>
            <a:r>
              <a:rPr lang="en-US" dirty="0"/>
              <a:t>-id data does contain some information that we don’t currently have available in the /</a:t>
            </a:r>
            <a:r>
              <a:rPr lang="en-US" dirty="0" err="1"/>
              <a:t>cves</a:t>
            </a:r>
            <a:r>
              <a:rPr lang="en-US" dirty="0"/>
              <a:t> directory. </a:t>
            </a:r>
          </a:p>
          <a:p>
            <a:pPr marL="0" indent="0">
              <a:buFont typeface="+mj-lt"/>
              <a:buNone/>
            </a:pPr>
            <a:r>
              <a:rPr lang="en-US" dirty="0"/>
              <a:t>Some new information that we would get from this endpoint includes:</a:t>
            </a:r>
          </a:p>
          <a:p>
            <a:pPr marL="0" indent="0">
              <a:buFont typeface="+mj-lt"/>
              <a:buNone/>
            </a:pPr>
            <a:r>
              <a:rPr lang="en-US" dirty="0"/>
              <a:t>1. CVE IDs that are in a reserved state </a:t>
            </a:r>
          </a:p>
          <a:p>
            <a:pPr marL="0" indent="0">
              <a:buFont typeface="+mj-lt"/>
              <a:buNone/>
            </a:pPr>
            <a:r>
              <a:rPr lang="en-US" dirty="0"/>
              <a:t>2. CVE IDs that were rejected but never published. (we would not get this data just from solution #1)</a:t>
            </a:r>
          </a:p>
          <a:p>
            <a:pPr marL="0" indent="0">
              <a:buFont typeface="+mj-lt"/>
              <a:buNone/>
            </a:pPr>
            <a:r>
              <a:rPr lang="en-US" dirty="0"/>
              <a:t>3. The currently owning CNA (with some exceptions for authentication reasons)</a:t>
            </a:r>
          </a:p>
          <a:p>
            <a:pPr marL="0" indent="0">
              <a:buFont typeface="+mj-lt"/>
              <a:buNone/>
            </a:pPr>
            <a:r>
              <a:rPr lang="en-US" dirty="0"/>
              <a:t>4. And Modification dates which can occasionally differ from the reported </a:t>
            </a:r>
            <a:r>
              <a:rPr lang="en-US" dirty="0" err="1"/>
              <a:t>dateUpdated</a:t>
            </a:r>
            <a:r>
              <a:rPr lang="en-US" dirty="0"/>
              <a:t> field in a </a:t>
            </a:r>
            <a:r>
              <a:rPr lang="en-US" dirty="0" err="1"/>
              <a:t>cve</a:t>
            </a:r>
            <a:r>
              <a:rPr lang="en-US" dirty="0"/>
              <a:t> record. (for example, transferring ownership of a CVE ID, that information would only be found in the /</a:t>
            </a:r>
            <a:r>
              <a:rPr lang="en-US" dirty="0" err="1"/>
              <a:t>cve</a:t>
            </a:r>
            <a:r>
              <a:rPr lang="en-US" dirty="0"/>
              <a:t>-id data and nowhere in the current /</a:t>
            </a:r>
            <a:r>
              <a:rPr lang="en-US" dirty="0" err="1"/>
              <a:t>cve</a:t>
            </a:r>
            <a:r>
              <a:rPr lang="en-US" dirty="0"/>
              <a:t> data).</a:t>
            </a:r>
          </a:p>
        </p:txBody>
      </p:sp>
      <p:sp>
        <p:nvSpPr>
          <p:cNvPr id="4" name="Slide Number Placeholder 3">
            <a:extLst>
              <a:ext uri="{FF2B5EF4-FFF2-40B4-BE49-F238E27FC236}">
                <a16:creationId xmlns:a16="http://schemas.microsoft.com/office/drawing/2014/main" id="{5806738C-043D-7C87-C887-F706E00631CB}"/>
              </a:ext>
            </a:extLst>
          </p:cNvPr>
          <p:cNvSpPr>
            <a:spLocks noGrp="1"/>
          </p:cNvSpPr>
          <p:nvPr>
            <p:ph type="sldNum" sz="quarter" idx="5"/>
          </p:nvPr>
        </p:nvSpPr>
        <p:spPr/>
        <p:txBody>
          <a:bodyPr/>
          <a:lstStyle/>
          <a:p>
            <a:fld id="{61C59E27-61DA-4026-A067-7E0858E903C3}" type="slidenum">
              <a:rPr lang="en-US" smtClean="0"/>
              <a:t>13</a:t>
            </a:fld>
            <a:endParaRPr lang="en-US"/>
          </a:p>
        </p:txBody>
      </p:sp>
    </p:spTree>
    <p:extLst>
      <p:ext uri="{BB962C8B-B14F-4D97-AF65-F5344CB8AC3E}">
        <p14:creationId xmlns:p14="http://schemas.microsoft.com/office/powerpoint/2010/main" val="1192124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F0B96-5755-E2B3-90A2-F1C84485CF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B08C32-5CA0-B8DF-2D10-9F28533B1C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6515CF-65C9-96C6-4B8E-2ADB60F5927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So in the bulk download repo we don’t want to be leaking information, therefore we would only be publishing data that is accessible to an unauthenticated user</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Note that some data claimed to be returned by CVE Services is privileged, and may not be available to an unauthorized user.</a:t>
            </a:r>
          </a:p>
        </p:txBody>
      </p:sp>
      <p:sp>
        <p:nvSpPr>
          <p:cNvPr id="4" name="Slide Number Placeholder 3">
            <a:extLst>
              <a:ext uri="{FF2B5EF4-FFF2-40B4-BE49-F238E27FC236}">
                <a16:creationId xmlns:a16="http://schemas.microsoft.com/office/drawing/2014/main" id="{C765D1A9-A046-A25D-9632-B677314AD4C8}"/>
              </a:ext>
            </a:extLst>
          </p:cNvPr>
          <p:cNvSpPr>
            <a:spLocks noGrp="1"/>
          </p:cNvSpPr>
          <p:nvPr>
            <p:ph type="sldNum" sz="quarter" idx="5"/>
          </p:nvPr>
        </p:nvSpPr>
        <p:spPr/>
        <p:txBody>
          <a:bodyPr/>
          <a:lstStyle/>
          <a:p>
            <a:fld id="{61C59E27-61DA-4026-A067-7E0858E903C3}" type="slidenum">
              <a:rPr lang="en-US" smtClean="0"/>
              <a:t>14</a:t>
            </a:fld>
            <a:endParaRPr lang="en-US"/>
          </a:p>
        </p:txBody>
      </p:sp>
    </p:spTree>
    <p:extLst>
      <p:ext uri="{BB962C8B-B14F-4D97-AF65-F5344CB8AC3E}">
        <p14:creationId xmlns:p14="http://schemas.microsoft.com/office/powerpoint/2010/main" val="2304643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DF405-B847-B113-5600-A84DCA57F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CE7F3D-A99C-0813-807D-518E39839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C0E56-CF3D-90C2-1070-65BE318DCBAF}"/>
              </a:ext>
            </a:extLst>
          </p:cNvPr>
          <p:cNvSpPr>
            <a:spLocks noGrp="1"/>
          </p:cNvSpPr>
          <p:nvPr>
            <p:ph type="body" idx="1"/>
          </p:nvPr>
        </p:nvSpPr>
        <p:spPr/>
        <p:txBody>
          <a:bodyPr/>
          <a:lstStyle/>
          <a:p>
            <a:r>
              <a:rPr lang="en-US" dirty="0"/>
              <a:t>For example, we will start with published CVE IDs,</a:t>
            </a:r>
          </a:p>
          <a:p>
            <a:endParaRPr lang="en-US" dirty="0"/>
          </a:p>
          <a:p>
            <a:r>
              <a:rPr lang="en-US" dirty="0"/>
              <a:t>As an authorized user, you could get all of the data on the left hand side</a:t>
            </a:r>
          </a:p>
          <a:p>
            <a:r>
              <a:rPr lang="en-US" dirty="0"/>
              <a:t>Which includes, </a:t>
            </a:r>
            <a:r>
              <a:rPr lang="en-US" dirty="0" err="1"/>
              <a:t>cve</a:t>
            </a:r>
            <a:r>
              <a:rPr lang="en-US" dirty="0"/>
              <a:t> id, year, state, the owner, some requester info, and timestamps for reserved, created, and last modified. </a:t>
            </a:r>
          </a:p>
          <a:p>
            <a:endParaRPr lang="en-US" dirty="0"/>
          </a:p>
          <a:p>
            <a:r>
              <a:rPr lang="en-US" dirty="0"/>
              <a:t>, however </a:t>
            </a:r>
            <a:r>
              <a:rPr lang="en-US" b="1" dirty="0" err="1"/>
              <a:t>UN</a:t>
            </a:r>
            <a:r>
              <a:rPr lang="en-US" dirty="0" err="1"/>
              <a:t>authorized</a:t>
            </a:r>
            <a:r>
              <a:rPr lang="en-US" dirty="0"/>
              <a:t> users are restricted to the data on the RIGHT hand side,</a:t>
            </a:r>
          </a:p>
          <a:p>
            <a:r>
              <a:rPr lang="en-US" dirty="0"/>
              <a:t>Which redacts requester info and some timestamps.</a:t>
            </a:r>
          </a:p>
          <a:p>
            <a:endParaRPr lang="en-US" dirty="0"/>
          </a:p>
          <a:p>
            <a:r>
              <a:rPr lang="en-US" dirty="0"/>
              <a:t>The data in the </a:t>
            </a:r>
            <a:r>
              <a:rPr lang="en-US" dirty="0" err="1"/>
              <a:t>cve</a:t>
            </a:r>
            <a:r>
              <a:rPr lang="en-US" dirty="0"/>
              <a:t>-id repo would look like the data on the right hand side.</a:t>
            </a:r>
          </a:p>
        </p:txBody>
      </p:sp>
      <p:sp>
        <p:nvSpPr>
          <p:cNvPr id="4" name="Slide Number Placeholder 3">
            <a:extLst>
              <a:ext uri="{FF2B5EF4-FFF2-40B4-BE49-F238E27FC236}">
                <a16:creationId xmlns:a16="http://schemas.microsoft.com/office/drawing/2014/main" id="{A4E26E80-02ED-61AC-2123-F57FB2ADA492}"/>
              </a:ext>
            </a:extLst>
          </p:cNvPr>
          <p:cNvSpPr>
            <a:spLocks noGrp="1"/>
          </p:cNvSpPr>
          <p:nvPr>
            <p:ph type="sldNum" sz="quarter" idx="5"/>
          </p:nvPr>
        </p:nvSpPr>
        <p:spPr/>
        <p:txBody>
          <a:bodyPr/>
          <a:lstStyle/>
          <a:p>
            <a:fld id="{61C59E27-61DA-4026-A067-7E0858E903C3}" type="slidenum">
              <a:rPr lang="en-US" smtClean="0"/>
              <a:t>15</a:t>
            </a:fld>
            <a:endParaRPr lang="en-US"/>
          </a:p>
        </p:txBody>
      </p:sp>
    </p:spTree>
    <p:extLst>
      <p:ext uri="{BB962C8B-B14F-4D97-AF65-F5344CB8AC3E}">
        <p14:creationId xmlns:p14="http://schemas.microsoft.com/office/powerpoint/2010/main" val="147520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237A-3416-B114-84F0-56A787B0E3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DD431C-BEC1-7701-09FA-6BF47F92F1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138838-66D1-AC62-19CA-C100EE2626E1}"/>
              </a:ext>
            </a:extLst>
          </p:cNvPr>
          <p:cNvSpPr>
            <a:spLocks noGrp="1"/>
          </p:cNvSpPr>
          <p:nvPr>
            <p:ph type="body" idx="1"/>
          </p:nvPr>
        </p:nvSpPr>
        <p:spPr/>
        <p:txBody>
          <a:bodyPr/>
          <a:lstStyle/>
          <a:p>
            <a:r>
              <a:rPr lang="en-US" dirty="0"/>
              <a:t>Rejected CVE IDs follow the same pattern. Where, as an authorized user, you could get all of the data on the LEFT side which is the same as the published,</a:t>
            </a:r>
          </a:p>
          <a:p>
            <a:endParaRPr lang="en-US" dirty="0"/>
          </a:p>
          <a:p>
            <a:r>
              <a:rPr lang="en-US" dirty="0"/>
              <a:t>however </a:t>
            </a:r>
            <a:r>
              <a:rPr lang="en-US" b="1" dirty="0" err="1"/>
              <a:t>UN</a:t>
            </a:r>
            <a:r>
              <a:rPr lang="en-US" dirty="0" err="1"/>
              <a:t>authorized</a:t>
            </a:r>
            <a:r>
              <a:rPr lang="en-US" dirty="0"/>
              <a:t> users could only get what is on the RIGHT side, the same as the published. </a:t>
            </a:r>
          </a:p>
        </p:txBody>
      </p:sp>
      <p:sp>
        <p:nvSpPr>
          <p:cNvPr id="4" name="Slide Number Placeholder 3">
            <a:extLst>
              <a:ext uri="{FF2B5EF4-FFF2-40B4-BE49-F238E27FC236}">
                <a16:creationId xmlns:a16="http://schemas.microsoft.com/office/drawing/2014/main" id="{1AE54772-2280-2F17-7FC0-9D724ECF7BEC}"/>
              </a:ext>
            </a:extLst>
          </p:cNvPr>
          <p:cNvSpPr>
            <a:spLocks noGrp="1"/>
          </p:cNvSpPr>
          <p:nvPr>
            <p:ph type="sldNum" sz="quarter" idx="5"/>
          </p:nvPr>
        </p:nvSpPr>
        <p:spPr/>
        <p:txBody>
          <a:bodyPr/>
          <a:lstStyle/>
          <a:p>
            <a:fld id="{61C59E27-61DA-4026-A067-7E0858E903C3}" type="slidenum">
              <a:rPr lang="en-US" smtClean="0"/>
              <a:t>16</a:t>
            </a:fld>
            <a:endParaRPr lang="en-US"/>
          </a:p>
        </p:txBody>
      </p:sp>
    </p:spTree>
    <p:extLst>
      <p:ext uri="{BB962C8B-B14F-4D97-AF65-F5344CB8AC3E}">
        <p14:creationId xmlns:p14="http://schemas.microsoft.com/office/powerpoint/2010/main" val="2174264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9210A-3DE8-013C-86AA-F8A947B6F5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C556B8-435C-B87C-A686-D23AFE53ED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13E136-378C-DD72-2537-700F96199CAA}"/>
              </a:ext>
            </a:extLst>
          </p:cNvPr>
          <p:cNvSpPr>
            <a:spLocks noGrp="1"/>
          </p:cNvSpPr>
          <p:nvPr>
            <p:ph type="body" idx="1"/>
          </p:nvPr>
        </p:nvSpPr>
        <p:spPr/>
        <p:txBody>
          <a:bodyPr/>
          <a:lstStyle/>
          <a:p>
            <a:r>
              <a:rPr lang="en-US" dirty="0"/>
              <a:t>As for Reserved CVE IDs, authorized users could get the data that is on the LEFT side which is the same as the previous two, </a:t>
            </a:r>
          </a:p>
          <a:p>
            <a:r>
              <a:rPr lang="en-US" dirty="0"/>
              <a:t>but </a:t>
            </a:r>
            <a:r>
              <a:rPr lang="en-US" b="1" dirty="0" err="1"/>
              <a:t>UN</a:t>
            </a:r>
            <a:r>
              <a:rPr lang="en-US" dirty="0" err="1"/>
              <a:t>authenticated</a:t>
            </a:r>
            <a:r>
              <a:rPr lang="en-US" dirty="0"/>
              <a:t> users can only get the </a:t>
            </a:r>
            <a:r>
              <a:rPr lang="en-US" dirty="0" err="1"/>
              <a:t>cve</a:t>
            </a:r>
            <a:r>
              <a:rPr lang="en-US" dirty="0"/>
              <a:t> id, year, and state as the rest is privileged. </a:t>
            </a:r>
          </a:p>
          <a:p>
            <a:endParaRPr lang="en-US" dirty="0"/>
          </a:p>
        </p:txBody>
      </p:sp>
      <p:sp>
        <p:nvSpPr>
          <p:cNvPr id="4" name="Slide Number Placeholder 3">
            <a:extLst>
              <a:ext uri="{FF2B5EF4-FFF2-40B4-BE49-F238E27FC236}">
                <a16:creationId xmlns:a16="http://schemas.microsoft.com/office/drawing/2014/main" id="{B21F79B1-4D42-B35E-FFD3-E77FC4A77F22}"/>
              </a:ext>
            </a:extLst>
          </p:cNvPr>
          <p:cNvSpPr>
            <a:spLocks noGrp="1"/>
          </p:cNvSpPr>
          <p:nvPr>
            <p:ph type="sldNum" sz="quarter" idx="5"/>
          </p:nvPr>
        </p:nvSpPr>
        <p:spPr/>
        <p:txBody>
          <a:bodyPr/>
          <a:lstStyle/>
          <a:p>
            <a:fld id="{61C59E27-61DA-4026-A067-7E0858E903C3}" type="slidenum">
              <a:rPr lang="en-US" smtClean="0"/>
              <a:t>17</a:t>
            </a:fld>
            <a:endParaRPr lang="en-US"/>
          </a:p>
        </p:txBody>
      </p:sp>
    </p:spTree>
    <p:extLst>
      <p:ext uri="{BB962C8B-B14F-4D97-AF65-F5344CB8AC3E}">
        <p14:creationId xmlns:p14="http://schemas.microsoft.com/office/powerpoint/2010/main" val="2382001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6F3DC-6932-3FF9-0BA5-72F3050BEA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B37A9F-76B1-A86D-8B02-7076FCC95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EEEC7-7F19-39CF-36FB-57B6ECE1D5A7}"/>
              </a:ext>
            </a:extLst>
          </p:cNvPr>
          <p:cNvSpPr>
            <a:spLocks noGrp="1"/>
          </p:cNvSpPr>
          <p:nvPr>
            <p:ph type="body" idx="1"/>
          </p:nvPr>
        </p:nvSpPr>
        <p:spPr/>
        <p:txBody>
          <a:bodyPr/>
          <a:lstStyle/>
          <a:p>
            <a:r>
              <a:rPr lang="en-US"/>
              <a:t>How </a:t>
            </a:r>
            <a:r>
              <a:rPr lang="en-US" dirty="0"/>
              <a:t>do we feel about this proposed solution? </a:t>
            </a:r>
          </a:p>
          <a:p>
            <a:endParaRPr lang="en-US" dirty="0"/>
          </a:p>
          <a:p>
            <a:r>
              <a:rPr lang="en-US" dirty="0"/>
              <a:t>Pros of cache:</a:t>
            </a:r>
          </a:p>
          <a:p>
            <a:r>
              <a:rPr lang="en-US" dirty="0"/>
              <a:t>Available now, rather than a slow schema change.</a:t>
            </a:r>
          </a:p>
          <a:p>
            <a:r>
              <a:rPr lang="en-US" dirty="0"/>
              <a:t>It addresses potential future issues such as accurate CNA owners.</a:t>
            </a:r>
          </a:p>
          <a:p>
            <a:r>
              <a:rPr lang="en-US" dirty="0"/>
              <a:t>More cached history :D</a:t>
            </a:r>
          </a:p>
          <a:p>
            <a:endParaRPr lang="en-US" dirty="0"/>
          </a:p>
          <a:p>
            <a:r>
              <a:rPr lang="en-US" dirty="0"/>
              <a:t>Lets hear some yay or nays about the single </a:t>
            </a:r>
            <a:r>
              <a:rPr lang="en-US" dirty="0" err="1"/>
              <a:t>reserved.json</a:t>
            </a:r>
            <a:r>
              <a:rPr lang="en-US" dirty="0"/>
              <a:t> file, or the unprivileged data cache.</a:t>
            </a:r>
          </a:p>
          <a:p>
            <a:r>
              <a:rPr lang="en-US" dirty="0"/>
              <a:t>Do we want something else?  </a:t>
            </a:r>
          </a:p>
          <a:p>
            <a:r>
              <a:rPr lang="en-US" dirty="0"/>
              <a:t>Kris, idk how you want to do this but I think we can open the floor here </a:t>
            </a:r>
          </a:p>
        </p:txBody>
      </p:sp>
      <p:sp>
        <p:nvSpPr>
          <p:cNvPr id="4" name="Slide Number Placeholder 3">
            <a:extLst>
              <a:ext uri="{FF2B5EF4-FFF2-40B4-BE49-F238E27FC236}">
                <a16:creationId xmlns:a16="http://schemas.microsoft.com/office/drawing/2014/main" id="{48F2185A-5696-30A3-1B60-F8AFF8E2B164}"/>
              </a:ext>
            </a:extLst>
          </p:cNvPr>
          <p:cNvSpPr>
            <a:spLocks noGrp="1"/>
          </p:cNvSpPr>
          <p:nvPr>
            <p:ph type="sldNum" sz="quarter" idx="5"/>
          </p:nvPr>
        </p:nvSpPr>
        <p:spPr/>
        <p:txBody>
          <a:bodyPr/>
          <a:lstStyle/>
          <a:p>
            <a:fld id="{61C59E27-61DA-4026-A067-7E0858E903C3}" type="slidenum">
              <a:rPr lang="en-US" smtClean="0"/>
              <a:t>18</a:t>
            </a:fld>
            <a:endParaRPr lang="en-US"/>
          </a:p>
        </p:txBody>
      </p:sp>
    </p:spTree>
    <p:extLst>
      <p:ext uri="{BB962C8B-B14F-4D97-AF65-F5344CB8AC3E}">
        <p14:creationId xmlns:p14="http://schemas.microsoft.com/office/powerpoint/2010/main" val="141641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mocked activity that you can find in the repo</a:t>
            </a:r>
          </a:p>
          <a:p>
            <a:r>
              <a:rPr lang="en-US" dirty="0"/>
              <a:t>We start with the last activity that we forked off of the prod database with…</a:t>
            </a:r>
          </a:p>
          <a:p>
            <a:endParaRPr lang="en-US" dirty="0"/>
          </a:p>
          <a:p>
            <a:endParaRPr lang="en-US" dirty="0"/>
          </a:p>
          <a:p>
            <a:r>
              <a:rPr lang="en-US" dirty="0"/>
              <a:t>Please note that the last timestep, number 8, demonstrates a potential edge case that shows why the two directories need to be seen as independent.</a:t>
            </a:r>
          </a:p>
          <a:p>
            <a:endParaRPr lang="en-US" dirty="0"/>
          </a:p>
        </p:txBody>
      </p:sp>
      <p:sp>
        <p:nvSpPr>
          <p:cNvPr id="4" name="Slide Number Placeholder 3"/>
          <p:cNvSpPr>
            <a:spLocks noGrp="1"/>
          </p:cNvSpPr>
          <p:nvPr>
            <p:ph type="sldNum" sz="quarter" idx="5"/>
          </p:nvPr>
        </p:nvSpPr>
        <p:spPr/>
        <p:txBody>
          <a:bodyPr/>
          <a:lstStyle/>
          <a:p>
            <a:fld id="{61C59E27-61DA-4026-A067-7E0858E903C3}" type="slidenum">
              <a:rPr lang="en-US" smtClean="0"/>
              <a:t>23</a:t>
            </a:fld>
            <a:endParaRPr lang="en-US"/>
          </a:p>
        </p:txBody>
      </p:sp>
    </p:spTree>
    <p:extLst>
      <p:ext uri="{BB962C8B-B14F-4D97-AF65-F5344CB8AC3E}">
        <p14:creationId xmlns:p14="http://schemas.microsoft.com/office/powerpoint/2010/main" val="1860328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Combined delta messages, all in one. </a:t>
            </a:r>
          </a:p>
        </p:txBody>
      </p:sp>
      <p:sp>
        <p:nvSpPr>
          <p:cNvPr id="4" name="Slide Number Placeholder 3"/>
          <p:cNvSpPr>
            <a:spLocks noGrp="1"/>
          </p:cNvSpPr>
          <p:nvPr>
            <p:ph type="sldNum" sz="quarter" idx="5"/>
          </p:nvPr>
        </p:nvSpPr>
        <p:spPr/>
        <p:txBody>
          <a:bodyPr/>
          <a:lstStyle/>
          <a:p>
            <a:fld id="{61C59E27-61DA-4026-A067-7E0858E903C3}" type="slidenum">
              <a:rPr lang="en-US" smtClean="0"/>
              <a:t>24</a:t>
            </a:fld>
            <a:endParaRPr lang="en-US"/>
          </a:p>
        </p:txBody>
      </p:sp>
    </p:spTree>
    <p:extLst>
      <p:ext uri="{BB962C8B-B14F-4D97-AF65-F5344CB8AC3E}">
        <p14:creationId xmlns:p14="http://schemas.microsoft.com/office/powerpoint/2010/main" val="2492417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commits, one per directory</a:t>
            </a:r>
          </a:p>
          <a:p>
            <a:r>
              <a:rPr lang="en-US" dirty="0"/>
              <a:t>Note the similarities, but unique keys for CVE-ID vs CVE.</a:t>
            </a:r>
          </a:p>
        </p:txBody>
      </p:sp>
      <p:sp>
        <p:nvSpPr>
          <p:cNvPr id="4" name="Slide Number Placeholder 3"/>
          <p:cNvSpPr>
            <a:spLocks noGrp="1"/>
          </p:cNvSpPr>
          <p:nvPr>
            <p:ph type="sldNum" sz="quarter" idx="5"/>
          </p:nvPr>
        </p:nvSpPr>
        <p:spPr/>
        <p:txBody>
          <a:bodyPr/>
          <a:lstStyle/>
          <a:p>
            <a:fld id="{61C59E27-61DA-4026-A067-7E0858E903C3}" type="slidenum">
              <a:rPr lang="en-US" smtClean="0"/>
              <a:t>25</a:t>
            </a:fld>
            <a:endParaRPr lang="en-US"/>
          </a:p>
        </p:txBody>
      </p:sp>
    </p:spTree>
    <p:extLst>
      <p:ext uri="{BB962C8B-B14F-4D97-AF65-F5344CB8AC3E}">
        <p14:creationId xmlns:p14="http://schemas.microsoft.com/office/powerpoint/2010/main" val="121695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51AF3-58F8-F0DF-2160-A7EBF266F6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C0B754-3BF0-F66E-881F-33DA6E34C1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AC7BBC-2729-6B40-8C32-2BAB0EDF9A72}"/>
              </a:ext>
            </a:extLst>
          </p:cNvPr>
          <p:cNvSpPr>
            <a:spLocks noGrp="1"/>
          </p:cNvSpPr>
          <p:nvPr>
            <p:ph type="body" idx="1"/>
          </p:nvPr>
        </p:nvSpPr>
        <p:spPr/>
        <p:txBody>
          <a:bodyPr/>
          <a:lstStyle/>
          <a:p>
            <a:r>
              <a:rPr lang="en-US" dirty="0"/>
              <a:t>Some user stories we are currently trying to solve for are:</a:t>
            </a:r>
          </a:p>
          <a:p>
            <a:pPr marL="514350" indent="-514350">
              <a:buFont typeface="+mj-lt"/>
              <a:buAutoNum type="arabicPeriod"/>
            </a:pPr>
            <a:r>
              <a:rPr lang="en-US" sz="1200" dirty="0"/>
              <a:t>As an unauthenticated user, I want to find out if a </a:t>
            </a:r>
            <a:r>
              <a:rPr lang="en-US" sz="1200" b="1" dirty="0"/>
              <a:t>specific</a:t>
            </a:r>
            <a:r>
              <a:rPr lang="en-US" sz="1200" dirty="0"/>
              <a:t> CVE ID is </a:t>
            </a:r>
            <a:r>
              <a:rPr lang="en-US" sz="1200" b="1" dirty="0"/>
              <a:t>reserved</a:t>
            </a:r>
            <a:r>
              <a:rPr lang="en-US" sz="1200" dirty="0"/>
              <a:t>.</a:t>
            </a:r>
          </a:p>
          <a:p>
            <a:pPr marL="514350" indent="-514350">
              <a:buFont typeface="+mj-lt"/>
              <a:buAutoNum type="arabicPeriod"/>
            </a:pPr>
            <a:r>
              <a:rPr lang="en-US" sz="1200" dirty="0"/>
              <a:t>As an unauthenticated user, I want to find </a:t>
            </a:r>
            <a:r>
              <a:rPr lang="en-US" sz="1200" b="1" dirty="0"/>
              <a:t>all</a:t>
            </a:r>
            <a:r>
              <a:rPr lang="en-US" sz="1200" dirty="0"/>
              <a:t> currently </a:t>
            </a:r>
            <a:r>
              <a:rPr lang="en-US" sz="1200" b="1" dirty="0"/>
              <a:t>reserved</a:t>
            </a:r>
            <a:r>
              <a:rPr lang="en-US" sz="1200" dirty="0"/>
              <a:t> CVE IDs.</a:t>
            </a:r>
          </a:p>
          <a:p>
            <a:endParaRPr lang="en-US" dirty="0"/>
          </a:p>
          <a:p>
            <a:endParaRPr lang="en-US" dirty="0"/>
          </a:p>
        </p:txBody>
      </p:sp>
      <p:sp>
        <p:nvSpPr>
          <p:cNvPr id="4" name="Slide Number Placeholder 3">
            <a:extLst>
              <a:ext uri="{FF2B5EF4-FFF2-40B4-BE49-F238E27FC236}">
                <a16:creationId xmlns:a16="http://schemas.microsoft.com/office/drawing/2014/main" id="{BB498504-7B73-FA4C-1236-9D7D39681F0E}"/>
              </a:ext>
            </a:extLst>
          </p:cNvPr>
          <p:cNvSpPr>
            <a:spLocks noGrp="1"/>
          </p:cNvSpPr>
          <p:nvPr>
            <p:ph type="sldNum" sz="quarter" idx="5"/>
          </p:nvPr>
        </p:nvSpPr>
        <p:spPr/>
        <p:txBody>
          <a:bodyPr/>
          <a:lstStyle/>
          <a:p>
            <a:fld id="{61C59E27-61DA-4026-A067-7E0858E903C3}" type="slidenum">
              <a:rPr lang="en-US" smtClean="0"/>
              <a:t>2</a:t>
            </a:fld>
            <a:endParaRPr lang="en-US"/>
          </a:p>
        </p:txBody>
      </p:sp>
    </p:spTree>
    <p:extLst>
      <p:ext uri="{BB962C8B-B14F-4D97-AF65-F5344CB8AC3E}">
        <p14:creationId xmlns:p14="http://schemas.microsoft.com/office/powerpoint/2010/main" val="119613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35D1-BD05-F8DD-C338-3E74D1DC97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AABEC9-6A2C-25BF-CA97-6699CF51F9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61BFFB-5F00-9EAA-8078-D4B7A0C06953}"/>
              </a:ext>
            </a:extLst>
          </p:cNvPr>
          <p:cNvSpPr>
            <a:spLocks noGrp="1"/>
          </p:cNvSpPr>
          <p:nvPr>
            <p:ph type="body" idx="1"/>
          </p:nvPr>
        </p:nvSpPr>
        <p:spPr/>
        <p:txBody>
          <a:bodyPr/>
          <a:lstStyle/>
          <a:p>
            <a:r>
              <a:rPr lang="en-US" sz="1200" dirty="0"/>
              <a:t>So for all of the solutions we are about to propose, we would like to apply them to the existing cvelistV5 repository. </a:t>
            </a:r>
          </a:p>
          <a:p>
            <a:endParaRPr lang="en-US" sz="1200" dirty="0"/>
          </a:p>
        </p:txBody>
      </p:sp>
      <p:sp>
        <p:nvSpPr>
          <p:cNvPr id="4" name="Slide Number Placeholder 3">
            <a:extLst>
              <a:ext uri="{FF2B5EF4-FFF2-40B4-BE49-F238E27FC236}">
                <a16:creationId xmlns:a16="http://schemas.microsoft.com/office/drawing/2014/main" id="{67B772DC-624A-FC4F-FBDD-365DA24C245F}"/>
              </a:ext>
            </a:extLst>
          </p:cNvPr>
          <p:cNvSpPr>
            <a:spLocks noGrp="1"/>
          </p:cNvSpPr>
          <p:nvPr>
            <p:ph type="sldNum" sz="quarter" idx="5"/>
          </p:nvPr>
        </p:nvSpPr>
        <p:spPr/>
        <p:txBody>
          <a:bodyPr/>
          <a:lstStyle/>
          <a:p>
            <a:fld id="{61C59E27-61DA-4026-A067-7E0858E903C3}" type="slidenum">
              <a:rPr lang="en-US" smtClean="0"/>
              <a:t>3</a:t>
            </a:fld>
            <a:endParaRPr lang="en-US"/>
          </a:p>
        </p:txBody>
      </p:sp>
    </p:spTree>
    <p:extLst>
      <p:ext uri="{BB962C8B-B14F-4D97-AF65-F5344CB8AC3E}">
        <p14:creationId xmlns:p14="http://schemas.microsoft.com/office/powerpoint/2010/main" val="406826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E3D69-B5BA-5B13-F4D6-8E2D0539AC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18D5ED-6290-9401-B382-F3D0E0DD22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09BA47-54C4-0551-3A61-6D0B5162864B}"/>
              </a:ext>
            </a:extLst>
          </p:cNvPr>
          <p:cNvSpPr>
            <a:spLocks noGrp="1"/>
          </p:cNvSpPr>
          <p:nvPr>
            <p:ph type="body" idx="1"/>
          </p:nvPr>
        </p:nvSpPr>
        <p:spPr/>
        <p:txBody>
          <a:bodyPr/>
          <a:lstStyle/>
          <a:p>
            <a:r>
              <a:rPr lang="en-US" dirty="0"/>
              <a:t>Specifically, we would like to make any changes in a </a:t>
            </a:r>
            <a:r>
              <a:rPr lang="en-US" b="1" dirty="0"/>
              <a:t>new</a:t>
            </a:r>
            <a:r>
              <a:rPr lang="en-US" dirty="0"/>
              <a:t> </a:t>
            </a:r>
            <a:r>
              <a:rPr lang="en-US" b="1" dirty="0"/>
              <a:t>independent</a:t>
            </a:r>
            <a:r>
              <a:rPr lang="en-US" dirty="0"/>
              <a:t> </a:t>
            </a:r>
            <a:r>
              <a:rPr lang="en-US" b="1" dirty="0"/>
              <a:t>component</a:t>
            </a:r>
            <a:r>
              <a:rPr lang="en-US" b="0" dirty="0"/>
              <a:t> which could be a new directory in cvelistV5.</a:t>
            </a:r>
          </a:p>
          <a:p>
            <a:endParaRPr lang="en-US" b="0" dirty="0"/>
          </a:p>
          <a:p>
            <a:r>
              <a:rPr lang="en-US" b="0" dirty="0"/>
              <a:t>Alternatively, if the community strongly feels that this can be put into a new repo, we can make that happen as well. </a:t>
            </a:r>
          </a:p>
          <a:p>
            <a:endParaRPr lang="en-US" dirty="0"/>
          </a:p>
          <a:p>
            <a:r>
              <a:rPr lang="en-US" dirty="0"/>
              <a:t>We can revisit naming conventions at the end of the presentation.</a:t>
            </a:r>
          </a:p>
        </p:txBody>
      </p:sp>
      <p:sp>
        <p:nvSpPr>
          <p:cNvPr id="4" name="Slide Number Placeholder 3">
            <a:extLst>
              <a:ext uri="{FF2B5EF4-FFF2-40B4-BE49-F238E27FC236}">
                <a16:creationId xmlns:a16="http://schemas.microsoft.com/office/drawing/2014/main" id="{3384D76A-E11B-0E9F-148D-F70C13A5ED70}"/>
              </a:ext>
            </a:extLst>
          </p:cNvPr>
          <p:cNvSpPr>
            <a:spLocks noGrp="1"/>
          </p:cNvSpPr>
          <p:nvPr>
            <p:ph type="sldNum" sz="quarter" idx="5"/>
          </p:nvPr>
        </p:nvSpPr>
        <p:spPr/>
        <p:txBody>
          <a:bodyPr/>
          <a:lstStyle/>
          <a:p>
            <a:fld id="{61C59E27-61DA-4026-A067-7E0858E903C3}" type="slidenum">
              <a:rPr lang="en-US" smtClean="0"/>
              <a:t>4</a:t>
            </a:fld>
            <a:endParaRPr lang="en-US"/>
          </a:p>
        </p:txBody>
      </p:sp>
    </p:spTree>
    <p:extLst>
      <p:ext uri="{BB962C8B-B14F-4D97-AF65-F5344CB8AC3E}">
        <p14:creationId xmlns:p14="http://schemas.microsoft.com/office/powerpoint/2010/main" val="252312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1FC5F-446C-C0B3-4189-9FE368592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9EB98C-AE83-9BC6-2241-59BC798648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979B1-A77B-483D-47CD-610CA76C210C}"/>
              </a:ext>
            </a:extLst>
          </p:cNvPr>
          <p:cNvSpPr>
            <a:spLocks noGrp="1"/>
          </p:cNvSpPr>
          <p:nvPr>
            <p:ph type="body" idx="1"/>
          </p:nvPr>
        </p:nvSpPr>
        <p:spPr/>
        <p:txBody>
          <a:bodyPr/>
          <a:lstStyle/>
          <a:p>
            <a:r>
              <a:rPr lang="en-US" sz="1400" dirty="0">
                <a:hlinkClick r:id="rId3"/>
              </a:rPr>
              <a:t>https://github.com/M-nj/cvelistV5-mockup-summary-json-only</a:t>
            </a:r>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So in this new independent /</a:t>
            </a:r>
            <a:r>
              <a:rPr lang="en-US" sz="1400" dirty="0" err="1"/>
              <a:t>cve</a:t>
            </a:r>
            <a:r>
              <a:rPr lang="en-US" sz="1400" dirty="0"/>
              <a:t>-ids directory, we are proposing two solutions that </a:t>
            </a:r>
            <a:r>
              <a:rPr lang="en-US" sz="1400" b="1" dirty="0"/>
              <a:t>could - </a:t>
            </a:r>
            <a:r>
              <a:rPr lang="en-US" sz="1400" dirty="0"/>
              <a:t>both be implemented. </a:t>
            </a:r>
          </a:p>
          <a:p>
            <a:endParaRPr lang="en-US" sz="1400" dirty="0"/>
          </a:p>
          <a:p>
            <a:r>
              <a:rPr lang="en-US" sz="1400" dirty="0"/>
              <a:t>We will do a quick overview of the two proposals before diving into the specifics. </a:t>
            </a:r>
          </a:p>
          <a:p>
            <a:r>
              <a:rPr lang="en-US" sz="1400" dirty="0"/>
              <a:t>The first solution we propose takes a “minimalistic approach”. </a:t>
            </a:r>
          </a:p>
          <a:p>
            <a:r>
              <a:rPr lang="en-US" sz="1400" dirty="0"/>
              <a:t>This would be a single </a:t>
            </a:r>
            <a:r>
              <a:rPr lang="en-US" sz="1400" dirty="0" err="1"/>
              <a:t>json</a:t>
            </a:r>
            <a:r>
              <a:rPr lang="en-US" sz="1400" dirty="0"/>
              <a:t> file containing a list of the reserved CVE IDs.</a:t>
            </a:r>
          </a:p>
          <a:p>
            <a:r>
              <a:rPr lang="en-US" sz="1400" dirty="0"/>
              <a:t>It would also contain another </a:t>
            </a:r>
            <a:r>
              <a:rPr lang="en-US" sz="1400" dirty="0" err="1"/>
              <a:t>json</a:t>
            </a:r>
            <a:r>
              <a:rPr lang="en-US" sz="1400" dirty="0"/>
              <a:t> file containing a list of the rejected </a:t>
            </a:r>
            <a:r>
              <a:rPr lang="en-US" sz="1400" dirty="0" err="1"/>
              <a:t>cve</a:t>
            </a:r>
            <a:r>
              <a:rPr lang="en-US" sz="1400" dirty="0"/>
              <a:t> ids that were never published. </a:t>
            </a:r>
          </a:p>
          <a:p>
            <a:endParaRPr lang="en-US" sz="1400" dirty="0"/>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second solution we propose is more of a self-service approach. We would like to simply cache the CVE Services /</a:t>
            </a:r>
            <a:r>
              <a:rPr lang="en-US" sz="1400" dirty="0" err="1"/>
              <a:t>cve</a:t>
            </a:r>
            <a:r>
              <a:rPr lang="en-US" sz="1400" dirty="0"/>
              <a:t>-id endpoint. T</a:t>
            </a:r>
            <a:r>
              <a:rPr lang="en-US" sz="1400" dirty="0">
                <a:highlight>
                  <a:srgbClr val="FFFF00"/>
                </a:highlight>
                <a:latin typeface="Consolas" panose="020B0609020204030204" pitchFamily="49" charset="0"/>
              </a:rPr>
              <a:t>his is the endpoint that contains some additional information of all CVE IDs which includes the CVE IDs in a reserved state.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onsolas" panose="020B0609020204030204" pitchFamily="49" charset="0"/>
              </a:rPr>
              <a:t>Now that we have a brief overview of the two proposals, lets dive into the specifics.</a:t>
            </a:r>
          </a:p>
        </p:txBody>
      </p:sp>
      <p:sp>
        <p:nvSpPr>
          <p:cNvPr id="4" name="Slide Number Placeholder 3">
            <a:extLst>
              <a:ext uri="{FF2B5EF4-FFF2-40B4-BE49-F238E27FC236}">
                <a16:creationId xmlns:a16="http://schemas.microsoft.com/office/drawing/2014/main" id="{AE46B9C3-D987-A37C-51BE-3E2C885A60F6}"/>
              </a:ext>
            </a:extLst>
          </p:cNvPr>
          <p:cNvSpPr>
            <a:spLocks noGrp="1"/>
          </p:cNvSpPr>
          <p:nvPr>
            <p:ph type="sldNum" sz="quarter" idx="5"/>
          </p:nvPr>
        </p:nvSpPr>
        <p:spPr/>
        <p:txBody>
          <a:bodyPr/>
          <a:lstStyle/>
          <a:p>
            <a:fld id="{61C59E27-61DA-4026-A067-7E0858E903C3}" type="slidenum">
              <a:rPr lang="en-US" smtClean="0"/>
              <a:t>5</a:t>
            </a:fld>
            <a:endParaRPr lang="en-US"/>
          </a:p>
        </p:txBody>
      </p:sp>
    </p:spTree>
    <p:extLst>
      <p:ext uri="{BB962C8B-B14F-4D97-AF65-F5344CB8AC3E}">
        <p14:creationId xmlns:p14="http://schemas.microsoft.com/office/powerpoint/2010/main" val="67445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1F736-DA52-835E-4A1F-520B630A28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6BF1-FE68-520C-BCD6-5E450FA3C8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FDFB8-D0CD-CAA9-C943-AECE03F57844}"/>
              </a:ext>
            </a:extLst>
          </p:cNvPr>
          <p:cNvSpPr>
            <a:spLocks noGrp="1"/>
          </p:cNvSpPr>
          <p:nvPr>
            <p:ph type="body"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dirty="0"/>
              <a:t>So the first proposed solution is making </a:t>
            </a:r>
            <a:r>
              <a:rPr lang="en-US" dirty="0" err="1"/>
              <a:t>json</a:t>
            </a:r>
            <a:r>
              <a:rPr lang="en-US" dirty="0"/>
              <a:t> files with the list of reserved CVE IDs, as well as rejected ids that never got published. We actually have a mock up repository for what that might look like. </a:t>
            </a:r>
          </a:p>
          <a:p>
            <a:endParaRPr lang="en-US" dirty="0"/>
          </a:p>
          <a:p>
            <a:r>
              <a:rPr lang="en-US" dirty="0"/>
              <a:t>I am going to post a link in chat here so that you can follow along if you wish:</a:t>
            </a:r>
          </a:p>
          <a:p>
            <a:endParaRPr lang="en-US" b="1" dirty="0"/>
          </a:p>
          <a:p>
            <a:r>
              <a:rPr lang="en-US" b="1" dirty="0"/>
              <a:t>“Summary </a:t>
            </a:r>
            <a:r>
              <a:rPr lang="en-US" b="1" dirty="0" err="1"/>
              <a:t>json</a:t>
            </a:r>
            <a:r>
              <a:rPr lang="en-US" b="1" dirty="0"/>
              <a:t> files”, </a:t>
            </a:r>
            <a:r>
              <a:rPr lang="en-US" b="0" dirty="0"/>
              <a:t>the single file for all reserved CVE IDs.</a:t>
            </a:r>
          </a:p>
          <a:p>
            <a:r>
              <a:rPr lang="en-US" sz="1200" dirty="0">
                <a:hlinkClick r:id="rId3"/>
              </a:rPr>
              <a:t>https://github.com/M-nj/cvelistV5-mockup-summary-json-only</a:t>
            </a:r>
            <a:r>
              <a:rPr lang="en-US" sz="1200" dirty="0"/>
              <a:t>  </a:t>
            </a:r>
          </a:p>
          <a:p>
            <a:endParaRPr lang="en-US" b="1" dirty="0"/>
          </a:p>
          <a:p>
            <a:r>
              <a:rPr lang="en-US" dirty="0"/>
              <a:t>A quick background this mockup repo: </a:t>
            </a:r>
          </a:p>
          <a:p>
            <a:r>
              <a:rPr lang="en-US" dirty="0"/>
              <a:t>- It is based on a snapshot of CVE Services from June 28, 2024.</a:t>
            </a:r>
          </a:p>
          <a:p>
            <a:r>
              <a:rPr lang="en-US" dirty="0"/>
              <a:t>- It has the new </a:t>
            </a:r>
            <a:r>
              <a:rPr lang="en-US" dirty="0" err="1"/>
              <a:t>cve</a:t>
            </a:r>
            <a:r>
              <a:rPr lang="en-US" dirty="0"/>
              <a:t>-ids independent directory </a:t>
            </a:r>
            <a:r>
              <a:rPr lang="en-US" sz="1100" i="1" dirty="0"/>
              <a:t>(</a:t>
            </a:r>
            <a:r>
              <a:rPr lang="en-US" sz="1100" i="1" dirty="0" err="1"/>
              <a:t>lazer</a:t>
            </a:r>
            <a:r>
              <a:rPr lang="en-US" sz="1100" i="1" dirty="0"/>
              <a:t> pointer)</a:t>
            </a:r>
            <a:r>
              <a:rPr lang="en-US" dirty="0"/>
              <a:t>, and inside this directory you can find </a:t>
            </a:r>
          </a:p>
          <a:p>
            <a:r>
              <a:rPr lang="en-US" dirty="0"/>
              <a:t>    - </a:t>
            </a:r>
            <a:r>
              <a:rPr lang="en-US" dirty="0" err="1"/>
              <a:t>reserved.json</a:t>
            </a:r>
            <a:r>
              <a:rPr lang="en-US" dirty="0"/>
              <a:t> </a:t>
            </a:r>
            <a:r>
              <a:rPr lang="en-US" sz="1200" i="1" dirty="0"/>
              <a:t>(</a:t>
            </a:r>
            <a:r>
              <a:rPr lang="en-US" sz="1200" i="1" dirty="0" err="1"/>
              <a:t>lazer</a:t>
            </a:r>
            <a:r>
              <a:rPr lang="en-US" sz="1200" i="1" dirty="0"/>
              <a:t> pointer)</a:t>
            </a:r>
            <a:r>
              <a:rPr lang="en-US" dirty="0"/>
              <a:t>, which contains all reserved CVE IDs</a:t>
            </a:r>
          </a:p>
          <a:p>
            <a:r>
              <a:rPr lang="en-US" dirty="0"/>
              <a:t>    - </a:t>
            </a:r>
            <a:r>
              <a:rPr lang="en-US" dirty="0" err="1"/>
              <a:t>rejected_never_published.json</a:t>
            </a:r>
            <a:r>
              <a:rPr lang="en-US" dirty="0"/>
              <a:t> </a:t>
            </a:r>
            <a:r>
              <a:rPr lang="en-US" i="1" dirty="0"/>
              <a:t>(</a:t>
            </a:r>
            <a:r>
              <a:rPr lang="en-US" i="1" dirty="0" err="1"/>
              <a:t>lazer</a:t>
            </a:r>
            <a:r>
              <a:rPr lang="en-US" i="1" dirty="0"/>
              <a:t> pointer), </a:t>
            </a:r>
            <a:r>
              <a:rPr lang="en-US" i="0" dirty="0"/>
              <a:t>which contains all CVE IDs that were rejected but never published. </a:t>
            </a:r>
          </a:p>
          <a:p>
            <a:r>
              <a:rPr lang="en-US" dirty="0"/>
              <a:t>    </a:t>
            </a:r>
          </a:p>
          <a:p>
            <a:pPr>
              <a:buFont typeface="Arial" panose="020B0604020202020204" pitchFamily="34" charset="0"/>
              <a:buNone/>
            </a:pPr>
            <a:endParaRPr lang="en-US" dirty="0"/>
          </a:p>
          <a:p>
            <a:pPr>
              <a:buFont typeface="Arial" panose="020B0604020202020204" pitchFamily="34" charset="0"/>
              <a:buNone/>
            </a:pPr>
            <a:r>
              <a:rPr lang="en-US" dirty="0"/>
              <a:t>When an ID gets reserved, it gets added to the reserved list.</a:t>
            </a:r>
          </a:p>
          <a:p>
            <a:pPr>
              <a:buFont typeface="Arial" panose="020B0604020202020204" pitchFamily="34" charset="0"/>
              <a:buNone/>
            </a:pPr>
            <a:r>
              <a:rPr lang="en-US" dirty="0"/>
              <a:t>When an ID leaves the reserved state, it is removed from the reserved list.</a:t>
            </a:r>
          </a:p>
          <a:p>
            <a:pPr>
              <a:buFont typeface="Arial" panose="020B0604020202020204" pitchFamily="34" charset="0"/>
              <a:buNone/>
            </a:pPr>
            <a:r>
              <a:rPr lang="en-US" dirty="0"/>
              <a:t>If an ID changes from reserved to rejected without getting published, it is added to the </a:t>
            </a:r>
            <a:r>
              <a:rPr lang="en-US" dirty="0" err="1"/>
              <a:t>rejected_never_published</a:t>
            </a:r>
            <a:r>
              <a:rPr lang="en-US" dirty="0"/>
              <a:t> list. </a:t>
            </a:r>
          </a:p>
          <a:p>
            <a:pPr>
              <a:buFont typeface="Arial" panose="020B0604020202020204" pitchFamily="34" charset="0"/>
              <a:buNone/>
            </a:pPr>
            <a:endParaRPr lang="en-US" dirty="0"/>
          </a:p>
          <a:p>
            <a:pPr>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included the </a:t>
            </a:r>
            <a:r>
              <a:rPr lang="en-US" dirty="0" err="1"/>
              <a:t>rejected_never_published</a:t>
            </a:r>
            <a:r>
              <a:rPr lang="en-US" dirty="0"/>
              <a:t> list because we didn’t want to have CVE IDs that appear in the reserved list and then mysteriously go missing. This would mean that between the two list of IDs and the existing </a:t>
            </a:r>
            <a:r>
              <a:rPr lang="en-US" dirty="0" err="1"/>
              <a:t>cves</a:t>
            </a:r>
            <a:r>
              <a:rPr lang="en-US" dirty="0"/>
              <a:t> directory, all existing CVE IDs would be accounted for in some manner.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(demo search?)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Published: CVE-1999-0001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Reserved: CVE-2000-1253</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a:t>Reject_never_published</a:t>
            </a:r>
            <a:r>
              <a:rPr lang="en-US" dirty="0"/>
              <a:t>: CVE-2016-1604</a:t>
            </a:r>
          </a:p>
        </p:txBody>
      </p:sp>
      <p:sp>
        <p:nvSpPr>
          <p:cNvPr id="4" name="Slide Number Placeholder 3">
            <a:extLst>
              <a:ext uri="{FF2B5EF4-FFF2-40B4-BE49-F238E27FC236}">
                <a16:creationId xmlns:a16="http://schemas.microsoft.com/office/drawing/2014/main" id="{AF5F6231-21F9-F9CB-C5E6-23352D17FC40}"/>
              </a:ext>
            </a:extLst>
          </p:cNvPr>
          <p:cNvSpPr>
            <a:spLocks noGrp="1"/>
          </p:cNvSpPr>
          <p:nvPr>
            <p:ph type="sldNum" sz="quarter" idx="5"/>
          </p:nvPr>
        </p:nvSpPr>
        <p:spPr/>
        <p:txBody>
          <a:bodyPr/>
          <a:lstStyle/>
          <a:p>
            <a:fld id="{61C59E27-61DA-4026-A067-7E0858E903C3}" type="slidenum">
              <a:rPr lang="en-US" smtClean="0"/>
              <a:t>8</a:t>
            </a:fld>
            <a:endParaRPr lang="en-US"/>
          </a:p>
        </p:txBody>
      </p:sp>
    </p:spTree>
    <p:extLst>
      <p:ext uri="{BB962C8B-B14F-4D97-AF65-F5344CB8AC3E}">
        <p14:creationId xmlns:p14="http://schemas.microsoft.com/office/powerpoint/2010/main" val="3174828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the specifics of the second proposed solution, which is a cache of the CVE Services /</a:t>
            </a:r>
            <a:r>
              <a:rPr lang="en-US" dirty="0" err="1"/>
              <a:t>cve</a:t>
            </a:r>
            <a:r>
              <a:rPr lang="en-US" dirty="0"/>
              <a:t>-id endpoint</a:t>
            </a:r>
          </a:p>
        </p:txBody>
      </p:sp>
      <p:sp>
        <p:nvSpPr>
          <p:cNvPr id="4" name="Slide Number Placeholder 3"/>
          <p:cNvSpPr>
            <a:spLocks noGrp="1"/>
          </p:cNvSpPr>
          <p:nvPr>
            <p:ph type="sldNum" sz="quarter" idx="5"/>
          </p:nvPr>
        </p:nvSpPr>
        <p:spPr/>
        <p:txBody>
          <a:bodyPr/>
          <a:lstStyle/>
          <a:p>
            <a:fld id="{61C59E27-61DA-4026-A067-7E0858E903C3}" type="slidenum">
              <a:rPr lang="en-US" smtClean="0"/>
              <a:t>9</a:t>
            </a:fld>
            <a:endParaRPr lang="en-US"/>
          </a:p>
        </p:txBody>
      </p:sp>
    </p:spTree>
    <p:extLst>
      <p:ext uri="{BB962C8B-B14F-4D97-AF65-F5344CB8AC3E}">
        <p14:creationId xmlns:p14="http://schemas.microsoft.com/office/powerpoint/2010/main" val="1145396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A4186-FB98-62F4-026D-F8759E800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CEE8C5-8EB2-E566-3288-75634D6AF1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993B9E-0B55-F0D7-F41E-2E2818832719}"/>
              </a:ext>
            </a:extLst>
          </p:cNvPr>
          <p:cNvSpPr>
            <a:spLocks noGrp="1"/>
          </p:cNvSpPr>
          <p:nvPr>
            <p:ph type="body"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dirty="0"/>
              <a:t>So I’m going to paste a link in the chat to a mock up repository for this solution so that you can follow along.</a:t>
            </a:r>
          </a:p>
          <a:p>
            <a:endParaRPr lang="en-US" dirty="0"/>
          </a:p>
          <a:p>
            <a:r>
              <a:rPr lang="en-US" b="1" dirty="0"/>
              <a:t>“CVE Services /</a:t>
            </a:r>
            <a:r>
              <a:rPr lang="en-US" b="1" dirty="0" err="1"/>
              <a:t>cve</a:t>
            </a:r>
            <a:r>
              <a:rPr lang="en-US" b="1" dirty="0"/>
              <a:t>-id cache”</a:t>
            </a:r>
            <a:r>
              <a:rPr lang="en-US" b="0" dirty="0"/>
              <a:t>, mock up sample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https://github.com/M-nj/cvelistV5-mockup-cve-ids-cache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A quick background for this mockup repo: </a:t>
            </a:r>
          </a:p>
          <a:p>
            <a:r>
              <a:rPr lang="en-US" dirty="0"/>
              <a:t>- It is based on the same snapshot of CVE Services from June 28, 2024.</a:t>
            </a:r>
          </a:p>
          <a:p>
            <a:pPr marL="0" indent="0">
              <a:buFontTx/>
              <a:buNone/>
            </a:pPr>
            <a:r>
              <a:rPr lang="en-US" dirty="0"/>
              <a:t>- It has the new </a:t>
            </a:r>
            <a:r>
              <a:rPr lang="en-US" dirty="0" err="1"/>
              <a:t>cve</a:t>
            </a:r>
            <a:r>
              <a:rPr lang="en-US" dirty="0"/>
              <a:t>-ids independent directory </a:t>
            </a:r>
            <a:r>
              <a:rPr lang="en-US" i="1" dirty="0"/>
              <a:t>(</a:t>
            </a:r>
            <a:r>
              <a:rPr lang="en-US" i="1" dirty="0" err="1"/>
              <a:t>lazer</a:t>
            </a:r>
            <a:r>
              <a:rPr lang="en-US" i="1" dirty="0"/>
              <a:t> pointer)</a:t>
            </a:r>
            <a:r>
              <a:rPr lang="en-US" dirty="0"/>
              <a:t>, and inside it includes</a:t>
            </a:r>
          </a:p>
          <a:p>
            <a:pPr marL="0" indent="0">
              <a:buFontTx/>
              <a:buNone/>
            </a:pPr>
            <a:r>
              <a:rPr lang="en-US" dirty="0"/>
              <a:t>    - The first proposed solution of </a:t>
            </a:r>
            <a:r>
              <a:rPr lang="en-US" dirty="0" err="1"/>
              <a:t>reserved.json</a:t>
            </a:r>
            <a:r>
              <a:rPr lang="en-US" dirty="0"/>
              <a:t> </a:t>
            </a:r>
            <a:r>
              <a:rPr lang="en-US" i="1" dirty="0"/>
              <a:t>(</a:t>
            </a:r>
            <a:r>
              <a:rPr lang="en-US" i="1" dirty="0" err="1"/>
              <a:t>lazer</a:t>
            </a:r>
            <a:r>
              <a:rPr lang="en-US" i="1" dirty="0"/>
              <a:t> pointer)</a:t>
            </a:r>
            <a:r>
              <a:rPr lang="en-US" dirty="0"/>
              <a:t>, which contains all reserved CVE IDs. </a:t>
            </a:r>
          </a:p>
          <a:p>
            <a:pPr marL="0" indent="0">
              <a:buFontTx/>
              <a:buNone/>
            </a:pPr>
            <a:r>
              <a:rPr lang="en-US" dirty="0"/>
              <a:t>    - it also includes A cache of CVE Services /</a:t>
            </a:r>
            <a:r>
              <a:rPr lang="en-US" dirty="0" err="1"/>
              <a:t>cve</a:t>
            </a:r>
            <a:r>
              <a:rPr lang="en-US" dirty="0"/>
              <a:t>-id data </a:t>
            </a:r>
            <a:r>
              <a:rPr lang="en-US" i="1" dirty="0"/>
              <a:t>(</a:t>
            </a:r>
            <a:r>
              <a:rPr lang="en-US" i="1" dirty="0" err="1"/>
              <a:t>lazer</a:t>
            </a:r>
            <a:r>
              <a:rPr lang="en-US" i="1" dirty="0"/>
              <a:t> pointer) </a:t>
            </a:r>
            <a:r>
              <a:rPr lang="en-US" i="0" dirty="0"/>
              <a:t>with one file per CVE ID</a:t>
            </a:r>
            <a:r>
              <a:rPr lang="en-US" dirty="0"/>
              <a:t>.</a:t>
            </a:r>
          </a:p>
          <a:p>
            <a:pPr marL="0" indent="0">
              <a:buFontTx/>
              <a:buNone/>
            </a:pPr>
            <a:endParaRPr lang="en-US" dirty="0"/>
          </a:p>
          <a:p>
            <a:r>
              <a:rPr lang="en-US" dirty="0"/>
              <a:t>in theory this solution could also have a </a:t>
            </a:r>
            <a:r>
              <a:rPr lang="en-US" dirty="0" err="1"/>
              <a:t>rejected_never_published.json</a:t>
            </a:r>
            <a:r>
              <a:rPr lang="en-US" dirty="0"/>
              <a:t> list if we choose to do so, there just isn’t one in the demo repo. </a:t>
            </a:r>
          </a:p>
          <a:p>
            <a:endParaRPr lang="en-US" dirty="0"/>
          </a:p>
          <a:p>
            <a:r>
              <a:rPr lang="en-US" dirty="0"/>
              <a:t>Side note, that mocked activity is mirrored across both mock repos for consistency.</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why cache the entire /</a:t>
            </a:r>
            <a:r>
              <a:rPr lang="en-US" dirty="0" err="1"/>
              <a:t>cve</a:t>
            </a:r>
            <a:r>
              <a:rPr lang="en-US" dirty="0"/>
              <a:t>-ids endpoint? </a:t>
            </a:r>
          </a:p>
          <a:p>
            <a:endParaRPr lang="en-US" dirty="0"/>
          </a:p>
        </p:txBody>
      </p:sp>
      <p:sp>
        <p:nvSpPr>
          <p:cNvPr id="4" name="Slide Number Placeholder 3">
            <a:extLst>
              <a:ext uri="{FF2B5EF4-FFF2-40B4-BE49-F238E27FC236}">
                <a16:creationId xmlns:a16="http://schemas.microsoft.com/office/drawing/2014/main" id="{36C62DAE-D375-B116-C25A-61F88A92CE3B}"/>
              </a:ext>
            </a:extLst>
          </p:cNvPr>
          <p:cNvSpPr>
            <a:spLocks noGrp="1"/>
          </p:cNvSpPr>
          <p:nvPr>
            <p:ph type="sldNum" sz="quarter" idx="5"/>
          </p:nvPr>
        </p:nvSpPr>
        <p:spPr/>
        <p:txBody>
          <a:bodyPr/>
          <a:lstStyle/>
          <a:p>
            <a:fld id="{61C59E27-61DA-4026-A067-7E0858E903C3}" type="slidenum">
              <a:rPr lang="en-US" smtClean="0"/>
              <a:t>10</a:t>
            </a:fld>
            <a:endParaRPr lang="en-US"/>
          </a:p>
        </p:txBody>
      </p:sp>
    </p:spTree>
    <p:extLst>
      <p:ext uri="{BB962C8B-B14F-4D97-AF65-F5344CB8AC3E}">
        <p14:creationId xmlns:p14="http://schemas.microsoft.com/office/powerpoint/2010/main" val="874652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7D910-F028-DE84-AE9D-C041216377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C6369-5762-CDAE-86B8-C166191374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29AF9B-0B5A-D539-1EE5-33D1F616F5F1}"/>
              </a:ext>
            </a:extLst>
          </p:cNvPr>
          <p:cNvSpPr>
            <a:spLocks noGrp="1"/>
          </p:cNvSpPr>
          <p:nvPr>
            <p:ph type="body" idx="1"/>
          </p:nvPr>
        </p:nvSpPr>
        <p:spPr/>
        <p:txBody>
          <a:bodyPr/>
          <a:lstStyle/>
          <a:p>
            <a:pPr marL="0" indent="0">
              <a:buFont typeface="+mj-lt"/>
              <a:buNone/>
            </a:pPr>
            <a:r>
              <a:rPr lang="en-US" dirty="0"/>
              <a:t>To stay in the spirit that cvelistV5/</a:t>
            </a:r>
            <a:r>
              <a:rPr lang="en-US" dirty="0" err="1"/>
              <a:t>cves</a:t>
            </a:r>
            <a:r>
              <a:rPr lang="en-US" dirty="0"/>
              <a:t> is a cache of </a:t>
            </a:r>
            <a:r>
              <a:rPr lang="en-US" dirty="0" err="1"/>
              <a:t>cve</a:t>
            </a:r>
            <a:r>
              <a:rPr lang="en-US" dirty="0"/>
              <a:t> services </a:t>
            </a:r>
            <a:r>
              <a:rPr lang="en-US" dirty="0" err="1"/>
              <a:t>cve</a:t>
            </a:r>
            <a:r>
              <a:rPr lang="en-US" dirty="0"/>
              <a:t> content…</a:t>
            </a:r>
          </a:p>
          <a:p>
            <a:pPr marL="0" indent="0">
              <a:buFont typeface="+mj-lt"/>
              <a:buNone/>
            </a:pPr>
            <a:endParaRPr lang="en-US" dirty="0"/>
          </a:p>
        </p:txBody>
      </p:sp>
      <p:sp>
        <p:nvSpPr>
          <p:cNvPr id="4" name="Slide Number Placeholder 3">
            <a:extLst>
              <a:ext uri="{FF2B5EF4-FFF2-40B4-BE49-F238E27FC236}">
                <a16:creationId xmlns:a16="http://schemas.microsoft.com/office/drawing/2014/main" id="{8D7ABAE5-B1A4-8F48-FDCA-36C33AED05C9}"/>
              </a:ext>
            </a:extLst>
          </p:cNvPr>
          <p:cNvSpPr>
            <a:spLocks noGrp="1"/>
          </p:cNvSpPr>
          <p:nvPr>
            <p:ph type="sldNum" sz="quarter" idx="5"/>
          </p:nvPr>
        </p:nvSpPr>
        <p:spPr/>
        <p:txBody>
          <a:bodyPr/>
          <a:lstStyle/>
          <a:p>
            <a:fld id="{61C59E27-61DA-4026-A067-7E0858E903C3}" type="slidenum">
              <a:rPr lang="en-US" smtClean="0"/>
              <a:t>11</a:t>
            </a:fld>
            <a:endParaRPr lang="en-US"/>
          </a:p>
        </p:txBody>
      </p:sp>
    </p:spTree>
    <p:extLst>
      <p:ext uri="{BB962C8B-B14F-4D97-AF65-F5344CB8AC3E}">
        <p14:creationId xmlns:p14="http://schemas.microsoft.com/office/powerpoint/2010/main" val="166038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416E-C035-A8F0-5CF9-E9E55406BE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CF28F-F1B8-5004-7C9D-2768912D4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67AE7-3914-E533-7A1E-F2F171AA70F0}"/>
              </a:ext>
            </a:extLst>
          </p:cNvPr>
          <p:cNvSpPr>
            <a:spLocks noGrp="1"/>
          </p:cNvSpPr>
          <p:nvPr>
            <p:ph type="dt" sz="half" idx="10"/>
          </p:nvPr>
        </p:nvSpPr>
        <p:spPr/>
        <p:txBody>
          <a:bodyPr/>
          <a:lstStyle/>
          <a:p>
            <a:fld id="{1BA76605-A4B2-4D71-9701-7323C91EFBF6}" type="datetime1">
              <a:rPr lang="en-US" smtClean="0"/>
              <a:t>2/4/2025</a:t>
            </a:fld>
            <a:endParaRPr lang="en-US"/>
          </a:p>
        </p:txBody>
      </p:sp>
      <p:sp>
        <p:nvSpPr>
          <p:cNvPr id="5" name="Footer Placeholder 4">
            <a:extLst>
              <a:ext uri="{FF2B5EF4-FFF2-40B4-BE49-F238E27FC236}">
                <a16:creationId xmlns:a16="http://schemas.microsoft.com/office/drawing/2014/main" id="{6243C195-9760-5DC2-6106-636F088B4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1F265-810F-1229-0168-9457F272C3F0}"/>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129377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0661-9C29-63E6-75AB-CA3F7D3658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5FAF5-4DBB-4007-4209-C8633CB94A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968EB-DB80-970F-EA79-CE93559F17EB}"/>
              </a:ext>
            </a:extLst>
          </p:cNvPr>
          <p:cNvSpPr>
            <a:spLocks noGrp="1"/>
          </p:cNvSpPr>
          <p:nvPr>
            <p:ph type="dt" sz="half" idx="10"/>
          </p:nvPr>
        </p:nvSpPr>
        <p:spPr/>
        <p:txBody>
          <a:bodyPr/>
          <a:lstStyle/>
          <a:p>
            <a:fld id="{72ECC0CD-28F3-44B8-8AAF-1B7C88131FD2}" type="datetime1">
              <a:rPr lang="en-US" smtClean="0"/>
              <a:t>2/4/2025</a:t>
            </a:fld>
            <a:endParaRPr lang="en-US"/>
          </a:p>
        </p:txBody>
      </p:sp>
      <p:sp>
        <p:nvSpPr>
          <p:cNvPr id="5" name="Footer Placeholder 4">
            <a:extLst>
              <a:ext uri="{FF2B5EF4-FFF2-40B4-BE49-F238E27FC236}">
                <a16:creationId xmlns:a16="http://schemas.microsoft.com/office/drawing/2014/main" id="{665EBC95-8DEE-890A-01E2-2BEA7C296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93642-7F57-DC0F-4864-E168A459D42B}"/>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2179715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A0CE5-4B54-F320-98B5-B10147370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1F7985-3C9E-121F-EFB6-B06572C4A6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41DE0-03A6-3F60-9C62-54B4CF1BA2E5}"/>
              </a:ext>
            </a:extLst>
          </p:cNvPr>
          <p:cNvSpPr>
            <a:spLocks noGrp="1"/>
          </p:cNvSpPr>
          <p:nvPr>
            <p:ph type="dt" sz="half" idx="10"/>
          </p:nvPr>
        </p:nvSpPr>
        <p:spPr/>
        <p:txBody>
          <a:bodyPr/>
          <a:lstStyle/>
          <a:p>
            <a:fld id="{E4C6B385-6441-43ED-8EE6-4357503CABD0}" type="datetime1">
              <a:rPr lang="en-US" smtClean="0"/>
              <a:t>2/4/2025</a:t>
            </a:fld>
            <a:endParaRPr lang="en-US"/>
          </a:p>
        </p:txBody>
      </p:sp>
      <p:sp>
        <p:nvSpPr>
          <p:cNvPr id="5" name="Footer Placeholder 4">
            <a:extLst>
              <a:ext uri="{FF2B5EF4-FFF2-40B4-BE49-F238E27FC236}">
                <a16:creationId xmlns:a16="http://schemas.microsoft.com/office/drawing/2014/main" id="{1E979F4E-EE8F-3314-81BA-D179B2B95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F99FA-0649-44B1-4B93-9E8D09C8E6B8}"/>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243360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BF41-C2CF-34C1-0606-09642CBE93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6D502D-C498-7CAE-13A0-3178513E0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F1C81-7627-F5A3-61B1-8F6B2083D40F}"/>
              </a:ext>
            </a:extLst>
          </p:cNvPr>
          <p:cNvSpPr>
            <a:spLocks noGrp="1"/>
          </p:cNvSpPr>
          <p:nvPr>
            <p:ph type="dt" sz="half" idx="10"/>
          </p:nvPr>
        </p:nvSpPr>
        <p:spPr/>
        <p:txBody>
          <a:bodyPr/>
          <a:lstStyle/>
          <a:p>
            <a:fld id="{0B1D0676-B3F3-49C8-9A36-402A3E9773F2}" type="datetime1">
              <a:rPr lang="en-US" smtClean="0"/>
              <a:t>2/4/2025</a:t>
            </a:fld>
            <a:endParaRPr lang="en-US"/>
          </a:p>
        </p:txBody>
      </p:sp>
      <p:sp>
        <p:nvSpPr>
          <p:cNvPr id="5" name="Footer Placeholder 4">
            <a:extLst>
              <a:ext uri="{FF2B5EF4-FFF2-40B4-BE49-F238E27FC236}">
                <a16:creationId xmlns:a16="http://schemas.microsoft.com/office/drawing/2014/main" id="{4B8D6313-3436-C38C-B8AF-579CE9FFD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F7FBB-1326-E279-E99D-0304D26CEFED}"/>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91421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8D169-951F-6CFE-FAB4-80A358076C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CEC23E-D397-299B-6550-214346EB17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6E9D2-BB56-813F-7D4C-E67E34645273}"/>
              </a:ext>
            </a:extLst>
          </p:cNvPr>
          <p:cNvSpPr>
            <a:spLocks noGrp="1"/>
          </p:cNvSpPr>
          <p:nvPr>
            <p:ph type="dt" sz="half" idx="10"/>
          </p:nvPr>
        </p:nvSpPr>
        <p:spPr/>
        <p:txBody>
          <a:bodyPr/>
          <a:lstStyle/>
          <a:p>
            <a:fld id="{81332B00-9CD3-4AA0-B893-0D5D64B2F588}" type="datetime1">
              <a:rPr lang="en-US" smtClean="0"/>
              <a:t>2/4/2025</a:t>
            </a:fld>
            <a:endParaRPr lang="en-US"/>
          </a:p>
        </p:txBody>
      </p:sp>
      <p:sp>
        <p:nvSpPr>
          <p:cNvPr id="5" name="Footer Placeholder 4">
            <a:extLst>
              <a:ext uri="{FF2B5EF4-FFF2-40B4-BE49-F238E27FC236}">
                <a16:creationId xmlns:a16="http://schemas.microsoft.com/office/drawing/2014/main" id="{4B5C4B83-26AE-B3B5-016D-B733E6B47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48C2C-36D5-EDFE-4A07-DB2C04A231BA}"/>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111499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BE62-CC2E-59DF-370A-B73AD0F0E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3E96B-AAD8-3431-2927-5323C79FA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BCB34-D1EE-CD51-F698-50A70AFC01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49E61C-762F-5C0B-4BB4-B59EEAD76060}"/>
              </a:ext>
            </a:extLst>
          </p:cNvPr>
          <p:cNvSpPr>
            <a:spLocks noGrp="1"/>
          </p:cNvSpPr>
          <p:nvPr>
            <p:ph type="dt" sz="half" idx="10"/>
          </p:nvPr>
        </p:nvSpPr>
        <p:spPr/>
        <p:txBody>
          <a:bodyPr/>
          <a:lstStyle/>
          <a:p>
            <a:fld id="{ADF8F1DA-EAD4-4C6F-989E-0301C8A6FDCC}" type="datetime1">
              <a:rPr lang="en-US" smtClean="0"/>
              <a:t>2/4/2025</a:t>
            </a:fld>
            <a:endParaRPr lang="en-US"/>
          </a:p>
        </p:txBody>
      </p:sp>
      <p:sp>
        <p:nvSpPr>
          <p:cNvPr id="6" name="Footer Placeholder 5">
            <a:extLst>
              <a:ext uri="{FF2B5EF4-FFF2-40B4-BE49-F238E27FC236}">
                <a16:creationId xmlns:a16="http://schemas.microsoft.com/office/drawing/2014/main" id="{1536CC8B-BCA5-B141-397B-0C505842F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7198FC-9816-A6FC-FB21-451C7DD774F1}"/>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393806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1BE3-AC8B-2266-1196-FD6193C0D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CABEB-0E24-93BF-07F6-B946C933A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ABEA87-CD90-A19C-84E4-3E3D85E2F4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7AA0A3-9CBF-54D8-E6D0-9F377E699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F71EF9-2F6A-3D10-90B0-8686D41216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5D34F-79B6-AB31-E41F-2CEDDA343350}"/>
              </a:ext>
            </a:extLst>
          </p:cNvPr>
          <p:cNvSpPr>
            <a:spLocks noGrp="1"/>
          </p:cNvSpPr>
          <p:nvPr>
            <p:ph type="dt" sz="half" idx="10"/>
          </p:nvPr>
        </p:nvSpPr>
        <p:spPr/>
        <p:txBody>
          <a:bodyPr/>
          <a:lstStyle/>
          <a:p>
            <a:fld id="{6823A443-44E7-4689-9B35-D8FB23B273C6}" type="datetime1">
              <a:rPr lang="en-US" smtClean="0"/>
              <a:t>2/4/2025</a:t>
            </a:fld>
            <a:endParaRPr lang="en-US"/>
          </a:p>
        </p:txBody>
      </p:sp>
      <p:sp>
        <p:nvSpPr>
          <p:cNvPr id="8" name="Footer Placeholder 7">
            <a:extLst>
              <a:ext uri="{FF2B5EF4-FFF2-40B4-BE49-F238E27FC236}">
                <a16:creationId xmlns:a16="http://schemas.microsoft.com/office/drawing/2014/main" id="{2FA56D08-26DD-D0F3-8CA2-1DDDD5C68D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E220EF-F2C9-FBB1-259D-38152FB225DD}"/>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86414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B0CF-AD20-B4FA-1654-C8B3011B48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88FF50-FF27-A5DE-D70F-C0EF94FC5F08}"/>
              </a:ext>
            </a:extLst>
          </p:cNvPr>
          <p:cNvSpPr>
            <a:spLocks noGrp="1"/>
          </p:cNvSpPr>
          <p:nvPr>
            <p:ph type="dt" sz="half" idx="10"/>
          </p:nvPr>
        </p:nvSpPr>
        <p:spPr/>
        <p:txBody>
          <a:bodyPr/>
          <a:lstStyle/>
          <a:p>
            <a:fld id="{7DD69279-BC7C-4702-B59D-A3A4D308A127}" type="datetime1">
              <a:rPr lang="en-US" smtClean="0"/>
              <a:t>2/4/2025</a:t>
            </a:fld>
            <a:endParaRPr lang="en-US"/>
          </a:p>
        </p:txBody>
      </p:sp>
      <p:sp>
        <p:nvSpPr>
          <p:cNvPr id="4" name="Footer Placeholder 3">
            <a:extLst>
              <a:ext uri="{FF2B5EF4-FFF2-40B4-BE49-F238E27FC236}">
                <a16:creationId xmlns:a16="http://schemas.microsoft.com/office/drawing/2014/main" id="{20BA3B58-1B5C-E13F-ACE7-474249E50B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9A68A3-88AD-CBCA-EE2C-89224A12ADE9}"/>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205307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FA0C-9397-05EA-813D-78BAD3E7A0F9}"/>
              </a:ext>
            </a:extLst>
          </p:cNvPr>
          <p:cNvSpPr>
            <a:spLocks noGrp="1"/>
          </p:cNvSpPr>
          <p:nvPr>
            <p:ph type="dt" sz="half" idx="10"/>
          </p:nvPr>
        </p:nvSpPr>
        <p:spPr/>
        <p:txBody>
          <a:bodyPr/>
          <a:lstStyle/>
          <a:p>
            <a:fld id="{65AC14D4-27A0-4429-A055-8E7424983D67}" type="datetime1">
              <a:rPr lang="en-US" smtClean="0"/>
              <a:t>2/4/2025</a:t>
            </a:fld>
            <a:endParaRPr lang="en-US"/>
          </a:p>
        </p:txBody>
      </p:sp>
      <p:sp>
        <p:nvSpPr>
          <p:cNvPr id="3" name="Footer Placeholder 2">
            <a:extLst>
              <a:ext uri="{FF2B5EF4-FFF2-40B4-BE49-F238E27FC236}">
                <a16:creationId xmlns:a16="http://schemas.microsoft.com/office/drawing/2014/main" id="{B87D1DCA-2976-E9FD-4ED5-5FF4B4098B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00693-21C3-40C4-79D7-F6767FB4AA1B}"/>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114023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B4FB-0202-2EE6-99B6-71585F39B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68DB2B-72F2-602C-09DC-7C2C7F23FB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0A1E7-574A-1338-609E-C8DC9747F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98031-BE6D-2C67-3930-3A9D0C3532C9}"/>
              </a:ext>
            </a:extLst>
          </p:cNvPr>
          <p:cNvSpPr>
            <a:spLocks noGrp="1"/>
          </p:cNvSpPr>
          <p:nvPr>
            <p:ph type="dt" sz="half" idx="10"/>
          </p:nvPr>
        </p:nvSpPr>
        <p:spPr/>
        <p:txBody>
          <a:bodyPr/>
          <a:lstStyle/>
          <a:p>
            <a:fld id="{F7AD732E-2E3E-459A-BCAE-8457F636291D}" type="datetime1">
              <a:rPr lang="en-US" smtClean="0"/>
              <a:t>2/4/2025</a:t>
            </a:fld>
            <a:endParaRPr lang="en-US"/>
          </a:p>
        </p:txBody>
      </p:sp>
      <p:sp>
        <p:nvSpPr>
          <p:cNvPr id="6" name="Footer Placeholder 5">
            <a:extLst>
              <a:ext uri="{FF2B5EF4-FFF2-40B4-BE49-F238E27FC236}">
                <a16:creationId xmlns:a16="http://schemas.microsoft.com/office/drawing/2014/main" id="{1D29322C-0957-0BBF-6CF4-4738FBCD5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1ACFA-23E2-AA54-BD3C-45DCAEF2BE04}"/>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272552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71C8-88E9-3761-2071-FBDB621C3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C81191-6860-5C67-52BC-D9ACCD807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80CC97-FFC0-574F-585B-038E39DA7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14619-F7CC-9B74-64F0-9F8E179935C7}"/>
              </a:ext>
            </a:extLst>
          </p:cNvPr>
          <p:cNvSpPr>
            <a:spLocks noGrp="1"/>
          </p:cNvSpPr>
          <p:nvPr>
            <p:ph type="dt" sz="half" idx="10"/>
          </p:nvPr>
        </p:nvSpPr>
        <p:spPr/>
        <p:txBody>
          <a:bodyPr/>
          <a:lstStyle/>
          <a:p>
            <a:fld id="{A7F4D3C3-8AAF-46EF-AAFF-9B964721633A}" type="datetime1">
              <a:rPr lang="en-US" smtClean="0"/>
              <a:t>2/4/2025</a:t>
            </a:fld>
            <a:endParaRPr lang="en-US"/>
          </a:p>
        </p:txBody>
      </p:sp>
      <p:sp>
        <p:nvSpPr>
          <p:cNvPr id="6" name="Footer Placeholder 5">
            <a:extLst>
              <a:ext uri="{FF2B5EF4-FFF2-40B4-BE49-F238E27FC236}">
                <a16:creationId xmlns:a16="http://schemas.microsoft.com/office/drawing/2014/main" id="{91951CE4-C0A1-C856-CC03-18788D012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536F9-7628-F97D-6046-D4693B791352}"/>
              </a:ext>
            </a:extLst>
          </p:cNvPr>
          <p:cNvSpPr>
            <a:spLocks noGrp="1"/>
          </p:cNvSpPr>
          <p:nvPr>
            <p:ph type="sldNum" sz="quarter" idx="12"/>
          </p:nvPr>
        </p:nvSpPr>
        <p:spPr/>
        <p:txBody>
          <a:bodyPr/>
          <a:lstStyle/>
          <a:p>
            <a:fld id="{2EF30351-42AF-4F39-8B3F-14B91DBD2DA3}" type="slidenum">
              <a:rPr lang="en-US" smtClean="0"/>
              <a:t>‹#›</a:t>
            </a:fld>
            <a:endParaRPr lang="en-US"/>
          </a:p>
        </p:txBody>
      </p:sp>
    </p:spTree>
    <p:extLst>
      <p:ext uri="{BB962C8B-B14F-4D97-AF65-F5344CB8AC3E}">
        <p14:creationId xmlns:p14="http://schemas.microsoft.com/office/powerpoint/2010/main" val="346716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9DF1F-80F6-BB36-8B64-E468D3A54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125FFF-8932-6C58-8971-84042E4BE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93030-8599-EB18-0F9F-56BE83805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5C88AB-E386-4610-9585-220C8DAE4642}" type="datetime1">
              <a:rPr lang="en-US" smtClean="0"/>
              <a:t>2/4/2025</a:t>
            </a:fld>
            <a:endParaRPr lang="en-US"/>
          </a:p>
        </p:txBody>
      </p:sp>
      <p:sp>
        <p:nvSpPr>
          <p:cNvPr id="5" name="Footer Placeholder 4">
            <a:extLst>
              <a:ext uri="{FF2B5EF4-FFF2-40B4-BE49-F238E27FC236}">
                <a16:creationId xmlns:a16="http://schemas.microsoft.com/office/drawing/2014/main" id="{4E906BAF-0544-36E6-C0EB-A4CCE1BF9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0A4862B-78AE-7494-5A42-FB3CD4327F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F30351-42AF-4F39-8B3F-14B91DBD2DA3}" type="slidenum">
              <a:rPr lang="en-US" smtClean="0"/>
              <a:t>‹#›</a:t>
            </a:fld>
            <a:endParaRPr lang="en-US"/>
          </a:p>
        </p:txBody>
      </p:sp>
    </p:spTree>
    <p:extLst>
      <p:ext uri="{BB962C8B-B14F-4D97-AF65-F5344CB8AC3E}">
        <p14:creationId xmlns:p14="http://schemas.microsoft.com/office/powerpoint/2010/main" val="97961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nj/cvelistV5-mockup-cve-ids-cach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nj/cvelistV5-mockup-summary-json-onl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9D7AC-DBE9-131C-AB39-E78ADDFDC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5949F-0B2E-98A7-AD04-559884A65659}"/>
              </a:ext>
            </a:extLst>
          </p:cNvPr>
          <p:cNvSpPr>
            <a:spLocks noGrp="1"/>
          </p:cNvSpPr>
          <p:nvPr>
            <p:ph type="ctrTitle"/>
          </p:nvPr>
        </p:nvSpPr>
        <p:spPr/>
        <p:txBody>
          <a:bodyPr/>
          <a:lstStyle/>
          <a:p>
            <a:r>
              <a:rPr lang="en-US" dirty="0"/>
              <a:t>Bulk download:</a:t>
            </a:r>
            <a:br>
              <a:rPr lang="en-US" dirty="0"/>
            </a:br>
            <a:r>
              <a:rPr lang="en-US" dirty="0"/>
              <a:t>Reserved records</a:t>
            </a:r>
          </a:p>
        </p:txBody>
      </p:sp>
      <p:sp>
        <p:nvSpPr>
          <p:cNvPr id="5" name="Subtitle 4">
            <a:extLst>
              <a:ext uri="{FF2B5EF4-FFF2-40B4-BE49-F238E27FC236}">
                <a16:creationId xmlns:a16="http://schemas.microsoft.com/office/drawing/2014/main" id="{44598E72-7FC0-E391-54B6-C282B19B990C}"/>
              </a:ext>
            </a:extLst>
          </p:cNvPr>
          <p:cNvSpPr>
            <a:spLocks noGrp="1"/>
          </p:cNvSpPr>
          <p:nvPr>
            <p:ph type="subTitle" idx="1"/>
          </p:nvPr>
        </p:nvSpPr>
        <p:spPr/>
        <p:txBody>
          <a:bodyPr/>
          <a:lstStyle/>
          <a:p>
            <a:endParaRPr lang="en-US" dirty="0"/>
          </a:p>
        </p:txBody>
      </p:sp>
      <p:sp>
        <p:nvSpPr>
          <p:cNvPr id="6" name="Date Placeholder 5">
            <a:extLst>
              <a:ext uri="{FF2B5EF4-FFF2-40B4-BE49-F238E27FC236}">
                <a16:creationId xmlns:a16="http://schemas.microsoft.com/office/drawing/2014/main" id="{70314B7A-91B4-377D-082E-197DA3E17766}"/>
              </a:ext>
            </a:extLst>
          </p:cNvPr>
          <p:cNvSpPr>
            <a:spLocks noGrp="1"/>
          </p:cNvSpPr>
          <p:nvPr>
            <p:ph type="dt" sz="half" idx="10"/>
          </p:nvPr>
        </p:nvSpPr>
        <p:spPr/>
        <p:txBody>
          <a:bodyPr/>
          <a:lstStyle/>
          <a:p>
            <a:fld id="{BBF6F2AF-22DC-41EB-BD08-24CF539CB0C3}" type="datetime1">
              <a:rPr lang="en-US" smtClean="0"/>
              <a:t>2/4/2025</a:t>
            </a:fld>
            <a:endParaRPr lang="en-US" dirty="0"/>
          </a:p>
        </p:txBody>
      </p:sp>
    </p:spTree>
    <p:extLst>
      <p:ext uri="{BB962C8B-B14F-4D97-AF65-F5344CB8AC3E}">
        <p14:creationId xmlns:p14="http://schemas.microsoft.com/office/powerpoint/2010/main" val="411775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43E19-6F97-7451-1049-4DEEFDFB2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3010E-15DD-1A6C-F017-839A4B7CBC41}"/>
              </a:ext>
            </a:extLst>
          </p:cNvPr>
          <p:cNvSpPr>
            <a:spLocks noGrp="1"/>
          </p:cNvSpPr>
          <p:nvPr>
            <p:ph type="title"/>
          </p:nvPr>
        </p:nvSpPr>
        <p:spPr/>
        <p:txBody>
          <a:bodyPr/>
          <a:lstStyle/>
          <a:p>
            <a:pPr algn="ctr"/>
            <a:r>
              <a:rPr lang="en-US" dirty="0"/>
              <a:t>Mock up for: CVE Services /</a:t>
            </a:r>
            <a:r>
              <a:rPr lang="en-US" dirty="0" err="1"/>
              <a:t>cve</a:t>
            </a:r>
            <a:r>
              <a:rPr lang="en-US" dirty="0"/>
              <a:t>-id cache</a:t>
            </a:r>
          </a:p>
        </p:txBody>
      </p:sp>
      <p:sp>
        <p:nvSpPr>
          <p:cNvPr id="3" name="Content Placeholder 2">
            <a:extLst>
              <a:ext uri="{FF2B5EF4-FFF2-40B4-BE49-F238E27FC236}">
                <a16:creationId xmlns:a16="http://schemas.microsoft.com/office/drawing/2014/main" id="{F9136317-88AD-285D-26B2-BD4BC72DFB71}"/>
              </a:ext>
            </a:extLst>
          </p:cNvPr>
          <p:cNvSpPr>
            <a:spLocks noGrp="1"/>
          </p:cNvSpPr>
          <p:nvPr>
            <p:ph idx="1"/>
          </p:nvPr>
        </p:nvSpPr>
        <p:spPr>
          <a:xfrm>
            <a:off x="838200" y="2187574"/>
            <a:ext cx="10515600" cy="3086175"/>
          </a:xfrm>
        </p:spPr>
        <p:txBody>
          <a:bodyPr/>
          <a:lstStyle/>
          <a:p>
            <a:r>
              <a:rPr lang="en-US" dirty="0"/>
              <a:t>Based on a snapshot of CVE Services from June 28, 2024</a:t>
            </a:r>
          </a:p>
          <a:p>
            <a:r>
              <a:rPr lang="en-US" dirty="0"/>
              <a:t>Single file for all reserved IDs: </a:t>
            </a:r>
            <a:r>
              <a:rPr lang="en-US" dirty="0">
                <a:latin typeface="Consolas" panose="020B0609020204030204" pitchFamily="49" charset="0"/>
              </a:rPr>
              <a:t>/</a:t>
            </a:r>
            <a:r>
              <a:rPr lang="en-US" dirty="0" err="1">
                <a:latin typeface="Consolas" panose="020B0609020204030204" pitchFamily="49" charset="0"/>
              </a:rPr>
              <a:t>cve</a:t>
            </a:r>
            <a:r>
              <a:rPr lang="en-US" dirty="0">
                <a:latin typeface="Consolas" panose="020B0609020204030204" pitchFamily="49" charset="0"/>
              </a:rPr>
              <a:t>-ids/</a:t>
            </a:r>
            <a:r>
              <a:rPr lang="en-US" dirty="0" err="1">
                <a:latin typeface="Consolas" panose="020B0609020204030204" pitchFamily="49" charset="0"/>
              </a:rPr>
              <a:t>reserved.json</a:t>
            </a:r>
            <a:endParaRPr lang="en-US" dirty="0">
              <a:latin typeface="Consolas" panose="020B0609020204030204" pitchFamily="49" charset="0"/>
            </a:endParaRPr>
          </a:p>
          <a:p>
            <a:r>
              <a:rPr lang="en-US" dirty="0"/>
              <a:t>cache of CVE Services /</a:t>
            </a:r>
            <a:r>
              <a:rPr lang="en-US" dirty="0" err="1"/>
              <a:t>cve</a:t>
            </a:r>
            <a:r>
              <a:rPr lang="en-US" dirty="0"/>
              <a:t>-id*</a:t>
            </a:r>
          </a:p>
          <a:p>
            <a:endParaRPr lang="en-US" dirty="0"/>
          </a:p>
          <a:p>
            <a:endParaRPr lang="en-US" dirty="0"/>
          </a:p>
        </p:txBody>
      </p:sp>
      <p:sp>
        <p:nvSpPr>
          <p:cNvPr id="4" name="Date Placeholder 3">
            <a:extLst>
              <a:ext uri="{FF2B5EF4-FFF2-40B4-BE49-F238E27FC236}">
                <a16:creationId xmlns:a16="http://schemas.microsoft.com/office/drawing/2014/main" id="{1E8396EA-2E45-1620-50EC-EFB4EDE683A4}"/>
              </a:ext>
            </a:extLst>
          </p:cNvPr>
          <p:cNvSpPr>
            <a:spLocks noGrp="1"/>
          </p:cNvSpPr>
          <p:nvPr>
            <p:ph type="dt" sz="half" idx="10"/>
          </p:nvPr>
        </p:nvSpPr>
        <p:spPr/>
        <p:txBody>
          <a:bodyPr/>
          <a:lstStyle/>
          <a:p>
            <a:fld id="{837DB71E-7C1B-4037-AC32-5D6E540FC58B}" type="datetime1">
              <a:rPr lang="en-US" smtClean="0"/>
              <a:t>2/4/2025</a:t>
            </a:fld>
            <a:endParaRPr lang="en-US"/>
          </a:p>
        </p:txBody>
      </p:sp>
      <p:sp>
        <p:nvSpPr>
          <p:cNvPr id="6" name="Title 1">
            <a:extLst>
              <a:ext uri="{FF2B5EF4-FFF2-40B4-BE49-F238E27FC236}">
                <a16:creationId xmlns:a16="http://schemas.microsoft.com/office/drawing/2014/main" id="{709413C6-4FC3-0FC4-27C8-1FB068F7F8F8}"/>
              </a:ext>
            </a:extLst>
          </p:cNvPr>
          <p:cNvSpPr txBox="1">
            <a:spLocks/>
          </p:cNvSpPr>
          <p:nvPr/>
        </p:nvSpPr>
        <p:spPr>
          <a:xfrm>
            <a:off x="1508760" y="1402122"/>
            <a:ext cx="9277084" cy="910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hlinkClick r:id="rId3"/>
              </a:rPr>
              <a:t>https://github.com/M-nj/cvelistV5-mockup-cve-ids-cache</a:t>
            </a:r>
            <a:r>
              <a:rPr lang="en-US" sz="2800" dirty="0"/>
              <a:t> </a:t>
            </a:r>
          </a:p>
        </p:txBody>
      </p:sp>
      <p:pic>
        <p:nvPicPr>
          <p:cNvPr id="7" name="Picture 6">
            <a:extLst>
              <a:ext uri="{FF2B5EF4-FFF2-40B4-BE49-F238E27FC236}">
                <a16:creationId xmlns:a16="http://schemas.microsoft.com/office/drawing/2014/main" id="{A1365E1A-300E-B21E-AEE9-179BE4769524}"/>
              </a:ext>
            </a:extLst>
          </p:cNvPr>
          <p:cNvPicPr>
            <a:picLocks noChangeAspect="1"/>
          </p:cNvPicPr>
          <p:nvPr/>
        </p:nvPicPr>
        <p:blipFill>
          <a:blip r:embed="rId4"/>
          <a:srcRect t="14108" b="15302"/>
          <a:stretch/>
        </p:blipFill>
        <p:spPr>
          <a:xfrm>
            <a:off x="4803140" y="3657601"/>
            <a:ext cx="7200900" cy="3200400"/>
          </a:xfrm>
          <a:prstGeom prst="rect">
            <a:avLst/>
          </a:prstGeom>
        </p:spPr>
      </p:pic>
    </p:spTree>
    <p:extLst>
      <p:ext uri="{BB962C8B-B14F-4D97-AF65-F5344CB8AC3E}">
        <p14:creationId xmlns:p14="http://schemas.microsoft.com/office/powerpoint/2010/main" val="66589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43595-9A0F-BFC4-33E0-5A1009CA5B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98F979-948F-EEDA-97B8-41BC75B0F905}"/>
              </a:ext>
            </a:extLst>
          </p:cNvPr>
          <p:cNvSpPr>
            <a:spLocks noGrp="1"/>
          </p:cNvSpPr>
          <p:nvPr>
            <p:ph type="title"/>
          </p:nvPr>
        </p:nvSpPr>
        <p:spPr>
          <a:xfrm>
            <a:off x="838200" y="365126"/>
            <a:ext cx="10515600" cy="865364"/>
          </a:xfrm>
        </p:spPr>
        <p:txBody>
          <a:bodyPr>
            <a:normAutofit fontScale="90000"/>
          </a:bodyPr>
          <a:lstStyle/>
          <a:p>
            <a:pPr algn="ctr"/>
            <a:r>
              <a:rPr lang="en-US" dirty="0"/>
              <a:t>Existing</a:t>
            </a:r>
            <a:br>
              <a:rPr lang="en-US" dirty="0"/>
            </a:br>
            <a:r>
              <a:rPr lang="en-US" dirty="0"/>
              <a:t>Cve Services /cve -&gt; cvelistV5/</a:t>
            </a:r>
            <a:r>
              <a:rPr lang="en-US" dirty="0" err="1"/>
              <a:t>cves</a:t>
            </a:r>
            <a:endParaRPr lang="en-US" dirty="0"/>
          </a:p>
        </p:txBody>
      </p:sp>
      <p:sp>
        <p:nvSpPr>
          <p:cNvPr id="4" name="Date Placeholder 3">
            <a:extLst>
              <a:ext uri="{FF2B5EF4-FFF2-40B4-BE49-F238E27FC236}">
                <a16:creationId xmlns:a16="http://schemas.microsoft.com/office/drawing/2014/main" id="{7C099A05-630C-30A9-8C56-8758258349DE}"/>
              </a:ext>
            </a:extLst>
          </p:cNvPr>
          <p:cNvSpPr>
            <a:spLocks noGrp="1"/>
          </p:cNvSpPr>
          <p:nvPr>
            <p:ph type="dt" sz="half" idx="10"/>
          </p:nvPr>
        </p:nvSpPr>
        <p:spPr/>
        <p:txBody>
          <a:bodyPr/>
          <a:lstStyle/>
          <a:p>
            <a:fld id="{5E348A0D-EA1A-4004-A14F-32B84983B227}" type="datetime1">
              <a:rPr lang="en-US" smtClean="0"/>
              <a:t>2/4/2025</a:t>
            </a:fld>
            <a:endParaRPr lang="en-US"/>
          </a:p>
        </p:txBody>
      </p:sp>
      <p:pic>
        <p:nvPicPr>
          <p:cNvPr id="10" name="Picture 9">
            <a:extLst>
              <a:ext uri="{FF2B5EF4-FFF2-40B4-BE49-F238E27FC236}">
                <a16:creationId xmlns:a16="http://schemas.microsoft.com/office/drawing/2014/main" id="{F27C6C05-63A0-23DB-49D3-295E9900BD56}"/>
              </a:ext>
            </a:extLst>
          </p:cNvPr>
          <p:cNvPicPr>
            <a:picLocks noChangeAspect="1"/>
          </p:cNvPicPr>
          <p:nvPr/>
        </p:nvPicPr>
        <p:blipFill>
          <a:blip r:embed="rId3"/>
          <a:srcRect t="12731"/>
          <a:stretch/>
        </p:blipFill>
        <p:spPr>
          <a:xfrm>
            <a:off x="97524" y="2141647"/>
            <a:ext cx="5645553" cy="2628900"/>
          </a:xfrm>
          <a:prstGeom prst="rect">
            <a:avLst/>
          </a:prstGeom>
        </p:spPr>
      </p:pic>
      <p:sp>
        <p:nvSpPr>
          <p:cNvPr id="11" name="Arrow: Right 10">
            <a:extLst>
              <a:ext uri="{FF2B5EF4-FFF2-40B4-BE49-F238E27FC236}">
                <a16:creationId xmlns:a16="http://schemas.microsoft.com/office/drawing/2014/main" id="{44872850-C1A7-4279-88A6-01D04570BD38}"/>
              </a:ext>
            </a:extLst>
          </p:cNvPr>
          <p:cNvSpPr/>
          <p:nvPr/>
        </p:nvSpPr>
        <p:spPr>
          <a:xfrm rot="2585729">
            <a:off x="5206843" y="2708151"/>
            <a:ext cx="1072468" cy="754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EFE559D-33FE-12ED-3BC9-FFB3095E9C59}"/>
              </a:ext>
            </a:extLst>
          </p:cNvPr>
          <p:cNvPicPr>
            <a:picLocks noChangeAspect="1"/>
          </p:cNvPicPr>
          <p:nvPr/>
        </p:nvPicPr>
        <p:blipFill>
          <a:blip r:embed="rId4"/>
          <a:stretch>
            <a:fillRect/>
          </a:stretch>
        </p:blipFill>
        <p:spPr>
          <a:xfrm>
            <a:off x="6031530" y="3559448"/>
            <a:ext cx="5553075" cy="2628900"/>
          </a:xfrm>
          <a:prstGeom prst="rect">
            <a:avLst/>
          </a:prstGeom>
        </p:spPr>
      </p:pic>
    </p:spTree>
    <p:extLst>
      <p:ext uri="{BB962C8B-B14F-4D97-AF65-F5344CB8AC3E}">
        <p14:creationId xmlns:p14="http://schemas.microsoft.com/office/powerpoint/2010/main" val="55452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32E7-8A58-2AD0-012A-4B808B28DB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311C4-C1E9-EAA8-253C-A2A5AC8EBE4E}"/>
              </a:ext>
            </a:extLst>
          </p:cNvPr>
          <p:cNvSpPr>
            <a:spLocks noGrp="1"/>
          </p:cNvSpPr>
          <p:nvPr>
            <p:ph type="title"/>
          </p:nvPr>
        </p:nvSpPr>
        <p:spPr>
          <a:xfrm>
            <a:off x="838200" y="365126"/>
            <a:ext cx="10515600" cy="865364"/>
          </a:xfrm>
        </p:spPr>
        <p:txBody>
          <a:bodyPr>
            <a:normAutofit fontScale="90000"/>
          </a:bodyPr>
          <a:lstStyle/>
          <a:p>
            <a:pPr algn="ctr"/>
            <a:r>
              <a:rPr lang="en-US" dirty="0"/>
              <a:t>Proposed</a:t>
            </a:r>
            <a:br>
              <a:rPr lang="en-US" dirty="0"/>
            </a:br>
            <a:r>
              <a:rPr lang="en-US" dirty="0"/>
              <a:t>Cve Services /cve-id -&gt; cvelistV5/cve-ids</a:t>
            </a:r>
          </a:p>
        </p:txBody>
      </p:sp>
      <p:sp>
        <p:nvSpPr>
          <p:cNvPr id="4" name="Date Placeholder 3">
            <a:extLst>
              <a:ext uri="{FF2B5EF4-FFF2-40B4-BE49-F238E27FC236}">
                <a16:creationId xmlns:a16="http://schemas.microsoft.com/office/drawing/2014/main" id="{FE2B1AD7-2B8E-EC95-0CB9-D1E4C003BF17}"/>
              </a:ext>
            </a:extLst>
          </p:cNvPr>
          <p:cNvSpPr>
            <a:spLocks noGrp="1"/>
          </p:cNvSpPr>
          <p:nvPr>
            <p:ph type="dt" sz="half" idx="10"/>
          </p:nvPr>
        </p:nvSpPr>
        <p:spPr/>
        <p:txBody>
          <a:bodyPr/>
          <a:lstStyle/>
          <a:p>
            <a:fld id="{6FB4ADFE-3CB5-4702-B1C8-6E9B65D5C4B0}" type="datetime1">
              <a:rPr lang="en-US" smtClean="0"/>
              <a:t>2/4/2025</a:t>
            </a:fld>
            <a:endParaRPr lang="en-US"/>
          </a:p>
        </p:txBody>
      </p:sp>
      <p:pic>
        <p:nvPicPr>
          <p:cNvPr id="3" name="Picture 2">
            <a:extLst>
              <a:ext uri="{FF2B5EF4-FFF2-40B4-BE49-F238E27FC236}">
                <a16:creationId xmlns:a16="http://schemas.microsoft.com/office/drawing/2014/main" id="{11DF1D43-62CD-931E-E763-EA9EC1110CE2}"/>
              </a:ext>
            </a:extLst>
          </p:cNvPr>
          <p:cNvPicPr>
            <a:picLocks noChangeAspect="1"/>
          </p:cNvPicPr>
          <p:nvPr/>
        </p:nvPicPr>
        <p:blipFill>
          <a:blip r:embed="rId3"/>
          <a:srcRect t="14080"/>
          <a:stretch/>
        </p:blipFill>
        <p:spPr>
          <a:xfrm>
            <a:off x="97524" y="2147832"/>
            <a:ext cx="5484387" cy="2012044"/>
          </a:xfrm>
          <a:prstGeom prst="rect">
            <a:avLst/>
          </a:prstGeom>
        </p:spPr>
      </p:pic>
      <p:pic>
        <p:nvPicPr>
          <p:cNvPr id="6" name="Picture 5">
            <a:extLst>
              <a:ext uri="{FF2B5EF4-FFF2-40B4-BE49-F238E27FC236}">
                <a16:creationId xmlns:a16="http://schemas.microsoft.com/office/drawing/2014/main" id="{E1493A2D-4AAC-9B28-8799-656C109E4C31}"/>
              </a:ext>
            </a:extLst>
          </p:cNvPr>
          <p:cNvPicPr>
            <a:picLocks noChangeAspect="1"/>
          </p:cNvPicPr>
          <p:nvPr/>
        </p:nvPicPr>
        <p:blipFill>
          <a:blip r:embed="rId4"/>
          <a:stretch>
            <a:fillRect/>
          </a:stretch>
        </p:blipFill>
        <p:spPr>
          <a:xfrm>
            <a:off x="5697993" y="3596350"/>
            <a:ext cx="5655807" cy="1583626"/>
          </a:xfrm>
          <a:prstGeom prst="rect">
            <a:avLst/>
          </a:prstGeom>
        </p:spPr>
      </p:pic>
      <p:sp>
        <p:nvSpPr>
          <p:cNvPr id="7" name="TextBox 6">
            <a:extLst>
              <a:ext uri="{FF2B5EF4-FFF2-40B4-BE49-F238E27FC236}">
                <a16:creationId xmlns:a16="http://schemas.microsoft.com/office/drawing/2014/main" id="{1133C377-24E7-66CF-9B51-69E6522976A8}"/>
              </a:ext>
            </a:extLst>
          </p:cNvPr>
          <p:cNvSpPr txBox="1"/>
          <p:nvPr/>
        </p:nvSpPr>
        <p:spPr>
          <a:xfrm>
            <a:off x="6550014" y="2892319"/>
            <a:ext cx="6098146" cy="369332"/>
          </a:xfrm>
          <a:prstGeom prst="rect">
            <a:avLst/>
          </a:prstGeom>
          <a:noFill/>
        </p:spPr>
        <p:txBody>
          <a:bodyPr wrap="square">
            <a:spAutoFit/>
          </a:bodyPr>
          <a:lstStyle/>
          <a:p>
            <a:pPr marL="0" indent="0">
              <a:buFont typeface="+mj-lt"/>
              <a:buNone/>
            </a:pPr>
            <a:r>
              <a:rPr lang="en-US" sz="1800" dirty="0">
                <a:latin typeface="Consolas" panose="020B0609020204030204" pitchFamily="49" charset="0"/>
              </a:rPr>
              <a:t>/</a:t>
            </a:r>
            <a:r>
              <a:rPr lang="en-US" sz="1800" dirty="0" err="1">
                <a:latin typeface="Consolas" panose="020B0609020204030204" pitchFamily="49" charset="0"/>
              </a:rPr>
              <a:t>cve</a:t>
            </a:r>
            <a:r>
              <a:rPr lang="en-US" sz="1800" dirty="0">
                <a:latin typeface="Consolas" panose="020B0609020204030204" pitchFamily="49" charset="0"/>
              </a:rPr>
              <a:t>-ids/YYYY/#xxx/CVE-YYYY-####.json</a:t>
            </a:r>
          </a:p>
        </p:txBody>
      </p:sp>
      <p:sp>
        <p:nvSpPr>
          <p:cNvPr id="8" name="Arrow: Right 7">
            <a:extLst>
              <a:ext uri="{FF2B5EF4-FFF2-40B4-BE49-F238E27FC236}">
                <a16:creationId xmlns:a16="http://schemas.microsoft.com/office/drawing/2014/main" id="{D9F8E5C2-4105-E6B0-3682-014E5FB4422B}"/>
              </a:ext>
            </a:extLst>
          </p:cNvPr>
          <p:cNvSpPr/>
          <p:nvPr/>
        </p:nvSpPr>
        <p:spPr>
          <a:xfrm rot="2585729">
            <a:off x="5206843" y="2708151"/>
            <a:ext cx="1072468" cy="754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967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7B041-EC77-8FD8-419E-0FB946F5D2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F338F-E211-7765-5289-EB270B2900C0}"/>
              </a:ext>
            </a:extLst>
          </p:cNvPr>
          <p:cNvSpPr>
            <a:spLocks noGrp="1"/>
          </p:cNvSpPr>
          <p:nvPr>
            <p:ph type="title"/>
          </p:nvPr>
        </p:nvSpPr>
        <p:spPr>
          <a:xfrm>
            <a:off x="838200" y="365126"/>
            <a:ext cx="10515600" cy="865364"/>
          </a:xfrm>
        </p:spPr>
        <p:txBody>
          <a:bodyPr>
            <a:normAutofit/>
          </a:bodyPr>
          <a:lstStyle/>
          <a:p>
            <a:pPr algn="ctr"/>
            <a:r>
              <a:rPr lang="en-US" dirty="0"/>
              <a:t>New data</a:t>
            </a:r>
          </a:p>
        </p:txBody>
      </p:sp>
      <p:sp>
        <p:nvSpPr>
          <p:cNvPr id="4" name="Date Placeholder 3">
            <a:extLst>
              <a:ext uri="{FF2B5EF4-FFF2-40B4-BE49-F238E27FC236}">
                <a16:creationId xmlns:a16="http://schemas.microsoft.com/office/drawing/2014/main" id="{EE017123-A2D3-A676-A358-BD275D8CB71F}"/>
              </a:ext>
            </a:extLst>
          </p:cNvPr>
          <p:cNvSpPr>
            <a:spLocks noGrp="1"/>
          </p:cNvSpPr>
          <p:nvPr>
            <p:ph type="dt" sz="half" idx="10"/>
          </p:nvPr>
        </p:nvSpPr>
        <p:spPr/>
        <p:txBody>
          <a:bodyPr/>
          <a:lstStyle/>
          <a:p>
            <a:fld id="{98ACE2B2-E5A0-40C7-8C7C-20AE57B84CA9}" type="datetime1">
              <a:rPr lang="en-US" smtClean="0"/>
              <a:t>2/4/2025</a:t>
            </a:fld>
            <a:endParaRPr lang="en-US"/>
          </a:p>
        </p:txBody>
      </p:sp>
      <p:pic>
        <p:nvPicPr>
          <p:cNvPr id="13" name="Picture 12">
            <a:extLst>
              <a:ext uri="{FF2B5EF4-FFF2-40B4-BE49-F238E27FC236}">
                <a16:creationId xmlns:a16="http://schemas.microsoft.com/office/drawing/2014/main" id="{EC9A014C-1068-AC20-062A-A855EDFA7C98}"/>
              </a:ext>
            </a:extLst>
          </p:cNvPr>
          <p:cNvPicPr>
            <a:picLocks noChangeAspect="1"/>
          </p:cNvPicPr>
          <p:nvPr/>
        </p:nvPicPr>
        <p:blipFill>
          <a:blip r:embed="rId3"/>
          <a:srcRect t="65509" r="66760"/>
          <a:stretch/>
        </p:blipFill>
        <p:spPr>
          <a:xfrm>
            <a:off x="4035371" y="1125133"/>
            <a:ext cx="7893157" cy="4974623"/>
          </a:xfrm>
          <a:prstGeom prst="rect">
            <a:avLst/>
          </a:prstGeom>
        </p:spPr>
      </p:pic>
      <p:sp>
        <p:nvSpPr>
          <p:cNvPr id="5" name="TextBox 4">
            <a:extLst>
              <a:ext uri="{FF2B5EF4-FFF2-40B4-BE49-F238E27FC236}">
                <a16:creationId xmlns:a16="http://schemas.microsoft.com/office/drawing/2014/main" id="{16BF9F3B-8D6A-995E-F549-C6E025DAFEF7}"/>
              </a:ext>
            </a:extLst>
          </p:cNvPr>
          <p:cNvSpPr txBox="1"/>
          <p:nvPr/>
        </p:nvSpPr>
        <p:spPr>
          <a:xfrm>
            <a:off x="306414" y="1230490"/>
            <a:ext cx="380677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Reserved CVE IDs</a:t>
            </a:r>
          </a:p>
          <a:p>
            <a:pPr marL="285750" indent="-285750">
              <a:buFont typeface="Arial" panose="020B0604020202020204" pitchFamily="34" charset="0"/>
              <a:buChar char="•"/>
            </a:pPr>
            <a:r>
              <a:rPr lang="en-US" dirty="0"/>
              <a:t>Rejected but never published IDs</a:t>
            </a:r>
          </a:p>
          <a:p>
            <a:pPr marL="285750" indent="-285750">
              <a:buFont typeface="Arial" panose="020B0604020202020204" pitchFamily="34" charset="0"/>
              <a:buChar char="•"/>
            </a:pPr>
            <a:r>
              <a:rPr lang="en-US" dirty="0"/>
              <a:t>Owning CNA</a:t>
            </a:r>
          </a:p>
          <a:p>
            <a:pPr marL="285750" indent="-285750">
              <a:buFont typeface="Arial" panose="020B0604020202020204" pitchFamily="34" charset="0"/>
              <a:buChar char="•"/>
            </a:pPr>
            <a:r>
              <a:rPr lang="en-US" dirty="0"/>
              <a:t>Modification dates</a:t>
            </a:r>
          </a:p>
          <a:p>
            <a:endParaRPr lang="en-US" dirty="0"/>
          </a:p>
        </p:txBody>
      </p:sp>
    </p:spTree>
    <p:extLst>
      <p:ext uri="{BB962C8B-B14F-4D97-AF65-F5344CB8AC3E}">
        <p14:creationId xmlns:p14="http://schemas.microsoft.com/office/powerpoint/2010/main" val="3062617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6B7A1-328C-CBE5-4211-28F22B6DF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F78E0-2C4B-AB79-0361-3E0CF18B3B63}"/>
              </a:ext>
            </a:extLst>
          </p:cNvPr>
          <p:cNvSpPr>
            <a:spLocks noGrp="1"/>
          </p:cNvSpPr>
          <p:nvPr>
            <p:ph type="title"/>
          </p:nvPr>
        </p:nvSpPr>
        <p:spPr>
          <a:xfrm>
            <a:off x="838200" y="365126"/>
            <a:ext cx="10515600" cy="865364"/>
          </a:xfrm>
        </p:spPr>
        <p:txBody>
          <a:bodyPr/>
          <a:lstStyle/>
          <a:p>
            <a:pPr algn="ctr"/>
            <a:r>
              <a:rPr lang="en-US" dirty="0"/>
              <a:t>No privileged data</a:t>
            </a:r>
          </a:p>
        </p:txBody>
      </p:sp>
      <p:sp>
        <p:nvSpPr>
          <p:cNvPr id="4" name="Date Placeholder 3">
            <a:extLst>
              <a:ext uri="{FF2B5EF4-FFF2-40B4-BE49-F238E27FC236}">
                <a16:creationId xmlns:a16="http://schemas.microsoft.com/office/drawing/2014/main" id="{27A2C100-71B3-99B5-291E-70D711FEA21C}"/>
              </a:ext>
            </a:extLst>
          </p:cNvPr>
          <p:cNvSpPr>
            <a:spLocks noGrp="1"/>
          </p:cNvSpPr>
          <p:nvPr>
            <p:ph type="dt" sz="half" idx="10"/>
          </p:nvPr>
        </p:nvSpPr>
        <p:spPr/>
        <p:txBody>
          <a:bodyPr/>
          <a:lstStyle/>
          <a:p>
            <a:fld id="{5BEA95DA-3747-4D35-A97C-438EA72F1888}" type="datetime1">
              <a:rPr lang="en-US" smtClean="0"/>
              <a:t>2/4/2025</a:t>
            </a:fld>
            <a:endParaRPr lang="en-US"/>
          </a:p>
        </p:txBody>
      </p:sp>
      <p:pic>
        <p:nvPicPr>
          <p:cNvPr id="13" name="Picture 12">
            <a:extLst>
              <a:ext uri="{FF2B5EF4-FFF2-40B4-BE49-F238E27FC236}">
                <a16:creationId xmlns:a16="http://schemas.microsoft.com/office/drawing/2014/main" id="{76DAF43B-E6FB-40D3-9312-8C90C2B5A1F9}"/>
              </a:ext>
            </a:extLst>
          </p:cNvPr>
          <p:cNvPicPr>
            <a:picLocks noChangeAspect="1"/>
          </p:cNvPicPr>
          <p:nvPr/>
        </p:nvPicPr>
        <p:blipFill>
          <a:blip r:embed="rId3"/>
          <a:srcRect t="-47" r="23342" b="63195"/>
          <a:stretch/>
        </p:blipFill>
        <p:spPr>
          <a:xfrm>
            <a:off x="124267" y="2346960"/>
            <a:ext cx="11943465" cy="3487420"/>
          </a:xfrm>
          <a:prstGeom prst="rect">
            <a:avLst/>
          </a:prstGeom>
        </p:spPr>
      </p:pic>
    </p:spTree>
    <p:extLst>
      <p:ext uri="{BB962C8B-B14F-4D97-AF65-F5344CB8AC3E}">
        <p14:creationId xmlns:p14="http://schemas.microsoft.com/office/powerpoint/2010/main" val="172528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A5B17-E9C3-E928-BF9E-55ACFC25C168}"/>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C9A53230-13FF-CDF5-1F5D-C8E4D24FBD2B}"/>
              </a:ext>
            </a:extLst>
          </p:cNvPr>
          <p:cNvSpPr>
            <a:spLocks noGrp="1"/>
          </p:cNvSpPr>
          <p:nvPr>
            <p:ph type="dt" sz="half" idx="10"/>
          </p:nvPr>
        </p:nvSpPr>
        <p:spPr/>
        <p:txBody>
          <a:bodyPr/>
          <a:lstStyle/>
          <a:p>
            <a:fld id="{8481B3DD-6B7F-4FF7-8068-D3F138CA0F0D}" type="datetime1">
              <a:rPr lang="en-US" smtClean="0"/>
              <a:t>2/4/2025</a:t>
            </a:fld>
            <a:endParaRPr lang="en-US"/>
          </a:p>
        </p:txBody>
      </p:sp>
      <p:pic>
        <p:nvPicPr>
          <p:cNvPr id="11" name="Picture 10">
            <a:extLst>
              <a:ext uri="{FF2B5EF4-FFF2-40B4-BE49-F238E27FC236}">
                <a16:creationId xmlns:a16="http://schemas.microsoft.com/office/drawing/2014/main" id="{E40A70B5-0F54-32F0-A0E0-88B8C66BCB53}"/>
              </a:ext>
            </a:extLst>
          </p:cNvPr>
          <p:cNvPicPr>
            <a:picLocks noChangeAspect="1"/>
          </p:cNvPicPr>
          <p:nvPr/>
        </p:nvPicPr>
        <p:blipFill>
          <a:blip r:embed="rId3"/>
          <a:srcRect r="71359"/>
          <a:stretch/>
        </p:blipFill>
        <p:spPr>
          <a:xfrm>
            <a:off x="523875" y="2205671"/>
            <a:ext cx="4443236" cy="4066691"/>
          </a:xfrm>
          <a:prstGeom prst="rect">
            <a:avLst/>
          </a:prstGeom>
        </p:spPr>
      </p:pic>
      <p:pic>
        <p:nvPicPr>
          <p:cNvPr id="13" name="Picture 12">
            <a:extLst>
              <a:ext uri="{FF2B5EF4-FFF2-40B4-BE49-F238E27FC236}">
                <a16:creationId xmlns:a16="http://schemas.microsoft.com/office/drawing/2014/main" id="{68CBB645-5C64-4106-241E-53787637CFFB}"/>
              </a:ext>
            </a:extLst>
          </p:cNvPr>
          <p:cNvPicPr>
            <a:picLocks noChangeAspect="1"/>
          </p:cNvPicPr>
          <p:nvPr/>
        </p:nvPicPr>
        <p:blipFill>
          <a:blip r:embed="rId3"/>
          <a:srcRect l="67014" r="4345"/>
          <a:stretch/>
        </p:blipFill>
        <p:spPr>
          <a:xfrm>
            <a:off x="7349066" y="2132845"/>
            <a:ext cx="4443237" cy="4066691"/>
          </a:xfrm>
          <a:prstGeom prst="rect">
            <a:avLst/>
          </a:prstGeom>
        </p:spPr>
      </p:pic>
      <p:sp>
        <p:nvSpPr>
          <p:cNvPr id="12" name="Title 1">
            <a:extLst>
              <a:ext uri="{FF2B5EF4-FFF2-40B4-BE49-F238E27FC236}">
                <a16:creationId xmlns:a16="http://schemas.microsoft.com/office/drawing/2014/main" id="{DFBEA49D-88EC-1DA3-A464-ED09328FB559}"/>
              </a:ext>
            </a:extLst>
          </p:cNvPr>
          <p:cNvSpPr>
            <a:spLocks noGrp="1"/>
          </p:cNvSpPr>
          <p:nvPr>
            <p:ph type="title"/>
          </p:nvPr>
        </p:nvSpPr>
        <p:spPr>
          <a:xfrm>
            <a:off x="838200" y="365125"/>
            <a:ext cx="10515600" cy="1325563"/>
          </a:xfrm>
        </p:spPr>
        <p:txBody>
          <a:bodyPr/>
          <a:lstStyle/>
          <a:p>
            <a:pPr algn="ctr"/>
            <a:r>
              <a:rPr lang="en-US" sz="2400" dirty="0"/>
              <a:t>CVE Services GET /cve-id/{id} </a:t>
            </a:r>
            <a:br>
              <a:rPr lang="en-US" sz="2400" dirty="0"/>
            </a:br>
            <a:r>
              <a:rPr lang="en-US" b="1" dirty="0"/>
              <a:t>PUBLISHED contents</a:t>
            </a:r>
          </a:p>
        </p:txBody>
      </p:sp>
      <p:sp>
        <p:nvSpPr>
          <p:cNvPr id="14" name="TextBox 13">
            <a:extLst>
              <a:ext uri="{FF2B5EF4-FFF2-40B4-BE49-F238E27FC236}">
                <a16:creationId xmlns:a16="http://schemas.microsoft.com/office/drawing/2014/main" id="{74238099-9A66-B25E-8694-DF1B7F4D8F09}"/>
              </a:ext>
            </a:extLst>
          </p:cNvPr>
          <p:cNvSpPr txBox="1"/>
          <p:nvPr/>
        </p:nvSpPr>
        <p:spPr>
          <a:xfrm>
            <a:off x="0" y="1763514"/>
            <a:ext cx="12192000" cy="369332"/>
          </a:xfrm>
          <a:prstGeom prst="rect">
            <a:avLst/>
          </a:prstGeom>
          <a:noFill/>
        </p:spPr>
        <p:txBody>
          <a:bodyPr wrap="square" numCol="2" rtlCol="0">
            <a:spAutoFit/>
          </a:bodyPr>
          <a:lstStyle/>
          <a:p>
            <a:pPr algn="ctr"/>
            <a:r>
              <a:rPr lang="en-US" dirty="0"/>
              <a:t>(as </a:t>
            </a:r>
            <a:r>
              <a:rPr lang="en-US" b="1" dirty="0"/>
              <a:t>authorized</a:t>
            </a:r>
            <a:r>
              <a:rPr lang="en-US" dirty="0"/>
              <a:t> user)</a:t>
            </a:r>
          </a:p>
          <a:p>
            <a:pPr algn="ctr"/>
            <a:r>
              <a:rPr lang="en-US" dirty="0"/>
              <a:t>(as </a:t>
            </a:r>
            <a:r>
              <a:rPr lang="en-US" b="1" dirty="0"/>
              <a:t>unauthorized</a:t>
            </a:r>
            <a:r>
              <a:rPr lang="en-US" dirty="0"/>
              <a:t> user)</a:t>
            </a:r>
          </a:p>
        </p:txBody>
      </p:sp>
    </p:spTree>
    <p:extLst>
      <p:ext uri="{BB962C8B-B14F-4D97-AF65-F5344CB8AC3E}">
        <p14:creationId xmlns:p14="http://schemas.microsoft.com/office/powerpoint/2010/main" val="114281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AEADB-E264-B7FE-ACF1-16AD1204D7D9}"/>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295AE3EB-4590-F853-7C0A-BDBC7EAF6254}"/>
              </a:ext>
            </a:extLst>
          </p:cNvPr>
          <p:cNvSpPr>
            <a:spLocks noGrp="1"/>
          </p:cNvSpPr>
          <p:nvPr>
            <p:ph type="dt" sz="half" idx="10"/>
          </p:nvPr>
        </p:nvSpPr>
        <p:spPr/>
        <p:txBody>
          <a:bodyPr/>
          <a:lstStyle/>
          <a:p>
            <a:fld id="{C57FB69C-FDF7-4A92-BA19-EE5B07504123}" type="datetime1">
              <a:rPr lang="en-US" smtClean="0"/>
              <a:t>2/4/2025</a:t>
            </a:fld>
            <a:endParaRPr lang="en-US"/>
          </a:p>
        </p:txBody>
      </p:sp>
      <p:pic>
        <p:nvPicPr>
          <p:cNvPr id="8" name="Picture 7">
            <a:extLst>
              <a:ext uri="{FF2B5EF4-FFF2-40B4-BE49-F238E27FC236}">
                <a16:creationId xmlns:a16="http://schemas.microsoft.com/office/drawing/2014/main" id="{9A84FD1A-8915-03CA-C122-0AE330AE293F}"/>
              </a:ext>
            </a:extLst>
          </p:cNvPr>
          <p:cNvPicPr>
            <a:picLocks noChangeAspect="1"/>
          </p:cNvPicPr>
          <p:nvPr/>
        </p:nvPicPr>
        <p:blipFill>
          <a:blip r:embed="rId3"/>
          <a:srcRect r="69612"/>
          <a:stretch/>
        </p:blipFill>
        <p:spPr>
          <a:xfrm>
            <a:off x="382940" y="2132846"/>
            <a:ext cx="4972286" cy="4223504"/>
          </a:xfrm>
          <a:prstGeom prst="rect">
            <a:avLst/>
          </a:prstGeom>
        </p:spPr>
      </p:pic>
      <p:pic>
        <p:nvPicPr>
          <p:cNvPr id="10" name="Picture 9">
            <a:extLst>
              <a:ext uri="{FF2B5EF4-FFF2-40B4-BE49-F238E27FC236}">
                <a16:creationId xmlns:a16="http://schemas.microsoft.com/office/drawing/2014/main" id="{008068DA-46BB-6F07-D556-35CC644C5940}"/>
              </a:ext>
            </a:extLst>
          </p:cNvPr>
          <p:cNvPicPr>
            <a:picLocks noChangeAspect="1"/>
          </p:cNvPicPr>
          <p:nvPr/>
        </p:nvPicPr>
        <p:blipFill>
          <a:blip r:embed="rId3"/>
          <a:srcRect l="65955" r="6046"/>
          <a:stretch/>
        </p:blipFill>
        <p:spPr>
          <a:xfrm>
            <a:off x="7292050" y="2132846"/>
            <a:ext cx="4581339" cy="4223504"/>
          </a:xfrm>
          <a:prstGeom prst="rect">
            <a:avLst/>
          </a:prstGeom>
        </p:spPr>
      </p:pic>
      <p:sp>
        <p:nvSpPr>
          <p:cNvPr id="7" name="Title 1">
            <a:extLst>
              <a:ext uri="{FF2B5EF4-FFF2-40B4-BE49-F238E27FC236}">
                <a16:creationId xmlns:a16="http://schemas.microsoft.com/office/drawing/2014/main" id="{4175B166-EBB4-126B-633C-BF902A82182B}"/>
              </a:ext>
            </a:extLst>
          </p:cNvPr>
          <p:cNvSpPr>
            <a:spLocks noGrp="1"/>
          </p:cNvSpPr>
          <p:nvPr>
            <p:ph type="title"/>
          </p:nvPr>
        </p:nvSpPr>
        <p:spPr>
          <a:xfrm>
            <a:off x="838200" y="365125"/>
            <a:ext cx="10515600" cy="1325563"/>
          </a:xfrm>
        </p:spPr>
        <p:txBody>
          <a:bodyPr/>
          <a:lstStyle/>
          <a:p>
            <a:pPr algn="ctr"/>
            <a:r>
              <a:rPr lang="en-US" sz="2400" dirty="0"/>
              <a:t>CVE Services GET /cve-id/{id} </a:t>
            </a:r>
            <a:br>
              <a:rPr lang="en-US" sz="2400" dirty="0"/>
            </a:br>
            <a:r>
              <a:rPr lang="en-US" b="1" dirty="0"/>
              <a:t>REJECTED contents</a:t>
            </a:r>
          </a:p>
        </p:txBody>
      </p:sp>
      <p:sp>
        <p:nvSpPr>
          <p:cNvPr id="9" name="TextBox 8">
            <a:extLst>
              <a:ext uri="{FF2B5EF4-FFF2-40B4-BE49-F238E27FC236}">
                <a16:creationId xmlns:a16="http://schemas.microsoft.com/office/drawing/2014/main" id="{6034989F-B3CC-2511-32F9-37213AD6341D}"/>
              </a:ext>
            </a:extLst>
          </p:cNvPr>
          <p:cNvSpPr txBox="1"/>
          <p:nvPr/>
        </p:nvSpPr>
        <p:spPr>
          <a:xfrm>
            <a:off x="0" y="1763514"/>
            <a:ext cx="12192000" cy="369332"/>
          </a:xfrm>
          <a:prstGeom prst="rect">
            <a:avLst/>
          </a:prstGeom>
          <a:noFill/>
        </p:spPr>
        <p:txBody>
          <a:bodyPr wrap="square" numCol="2" rtlCol="0">
            <a:spAutoFit/>
          </a:bodyPr>
          <a:lstStyle/>
          <a:p>
            <a:pPr algn="ctr"/>
            <a:r>
              <a:rPr lang="en-US" dirty="0"/>
              <a:t>(as </a:t>
            </a:r>
            <a:r>
              <a:rPr lang="en-US" b="1" dirty="0"/>
              <a:t>authorized</a:t>
            </a:r>
            <a:r>
              <a:rPr lang="en-US" dirty="0"/>
              <a:t> user)</a:t>
            </a:r>
          </a:p>
          <a:p>
            <a:pPr algn="ctr"/>
            <a:r>
              <a:rPr lang="en-US" dirty="0"/>
              <a:t>(as </a:t>
            </a:r>
            <a:r>
              <a:rPr lang="en-US" b="1" dirty="0"/>
              <a:t>unauthorized</a:t>
            </a:r>
            <a:r>
              <a:rPr lang="en-US" dirty="0"/>
              <a:t> user)</a:t>
            </a:r>
          </a:p>
        </p:txBody>
      </p:sp>
    </p:spTree>
    <p:extLst>
      <p:ext uri="{BB962C8B-B14F-4D97-AF65-F5344CB8AC3E}">
        <p14:creationId xmlns:p14="http://schemas.microsoft.com/office/powerpoint/2010/main" val="106443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4F591-C404-105A-7954-BF8DADAC1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265E92-CA05-DFC8-AE5B-F9B2DCF73A43}"/>
              </a:ext>
            </a:extLst>
          </p:cNvPr>
          <p:cNvSpPr>
            <a:spLocks noGrp="1"/>
          </p:cNvSpPr>
          <p:nvPr>
            <p:ph type="title"/>
          </p:nvPr>
        </p:nvSpPr>
        <p:spPr/>
        <p:txBody>
          <a:bodyPr/>
          <a:lstStyle/>
          <a:p>
            <a:pPr algn="ctr"/>
            <a:r>
              <a:rPr lang="en-US" sz="2400" dirty="0"/>
              <a:t>CVE Services GET /cve-id/{id} </a:t>
            </a:r>
            <a:br>
              <a:rPr lang="en-US" sz="2400" dirty="0"/>
            </a:br>
            <a:r>
              <a:rPr lang="en-US" b="1" dirty="0"/>
              <a:t>RESERVED contents</a:t>
            </a:r>
          </a:p>
        </p:txBody>
      </p:sp>
      <p:sp>
        <p:nvSpPr>
          <p:cNvPr id="6" name="TextBox 5">
            <a:extLst>
              <a:ext uri="{FF2B5EF4-FFF2-40B4-BE49-F238E27FC236}">
                <a16:creationId xmlns:a16="http://schemas.microsoft.com/office/drawing/2014/main" id="{EC90ACBF-55A4-FDE8-45B0-DBB9BE9AEFF7}"/>
              </a:ext>
            </a:extLst>
          </p:cNvPr>
          <p:cNvSpPr txBox="1"/>
          <p:nvPr/>
        </p:nvSpPr>
        <p:spPr>
          <a:xfrm>
            <a:off x="0" y="1763514"/>
            <a:ext cx="12192000" cy="369332"/>
          </a:xfrm>
          <a:prstGeom prst="rect">
            <a:avLst/>
          </a:prstGeom>
          <a:noFill/>
        </p:spPr>
        <p:txBody>
          <a:bodyPr wrap="square" numCol="2" rtlCol="0">
            <a:spAutoFit/>
          </a:bodyPr>
          <a:lstStyle/>
          <a:p>
            <a:pPr algn="ctr"/>
            <a:r>
              <a:rPr lang="en-US" dirty="0"/>
              <a:t>(as </a:t>
            </a:r>
            <a:r>
              <a:rPr lang="en-US" b="1" dirty="0"/>
              <a:t>authorized</a:t>
            </a:r>
            <a:r>
              <a:rPr lang="en-US" dirty="0"/>
              <a:t> user)</a:t>
            </a:r>
          </a:p>
          <a:p>
            <a:pPr algn="ctr"/>
            <a:r>
              <a:rPr lang="en-US" dirty="0"/>
              <a:t>(as </a:t>
            </a:r>
            <a:r>
              <a:rPr lang="en-US" b="1" dirty="0"/>
              <a:t>unauthorized</a:t>
            </a:r>
            <a:r>
              <a:rPr lang="en-US" dirty="0"/>
              <a:t> user)</a:t>
            </a:r>
          </a:p>
        </p:txBody>
      </p:sp>
      <p:sp>
        <p:nvSpPr>
          <p:cNvPr id="3" name="Date Placeholder 2">
            <a:extLst>
              <a:ext uri="{FF2B5EF4-FFF2-40B4-BE49-F238E27FC236}">
                <a16:creationId xmlns:a16="http://schemas.microsoft.com/office/drawing/2014/main" id="{AF76AF6D-4477-1D08-94D7-65599F68C5E0}"/>
              </a:ext>
            </a:extLst>
          </p:cNvPr>
          <p:cNvSpPr>
            <a:spLocks noGrp="1"/>
          </p:cNvSpPr>
          <p:nvPr>
            <p:ph type="dt" sz="half" idx="10"/>
          </p:nvPr>
        </p:nvSpPr>
        <p:spPr/>
        <p:txBody>
          <a:bodyPr/>
          <a:lstStyle/>
          <a:p>
            <a:fld id="{FAFCA525-75C4-4E19-83B2-EF34BA88C758}" type="datetime1">
              <a:rPr lang="en-US" smtClean="0"/>
              <a:t>2/4/2025</a:t>
            </a:fld>
            <a:endParaRPr lang="en-US"/>
          </a:p>
        </p:txBody>
      </p:sp>
      <p:pic>
        <p:nvPicPr>
          <p:cNvPr id="7" name="Picture 6">
            <a:extLst>
              <a:ext uri="{FF2B5EF4-FFF2-40B4-BE49-F238E27FC236}">
                <a16:creationId xmlns:a16="http://schemas.microsoft.com/office/drawing/2014/main" id="{E3E967C3-E1F0-4983-6F9F-E32ED2B8FF8E}"/>
              </a:ext>
            </a:extLst>
          </p:cNvPr>
          <p:cNvPicPr>
            <a:picLocks noChangeAspect="1"/>
          </p:cNvPicPr>
          <p:nvPr/>
        </p:nvPicPr>
        <p:blipFill>
          <a:blip r:embed="rId3"/>
          <a:srcRect t="1789" r="75370"/>
          <a:stretch/>
        </p:blipFill>
        <p:spPr>
          <a:xfrm>
            <a:off x="838200" y="2276474"/>
            <a:ext cx="4809067" cy="3886595"/>
          </a:xfrm>
          <a:prstGeom prst="rect">
            <a:avLst/>
          </a:prstGeom>
        </p:spPr>
      </p:pic>
      <p:pic>
        <p:nvPicPr>
          <p:cNvPr id="8" name="Picture 7">
            <a:extLst>
              <a:ext uri="{FF2B5EF4-FFF2-40B4-BE49-F238E27FC236}">
                <a16:creationId xmlns:a16="http://schemas.microsoft.com/office/drawing/2014/main" id="{EF2D2EBB-D72D-4238-9AA9-C57B2EE8D7ED}"/>
              </a:ext>
            </a:extLst>
          </p:cNvPr>
          <p:cNvPicPr>
            <a:picLocks noChangeAspect="1"/>
          </p:cNvPicPr>
          <p:nvPr/>
        </p:nvPicPr>
        <p:blipFill>
          <a:blip r:embed="rId3"/>
          <a:srcRect l="50602" t="1789" r="32824"/>
          <a:stretch/>
        </p:blipFill>
        <p:spPr>
          <a:xfrm>
            <a:off x="7436556" y="2276474"/>
            <a:ext cx="3236177" cy="3886596"/>
          </a:xfrm>
          <a:prstGeom prst="rect">
            <a:avLst/>
          </a:prstGeom>
        </p:spPr>
      </p:pic>
      <p:sp>
        <p:nvSpPr>
          <p:cNvPr id="4" name="Rectangle 3">
            <a:extLst>
              <a:ext uri="{FF2B5EF4-FFF2-40B4-BE49-F238E27FC236}">
                <a16:creationId xmlns:a16="http://schemas.microsoft.com/office/drawing/2014/main" id="{4BAD5421-83FE-6875-76A1-3AF7AA3BBBC9}"/>
              </a:ext>
            </a:extLst>
          </p:cNvPr>
          <p:cNvSpPr/>
          <p:nvPr/>
        </p:nvSpPr>
        <p:spPr>
          <a:xfrm>
            <a:off x="2524125" y="5305425"/>
            <a:ext cx="2352675" cy="352425"/>
          </a:xfrm>
          <a:prstGeom prst="rect">
            <a:avLst/>
          </a:prstGeom>
          <a:noFill/>
          <a:ln>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145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FA8F9-B38A-D116-96D9-C9008468C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04766-C79E-A560-003E-66578F9FDC79}"/>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2AE31487-047D-CB4A-2F59-7F784F723FCD}"/>
              </a:ext>
            </a:extLst>
          </p:cNvPr>
          <p:cNvSpPr>
            <a:spLocks noGrp="1"/>
          </p:cNvSpPr>
          <p:nvPr>
            <p:ph idx="1"/>
          </p:nvPr>
        </p:nvSpPr>
        <p:spPr/>
        <p:txBody>
          <a:bodyPr/>
          <a:lstStyle/>
          <a:p>
            <a:pPr marL="517525" indent="-514350">
              <a:buFont typeface="+mj-lt"/>
              <a:buAutoNum type="arabicPeriod"/>
            </a:pPr>
            <a:r>
              <a:rPr lang="en-US" dirty="0"/>
              <a:t>One file for all reserved CVE IDs</a:t>
            </a:r>
            <a:endParaRPr lang="en-US" sz="1400" dirty="0"/>
          </a:p>
          <a:p>
            <a:pPr marL="514350" indent="-514350">
              <a:buFont typeface="+mj-lt"/>
              <a:buAutoNum type="arabicPeriod"/>
            </a:pPr>
            <a:r>
              <a:rPr lang="en-US" dirty="0"/>
              <a:t>Cache of /cve-id</a:t>
            </a:r>
          </a:p>
          <a:p>
            <a:pPr marL="514350" indent="-514350">
              <a:buFont typeface="+mj-lt"/>
              <a:buAutoNum type="arabicPeriod"/>
            </a:pPr>
            <a:r>
              <a:rPr lang="en-US" dirty="0"/>
              <a:t>Something else?</a:t>
            </a:r>
          </a:p>
          <a:p>
            <a:pPr marL="514350" indent="-514350">
              <a:buFont typeface="+mj-lt"/>
              <a:buAutoNum type="arabicPeriod"/>
            </a:pPr>
            <a:endParaRPr lang="en-US" dirty="0"/>
          </a:p>
        </p:txBody>
      </p:sp>
      <p:sp>
        <p:nvSpPr>
          <p:cNvPr id="4" name="Date Placeholder 3">
            <a:extLst>
              <a:ext uri="{FF2B5EF4-FFF2-40B4-BE49-F238E27FC236}">
                <a16:creationId xmlns:a16="http://schemas.microsoft.com/office/drawing/2014/main" id="{E78E2ED9-F08C-388C-E791-71F8083CBD52}"/>
              </a:ext>
            </a:extLst>
          </p:cNvPr>
          <p:cNvSpPr>
            <a:spLocks noGrp="1"/>
          </p:cNvSpPr>
          <p:nvPr>
            <p:ph type="dt" sz="half" idx="10"/>
          </p:nvPr>
        </p:nvSpPr>
        <p:spPr/>
        <p:txBody>
          <a:bodyPr/>
          <a:lstStyle/>
          <a:p>
            <a:fld id="{DB5823CB-D509-4E39-8F9A-048D32CFD11E}" type="datetime1">
              <a:rPr lang="en-US" smtClean="0"/>
              <a:t>2/4/2025</a:t>
            </a:fld>
            <a:endParaRPr lang="en-US"/>
          </a:p>
        </p:txBody>
      </p:sp>
    </p:spTree>
    <p:extLst>
      <p:ext uri="{BB962C8B-B14F-4D97-AF65-F5344CB8AC3E}">
        <p14:creationId xmlns:p14="http://schemas.microsoft.com/office/powerpoint/2010/main" val="166966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490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EFA0C-1C2A-6F04-EEC2-DD4644570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A8B34-D15F-3061-54DC-E6405A6A0C8D}"/>
              </a:ext>
            </a:extLst>
          </p:cNvPr>
          <p:cNvSpPr>
            <a:spLocks noGrp="1"/>
          </p:cNvSpPr>
          <p:nvPr>
            <p:ph type="title"/>
          </p:nvPr>
        </p:nvSpPr>
        <p:spPr/>
        <p:txBody>
          <a:bodyPr/>
          <a:lstStyle/>
          <a:p>
            <a:pPr algn="ctr"/>
            <a:r>
              <a:rPr lang="en-US" dirty="0"/>
              <a:t>User stories</a:t>
            </a:r>
          </a:p>
        </p:txBody>
      </p:sp>
      <p:sp>
        <p:nvSpPr>
          <p:cNvPr id="3" name="Content Placeholder 2">
            <a:extLst>
              <a:ext uri="{FF2B5EF4-FFF2-40B4-BE49-F238E27FC236}">
                <a16:creationId xmlns:a16="http://schemas.microsoft.com/office/drawing/2014/main" id="{706C2C9B-FEF5-93D7-42BA-C713AC6B7258}"/>
              </a:ext>
            </a:extLst>
          </p:cNvPr>
          <p:cNvSpPr>
            <a:spLocks noGrp="1"/>
          </p:cNvSpPr>
          <p:nvPr>
            <p:ph idx="1"/>
          </p:nvPr>
        </p:nvSpPr>
        <p:spPr>
          <a:xfrm>
            <a:off x="838200" y="1825624"/>
            <a:ext cx="10515600" cy="3308351"/>
          </a:xfrm>
        </p:spPr>
        <p:txBody>
          <a:bodyPr>
            <a:normAutofit/>
          </a:bodyPr>
          <a:lstStyle/>
          <a:p>
            <a:pPr marL="0" indent="0">
              <a:buNone/>
            </a:pPr>
            <a:r>
              <a:rPr lang="en-US" sz="3200" dirty="0"/>
              <a:t>As an </a:t>
            </a:r>
            <a:r>
              <a:rPr lang="en-US" sz="3200" b="1" dirty="0"/>
              <a:t>unauthenticated</a:t>
            </a:r>
            <a:r>
              <a:rPr lang="en-US" sz="3200" dirty="0"/>
              <a:t> user…</a:t>
            </a:r>
          </a:p>
          <a:p>
            <a:pPr marL="514350" indent="-514350">
              <a:buFont typeface="+mj-lt"/>
              <a:buAutoNum type="arabicPeriod"/>
            </a:pPr>
            <a:r>
              <a:rPr lang="en-US" sz="2800" dirty="0"/>
              <a:t>I want to find out if a </a:t>
            </a:r>
            <a:r>
              <a:rPr lang="en-US" sz="2800" b="1" dirty="0"/>
              <a:t>specific</a:t>
            </a:r>
            <a:r>
              <a:rPr lang="en-US" sz="2800" dirty="0"/>
              <a:t> CVE ID is </a:t>
            </a:r>
            <a:r>
              <a:rPr lang="en-US" sz="2800" b="1" dirty="0"/>
              <a:t>reserved</a:t>
            </a:r>
            <a:r>
              <a:rPr lang="en-US" sz="2800" dirty="0"/>
              <a:t>.</a:t>
            </a:r>
          </a:p>
          <a:p>
            <a:pPr marL="514350" indent="-514350">
              <a:buFont typeface="+mj-lt"/>
              <a:buAutoNum type="arabicPeriod"/>
            </a:pPr>
            <a:r>
              <a:rPr lang="en-US" sz="2800" dirty="0"/>
              <a:t>I want to find </a:t>
            </a:r>
            <a:r>
              <a:rPr lang="en-US" sz="2800" b="1" dirty="0"/>
              <a:t>all</a:t>
            </a:r>
            <a:r>
              <a:rPr lang="en-US" sz="2800" dirty="0"/>
              <a:t> currently </a:t>
            </a:r>
            <a:r>
              <a:rPr lang="en-US" sz="2800" b="1" dirty="0"/>
              <a:t>reserved</a:t>
            </a:r>
            <a:r>
              <a:rPr lang="en-US" sz="2800" dirty="0"/>
              <a:t> CVE IDs.</a:t>
            </a:r>
          </a:p>
        </p:txBody>
      </p:sp>
      <p:sp>
        <p:nvSpPr>
          <p:cNvPr id="4" name="Date Placeholder 3">
            <a:extLst>
              <a:ext uri="{FF2B5EF4-FFF2-40B4-BE49-F238E27FC236}">
                <a16:creationId xmlns:a16="http://schemas.microsoft.com/office/drawing/2014/main" id="{860C4F53-C435-2DE9-D0FE-F9633B0EF3E2}"/>
              </a:ext>
            </a:extLst>
          </p:cNvPr>
          <p:cNvSpPr>
            <a:spLocks noGrp="1"/>
          </p:cNvSpPr>
          <p:nvPr>
            <p:ph type="dt" sz="half" idx="10"/>
          </p:nvPr>
        </p:nvSpPr>
        <p:spPr/>
        <p:txBody>
          <a:bodyPr/>
          <a:lstStyle/>
          <a:p>
            <a:fld id="{42D2C094-D0ED-4DF0-A145-2D0E1604F2F0}" type="datetime1">
              <a:rPr lang="en-US" smtClean="0"/>
              <a:t>2/4/2025</a:t>
            </a:fld>
            <a:endParaRPr lang="en-US"/>
          </a:p>
        </p:txBody>
      </p:sp>
    </p:spTree>
    <p:extLst>
      <p:ext uri="{BB962C8B-B14F-4D97-AF65-F5344CB8AC3E}">
        <p14:creationId xmlns:p14="http://schemas.microsoft.com/office/powerpoint/2010/main" val="304072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a:extLst>
            <a:ext uri="{FF2B5EF4-FFF2-40B4-BE49-F238E27FC236}">
              <a16:creationId xmlns:a16="http://schemas.microsoft.com/office/drawing/2014/main" id="{7EFF5C0B-FBA7-D440-398D-31E584AFE2FB}"/>
            </a:ext>
          </a:extLst>
        </p:cNvPr>
        <p:cNvGrpSpPr/>
        <p:nvPr/>
      </p:nvGrpSpPr>
      <p:grpSpPr>
        <a:xfrm>
          <a:off x="0" y="0"/>
          <a:ext cx="0" cy="0"/>
          <a:chOff x="0" y="0"/>
          <a:chExt cx="0" cy="0"/>
        </a:xfrm>
      </p:grpSpPr>
    </p:spTree>
    <p:extLst>
      <p:ext uri="{BB962C8B-B14F-4D97-AF65-F5344CB8AC3E}">
        <p14:creationId xmlns:p14="http://schemas.microsoft.com/office/powerpoint/2010/main" val="2974962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a:extLst>
            <a:ext uri="{FF2B5EF4-FFF2-40B4-BE49-F238E27FC236}">
              <a16:creationId xmlns:a16="http://schemas.microsoft.com/office/drawing/2014/main" id="{23014BE0-9169-E4F8-DC5F-2D0F03C1AC9F}"/>
            </a:ext>
          </a:extLst>
        </p:cNvPr>
        <p:cNvGrpSpPr/>
        <p:nvPr/>
      </p:nvGrpSpPr>
      <p:grpSpPr>
        <a:xfrm>
          <a:off x="0" y="0"/>
          <a:ext cx="0" cy="0"/>
          <a:chOff x="0" y="0"/>
          <a:chExt cx="0" cy="0"/>
        </a:xfrm>
      </p:grpSpPr>
    </p:spTree>
    <p:extLst>
      <p:ext uri="{BB962C8B-B14F-4D97-AF65-F5344CB8AC3E}">
        <p14:creationId xmlns:p14="http://schemas.microsoft.com/office/powerpoint/2010/main" val="1384406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a:extLst>
            <a:ext uri="{FF2B5EF4-FFF2-40B4-BE49-F238E27FC236}">
              <a16:creationId xmlns:a16="http://schemas.microsoft.com/office/drawing/2014/main" id="{3A407C4C-73AB-6344-6D6F-95CD9627F231}"/>
            </a:ext>
          </a:extLst>
        </p:cNvPr>
        <p:cNvGrpSpPr/>
        <p:nvPr/>
      </p:nvGrpSpPr>
      <p:grpSpPr>
        <a:xfrm>
          <a:off x="0" y="0"/>
          <a:ext cx="0" cy="0"/>
          <a:chOff x="0" y="0"/>
          <a:chExt cx="0" cy="0"/>
        </a:xfrm>
      </p:grpSpPr>
    </p:spTree>
    <p:extLst>
      <p:ext uri="{BB962C8B-B14F-4D97-AF65-F5344CB8AC3E}">
        <p14:creationId xmlns:p14="http://schemas.microsoft.com/office/powerpoint/2010/main" val="2852905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747997-6061-DCD3-DACA-2E92690A3487}"/>
              </a:ext>
            </a:extLst>
          </p:cNvPr>
          <p:cNvSpPr>
            <a:spLocks noGrp="1"/>
          </p:cNvSpPr>
          <p:nvPr>
            <p:ph type="dt" sz="half" idx="10"/>
          </p:nvPr>
        </p:nvSpPr>
        <p:spPr>
          <a:xfrm>
            <a:off x="781049" y="6568587"/>
            <a:ext cx="2743200" cy="365125"/>
          </a:xfrm>
        </p:spPr>
        <p:txBody>
          <a:bodyPr/>
          <a:lstStyle/>
          <a:p>
            <a:fld id="{0B1D0676-B3F3-49C8-9A36-402A3E9773F2}" type="datetime1">
              <a:rPr lang="en-US" smtClean="0"/>
              <a:t>2/4/2025</a:t>
            </a:fld>
            <a:endParaRPr lang="en-US"/>
          </a:p>
        </p:txBody>
      </p:sp>
      <p:graphicFrame>
        <p:nvGraphicFramePr>
          <p:cNvPr id="5" name="Table 4">
            <a:extLst>
              <a:ext uri="{FF2B5EF4-FFF2-40B4-BE49-F238E27FC236}">
                <a16:creationId xmlns:a16="http://schemas.microsoft.com/office/drawing/2014/main" id="{4279AA64-6799-A5FB-D5AE-ADEC998C513F}"/>
              </a:ext>
            </a:extLst>
          </p:cNvPr>
          <p:cNvGraphicFramePr>
            <a:graphicFrameLocks noGrp="1"/>
          </p:cNvGraphicFramePr>
          <p:nvPr>
            <p:extLst>
              <p:ext uri="{D42A27DB-BD31-4B8C-83A1-F6EECF244321}">
                <p14:modId xmlns:p14="http://schemas.microsoft.com/office/powerpoint/2010/main" val="2559838538"/>
              </p:ext>
            </p:extLst>
          </p:nvPr>
        </p:nvGraphicFramePr>
        <p:xfrm>
          <a:off x="781049" y="650388"/>
          <a:ext cx="10629901" cy="5936663"/>
        </p:xfrm>
        <a:graphic>
          <a:graphicData uri="http://schemas.openxmlformats.org/drawingml/2006/table">
            <a:tbl>
              <a:tblPr>
                <a:tableStyleId>{5C22544A-7EE6-4342-B048-85BDC9FD1C3A}</a:tableStyleId>
              </a:tblPr>
              <a:tblGrid>
                <a:gridCol w="1162051">
                  <a:extLst>
                    <a:ext uri="{9D8B030D-6E8A-4147-A177-3AD203B41FA5}">
                      <a16:colId xmlns:a16="http://schemas.microsoft.com/office/drawing/2014/main" val="3990377479"/>
                    </a:ext>
                  </a:extLst>
                </a:gridCol>
                <a:gridCol w="9467850">
                  <a:extLst>
                    <a:ext uri="{9D8B030D-6E8A-4147-A177-3AD203B41FA5}">
                      <a16:colId xmlns:a16="http://schemas.microsoft.com/office/drawing/2014/main" val="1781953282"/>
                    </a:ext>
                  </a:extLst>
                </a:gridCol>
              </a:tblGrid>
              <a:tr h="275535">
                <a:tc>
                  <a:txBody>
                    <a:bodyPr/>
                    <a:lstStyle/>
                    <a:p>
                      <a:pPr algn="ctr" fontAlgn="b"/>
                      <a:r>
                        <a:rPr lang="en-US" sz="1600" b="1" u="none" strike="noStrike" dirty="0">
                          <a:effectLst/>
                        </a:rPr>
                        <a:t>TIMESTEP</a:t>
                      </a:r>
                      <a:endParaRPr lang="en-US" sz="1600" b="1"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b"/>
                      <a:r>
                        <a:rPr lang="en-US" sz="1600" b="1" u="none" strike="noStrike" dirty="0">
                          <a:effectLst/>
                        </a:rPr>
                        <a:t>ACTIVITY</a:t>
                      </a:r>
                      <a:endParaRPr lang="en-US" sz="1600" b="1"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288092"/>
                  </a:ext>
                </a:extLst>
              </a:tr>
              <a:tr h="516628">
                <a:tc>
                  <a:txBody>
                    <a:bodyPr/>
                    <a:lstStyle/>
                    <a:p>
                      <a:pPr algn="ctr" fontAlgn="t"/>
                      <a:r>
                        <a:rPr lang="en-US" sz="2000" u="none" strike="noStrike" dirty="0">
                          <a:effectLst/>
                        </a:rPr>
                        <a:t>-1</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Last prod activity before mock begins: </a:t>
                      </a:r>
                      <a:br>
                        <a:rPr lang="en-US" sz="1800" u="none" strike="noStrike" dirty="0">
                          <a:effectLst/>
                        </a:rPr>
                      </a:br>
                      <a:r>
                        <a:rPr lang="en-US" sz="1800" u="none" strike="noStrike" dirty="0">
                          <a:effectLst/>
                        </a:rPr>
                        <a:t>Publish reserved IDs: CVE-2024-3801, CVE-2024-3816</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180220"/>
                  </a:ext>
                </a:extLst>
              </a:tr>
              <a:tr h="516628">
                <a:tc>
                  <a:txBody>
                    <a:bodyPr/>
                    <a:lstStyle/>
                    <a:p>
                      <a:pPr algn="ctr" fontAlgn="t"/>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Sync /</a:t>
                      </a:r>
                      <a:r>
                        <a:rPr lang="en-US" sz="1800" u="none" strike="noStrike" dirty="0" err="1">
                          <a:effectLst/>
                        </a:rPr>
                        <a:t>cve</a:t>
                      </a:r>
                      <a:r>
                        <a:rPr lang="en-US" sz="1800" u="none" strike="noStrike" dirty="0">
                          <a:effectLst/>
                        </a:rPr>
                        <a:t>-ids directory data with /</a:t>
                      </a:r>
                      <a:r>
                        <a:rPr lang="en-US" sz="1800" u="none" strike="noStrike" dirty="0" err="1">
                          <a:effectLst/>
                        </a:rPr>
                        <a:t>cves</a:t>
                      </a:r>
                      <a:r>
                        <a:rPr lang="en-US" sz="1800" u="none" strike="noStrike" dirty="0">
                          <a:effectLst/>
                        </a:rPr>
                        <a:t>:</a:t>
                      </a:r>
                      <a:br>
                        <a:rPr lang="en-US" sz="1800" u="none" strike="noStrike" dirty="0">
                          <a:effectLst/>
                        </a:rPr>
                      </a:br>
                      <a:r>
                        <a:rPr lang="en-US" sz="1800" u="none" strike="noStrike" dirty="0">
                          <a:effectLst/>
                        </a:rPr>
                        <a:t>UPDATE /</a:t>
                      </a:r>
                      <a:r>
                        <a:rPr lang="en-US" sz="1800" u="none" strike="noStrike" dirty="0" err="1">
                          <a:effectLst/>
                        </a:rPr>
                        <a:t>cve</a:t>
                      </a:r>
                      <a:r>
                        <a:rPr lang="en-US" sz="1800" u="none" strike="noStrike" dirty="0">
                          <a:effectLst/>
                        </a:rPr>
                        <a:t>-ids &amp; /</a:t>
                      </a:r>
                      <a:r>
                        <a:rPr lang="en-US" sz="1800" u="none" strike="noStrike" dirty="0" err="1">
                          <a:effectLst/>
                        </a:rPr>
                        <a:t>cves</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3682073"/>
                  </a:ext>
                </a:extLst>
              </a:tr>
              <a:tr h="275535">
                <a:tc>
                  <a:txBody>
                    <a:bodyPr/>
                    <a:lstStyle/>
                    <a:p>
                      <a:pPr algn="ctr" fontAlgn="t"/>
                      <a:r>
                        <a:rPr lang="en-US" sz="2000" u="none" strike="noStrike" dirty="0">
                          <a:effectLst/>
                        </a:rPr>
                        <a:t>1</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Reserve new IDs: CVE-2025-0001</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1557669"/>
                  </a:ext>
                </a:extLst>
              </a:tr>
              <a:tr h="275535">
                <a:tc>
                  <a:txBody>
                    <a:bodyPr/>
                    <a:lstStyle/>
                    <a:p>
                      <a:pPr algn="ctr" fontAlgn="t"/>
                      <a:r>
                        <a:rPr lang="en-US" sz="2000" u="none" strike="noStrike" dirty="0">
                          <a:effectLst/>
                        </a:rPr>
                        <a:t>2</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UPDATE /</a:t>
                      </a:r>
                      <a:r>
                        <a:rPr lang="en-US" sz="1800" u="none" strike="noStrike" dirty="0" err="1">
                          <a:effectLst/>
                        </a:rPr>
                        <a:t>cve</a:t>
                      </a:r>
                      <a:r>
                        <a:rPr lang="en-US" sz="1800" u="none" strike="noStrike" dirty="0">
                          <a:effectLst/>
                        </a:rPr>
                        <a:t>-ids &amp; /</a:t>
                      </a:r>
                      <a:r>
                        <a:rPr lang="en-US" sz="1800" u="none" strike="noStrike" dirty="0" err="1">
                          <a:effectLst/>
                        </a:rPr>
                        <a:t>cves</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935857"/>
                  </a:ext>
                </a:extLst>
              </a:tr>
              <a:tr h="769202">
                <a:tc>
                  <a:txBody>
                    <a:bodyPr/>
                    <a:lstStyle/>
                    <a:p>
                      <a:pPr algn="ctr" fontAlgn="t"/>
                      <a:r>
                        <a:rPr lang="en-US" sz="2000" u="none" strike="noStrike" dirty="0">
                          <a:effectLst/>
                        </a:rPr>
                        <a:t>3</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Reserve new IDs: CVE-2025-0002, CVE-2025-0003, CVE-2025-0004, CVE-2025-0005</a:t>
                      </a:r>
                      <a:br>
                        <a:rPr lang="en-US" sz="1800" u="none" strike="noStrike" dirty="0">
                          <a:effectLst/>
                        </a:rPr>
                      </a:br>
                      <a:r>
                        <a:rPr lang="en-US" sz="1800" u="none" strike="noStrike" dirty="0">
                          <a:effectLst/>
                        </a:rPr>
                        <a:t>Publish reserved IDs: CVE-2025-0001</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3239958"/>
                  </a:ext>
                </a:extLst>
              </a:tr>
              <a:tr h="275535">
                <a:tc>
                  <a:txBody>
                    <a:bodyPr/>
                    <a:lstStyle/>
                    <a:p>
                      <a:pPr algn="ctr" fontAlgn="t"/>
                      <a:r>
                        <a:rPr lang="en-US" sz="2000" u="none" strike="noStrike" dirty="0">
                          <a:effectLst/>
                        </a:rPr>
                        <a:t>4</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UPDATE /</a:t>
                      </a:r>
                      <a:r>
                        <a:rPr lang="en-US" sz="1800" u="none" strike="noStrike" dirty="0" err="1">
                          <a:effectLst/>
                        </a:rPr>
                        <a:t>cve</a:t>
                      </a:r>
                      <a:r>
                        <a:rPr lang="en-US" sz="1800" u="none" strike="noStrike" dirty="0">
                          <a:effectLst/>
                        </a:rPr>
                        <a:t>-ids &amp; /</a:t>
                      </a:r>
                      <a:r>
                        <a:rPr lang="en-US" sz="1800" u="none" strike="noStrike" dirty="0" err="1">
                          <a:effectLst/>
                        </a:rPr>
                        <a:t>cves</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5616417"/>
                  </a:ext>
                </a:extLst>
              </a:tr>
              <a:tr h="838086">
                <a:tc>
                  <a:txBody>
                    <a:bodyPr/>
                    <a:lstStyle/>
                    <a:p>
                      <a:pPr algn="ctr" fontAlgn="t"/>
                      <a:r>
                        <a:rPr lang="en-US" sz="2000" u="none" strike="noStrike" dirty="0">
                          <a:effectLst/>
                        </a:rPr>
                        <a:t>5</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Reject reserved IDs: CVE-2025-0003</a:t>
                      </a:r>
                      <a:br>
                        <a:rPr lang="en-US" sz="1800" u="none" strike="noStrike" dirty="0">
                          <a:effectLst/>
                        </a:rPr>
                      </a:br>
                      <a:r>
                        <a:rPr lang="en-US" sz="1800" u="none" strike="noStrike" dirty="0">
                          <a:effectLst/>
                        </a:rPr>
                        <a:t>Publish reserved IDs: CVE-2025-0004</a:t>
                      </a:r>
                      <a:br>
                        <a:rPr lang="en-US" sz="1800" u="none" strike="noStrike" dirty="0">
                          <a:effectLst/>
                        </a:rPr>
                      </a:br>
                      <a:r>
                        <a:rPr lang="en-US" sz="1800" u="none" strike="noStrike" dirty="0">
                          <a:effectLst/>
                        </a:rPr>
                        <a:t>Reserve new IDs: CVE-2025-0006</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997745"/>
                  </a:ext>
                </a:extLst>
              </a:tr>
              <a:tr h="275535">
                <a:tc>
                  <a:txBody>
                    <a:bodyPr/>
                    <a:lstStyle/>
                    <a:p>
                      <a:pPr algn="ctr" fontAlgn="t"/>
                      <a:r>
                        <a:rPr lang="en-US" sz="2000" u="none" strike="noStrike" dirty="0">
                          <a:effectLst/>
                        </a:rPr>
                        <a:t>6</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UPDATE /</a:t>
                      </a:r>
                      <a:r>
                        <a:rPr lang="en-US" sz="1800" u="none" strike="noStrike" dirty="0" err="1">
                          <a:effectLst/>
                        </a:rPr>
                        <a:t>cve</a:t>
                      </a:r>
                      <a:r>
                        <a:rPr lang="en-US" sz="1800" u="none" strike="noStrike" dirty="0">
                          <a:effectLst/>
                        </a:rPr>
                        <a:t>-ids &amp; /</a:t>
                      </a:r>
                      <a:r>
                        <a:rPr lang="en-US" sz="1800" u="none" strike="noStrike" dirty="0" err="1">
                          <a:effectLst/>
                        </a:rPr>
                        <a:t>cves</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1684818"/>
                  </a:ext>
                </a:extLst>
              </a:tr>
              <a:tr h="275535">
                <a:tc>
                  <a:txBody>
                    <a:bodyPr/>
                    <a:lstStyle/>
                    <a:p>
                      <a:pPr algn="ctr" fontAlgn="t"/>
                      <a:r>
                        <a:rPr lang="en-US" sz="2000" u="none" strike="noStrike" dirty="0">
                          <a:effectLst/>
                        </a:rPr>
                        <a:t>7</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Reserve new IDs: CVE-2025-0007</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9380023"/>
                  </a:ext>
                </a:extLst>
              </a:tr>
              <a:tr h="1331753">
                <a:tc>
                  <a:txBody>
                    <a:bodyPr/>
                    <a:lstStyle/>
                    <a:p>
                      <a:pPr algn="ctr" fontAlgn="t"/>
                      <a:r>
                        <a:rPr lang="en-US" sz="2000" u="none" strike="noStrike" dirty="0">
                          <a:effectLst/>
                        </a:rPr>
                        <a:t>8</a:t>
                      </a:r>
                      <a:endParaRPr lang="en-US" sz="2000" b="0" i="0" u="none" strike="noStrike" dirty="0">
                        <a:solidFill>
                          <a:srgbClr val="000000"/>
                        </a:solidFill>
                        <a:effectLst/>
                        <a:latin typeface="Aptos Narrow" panose="020B000402020202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START UPDATE PROCESS…</a:t>
                      </a:r>
                      <a:br>
                        <a:rPr lang="en-US" sz="1800" u="none" strike="noStrike" dirty="0">
                          <a:effectLst/>
                        </a:rPr>
                      </a:br>
                      <a:r>
                        <a:rPr lang="en-US" sz="1800" u="none" strike="noStrike" dirty="0">
                          <a:effectLst/>
                        </a:rPr>
                        <a:t>UPDATE PROC reads CVE Service /</a:t>
                      </a:r>
                      <a:r>
                        <a:rPr lang="en-US" sz="1800" u="none" strike="noStrike" dirty="0" err="1">
                          <a:effectLst/>
                        </a:rPr>
                        <a:t>cve</a:t>
                      </a:r>
                      <a:r>
                        <a:rPr lang="en-US" sz="1800" u="none" strike="noStrike" dirty="0">
                          <a:effectLst/>
                        </a:rPr>
                        <a:t>-id (reads CVE-2025-0007 reserved)</a:t>
                      </a:r>
                      <a:br>
                        <a:rPr lang="en-US" sz="1800" u="none" strike="noStrike" dirty="0">
                          <a:effectLst/>
                        </a:rPr>
                      </a:br>
                      <a:r>
                        <a:rPr lang="en-US" sz="1800" u="none" strike="noStrike" dirty="0">
                          <a:effectLst/>
                        </a:rPr>
                        <a:t>Publish reserved IDs: CVE-2025-0007</a:t>
                      </a:r>
                      <a:br>
                        <a:rPr lang="en-US" sz="1800" u="none" strike="noStrike" dirty="0">
                          <a:effectLst/>
                        </a:rPr>
                      </a:br>
                      <a:r>
                        <a:rPr lang="en-US" sz="1800" u="none" strike="noStrike" dirty="0">
                          <a:effectLst/>
                        </a:rPr>
                        <a:t>UPDATE PROC reads CVE Service /</a:t>
                      </a:r>
                      <a:r>
                        <a:rPr lang="en-US" sz="1800" u="none" strike="noStrike" dirty="0" err="1">
                          <a:effectLst/>
                        </a:rPr>
                        <a:t>cve</a:t>
                      </a:r>
                      <a:r>
                        <a:rPr lang="en-US" sz="1800" u="none" strike="noStrike" dirty="0">
                          <a:effectLst/>
                        </a:rPr>
                        <a:t> (reads CVE-2025-0007 published)</a:t>
                      </a:r>
                      <a:br>
                        <a:rPr lang="en-US" sz="1800" u="none" strike="noStrike" dirty="0">
                          <a:effectLst/>
                        </a:rPr>
                      </a:br>
                      <a:r>
                        <a:rPr lang="en-US" sz="1800" u="none" strike="noStrike" dirty="0">
                          <a:effectLst/>
                        </a:rPr>
                        <a:t>Finish UPDATE PROCESS…</a:t>
                      </a:r>
                      <a:endParaRPr lang="en-US" sz="18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6159234"/>
                  </a:ext>
                </a:extLst>
              </a:tr>
            </a:tbl>
          </a:graphicData>
        </a:graphic>
      </p:graphicFrame>
      <p:sp>
        <p:nvSpPr>
          <p:cNvPr id="6" name="TextBox 5">
            <a:extLst>
              <a:ext uri="{FF2B5EF4-FFF2-40B4-BE49-F238E27FC236}">
                <a16:creationId xmlns:a16="http://schemas.microsoft.com/office/drawing/2014/main" id="{55E6ED28-FDF6-8D91-EEEA-389D1C921661}"/>
              </a:ext>
            </a:extLst>
          </p:cNvPr>
          <p:cNvSpPr txBox="1"/>
          <p:nvPr/>
        </p:nvSpPr>
        <p:spPr>
          <a:xfrm flipH="1">
            <a:off x="4899168" y="24624"/>
            <a:ext cx="2279362" cy="461665"/>
          </a:xfrm>
          <a:prstGeom prst="rect">
            <a:avLst/>
          </a:prstGeom>
          <a:noFill/>
        </p:spPr>
        <p:txBody>
          <a:bodyPr wrap="square" rtlCol="0">
            <a:spAutoFit/>
          </a:bodyPr>
          <a:lstStyle/>
          <a:p>
            <a:r>
              <a:rPr lang="en-US" sz="2400" b="1" dirty="0">
                <a:latin typeface="+mj-lt"/>
              </a:rPr>
              <a:t>Mocked activity</a:t>
            </a:r>
          </a:p>
        </p:txBody>
      </p:sp>
    </p:spTree>
    <p:extLst>
      <p:ext uri="{BB962C8B-B14F-4D97-AF65-F5344CB8AC3E}">
        <p14:creationId xmlns:p14="http://schemas.microsoft.com/office/powerpoint/2010/main" val="2413046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F14FD89-5719-A314-B745-E72BDE403EEC}"/>
              </a:ext>
            </a:extLst>
          </p:cNvPr>
          <p:cNvSpPr txBox="1"/>
          <p:nvPr/>
        </p:nvSpPr>
        <p:spPr>
          <a:xfrm>
            <a:off x="2204580" y="733246"/>
            <a:ext cx="7782839" cy="6124754"/>
          </a:xfrm>
          <a:prstGeom prst="rect">
            <a:avLst/>
          </a:prstGeom>
          <a:noFill/>
        </p:spPr>
        <p:txBody>
          <a:bodyPr wrap="square" rtlCol="0">
            <a:spAutoFit/>
          </a:bodyPr>
          <a:lstStyle/>
          <a:p>
            <a:r>
              <a:rPr lang="en-US" b="1" dirty="0"/>
              <a:t>1 changes (1 reserved | 0 published | 0 updated):</a:t>
            </a:r>
          </a:p>
          <a:p>
            <a:r>
              <a:rPr lang="en-US" dirty="0"/>
              <a:t>    - 1 Newly Reserved CVEs:  CVE-2025-0001</a:t>
            </a:r>
          </a:p>
          <a:p>
            <a:r>
              <a:rPr lang="en-US" dirty="0"/>
              <a:t>    - 0 Rejected Reserved CVEs:</a:t>
            </a:r>
          </a:p>
          <a:p>
            <a:r>
              <a:rPr lang="en-US" dirty="0"/>
              <a:t>    - 0 Published CVEs:</a:t>
            </a:r>
          </a:p>
          <a:p>
            <a:r>
              <a:rPr lang="en-US" dirty="0"/>
              <a:t>    - 0 Updated Published CVEs:</a:t>
            </a:r>
          </a:p>
          <a:p>
            <a:endParaRPr lang="en-US" sz="600" dirty="0"/>
          </a:p>
          <a:p>
            <a:r>
              <a:rPr lang="en-US" b="1" dirty="0"/>
              <a:t>5 changes (4 reserved | 1 published | 0 updated):</a:t>
            </a:r>
          </a:p>
          <a:p>
            <a:r>
              <a:rPr lang="en-US" dirty="0"/>
              <a:t>    - 4 Newly Reserved CVEs:  </a:t>
            </a:r>
            <a:r>
              <a:rPr lang="en-US" sz="1300" dirty="0"/>
              <a:t>CVE-2025-0002, CVE-2025-0003, CVE-2025-0004, CVE-2025-0005</a:t>
            </a:r>
          </a:p>
          <a:p>
            <a:r>
              <a:rPr lang="en-US" dirty="0"/>
              <a:t>    - 0 Rejected Reserved CVEs:</a:t>
            </a:r>
          </a:p>
          <a:p>
            <a:r>
              <a:rPr lang="en-US" dirty="0"/>
              <a:t>    - 1 Published CVEs:  CVE-2025-0001</a:t>
            </a:r>
          </a:p>
          <a:p>
            <a:r>
              <a:rPr lang="en-US" dirty="0"/>
              <a:t>    - 0 Updated Published CVEs:</a:t>
            </a:r>
          </a:p>
          <a:p>
            <a:endParaRPr lang="en-US" sz="600" dirty="0"/>
          </a:p>
          <a:p>
            <a:r>
              <a:rPr lang="en-US" b="1" dirty="0"/>
              <a:t>3 changes (1 reserved | 1 published | 1 updated):</a:t>
            </a:r>
          </a:p>
          <a:p>
            <a:r>
              <a:rPr lang="en-US" dirty="0"/>
              <a:t>    - 1 Newly Reserved CVEs: CVE-2025-0006</a:t>
            </a:r>
          </a:p>
          <a:p>
            <a:r>
              <a:rPr lang="en-US" dirty="0"/>
              <a:t>    - 1 Rejected Reserved CVEs:  CVE-2025-0003</a:t>
            </a:r>
          </a:p>
          <a:p>
            <a:r>
              <a:rPr lang="en-US" dirty="0"/>
              <a:t>    - 1 Published CVEs:  CVE-2025-0004</a:t>
            </a:r>
          </a:p>
          <a:p>
            <a:r>
              <a:rPr lang="en-US" dirty="0"/>
              <a:t>    - 0 Updated Published CVEs:</a:t>
            </a:r>
          </a:p>
          <a:p>
            <a:endParaRPr lang="en-US" sz="600" dirty="0"/>
          </a:p>
          <a:p>
            <a:r>
              <a:rPr lang="en-US" b="1" dirty="0"/>
              <a:t>2 changes (1 reserved | 1 published | 0 updated):</a:t>
            </a:r>
          </a:p>
          <a:p>
            <a:r>
              <a:rPr lang="en-US" dirty="0"/>
              <a:t>    - 1 Newly Reserved CVEs:  CVE-2025-0007</a:t>
            </a:r>
          </a:p>
          <a:p>
            <a:r>
              <a:rPr lang="en-US" dirty="0"/>
              <a:t>    - 0 Rejected Reserved CVEs:</a:t>
            </a:r>
          </a:p>
          <a:p>
            <a:r>
              <a:rPr lang="en-US" dirty="0"/>
              <a:t>    - 1 Published CVEs:  CVE-2025-0007</a:t>
            </a:r>
          </a:p>
          <a:p>
            <a:r>
              <a:rPr lang="en-US" dirty="0"/>
              <a:t>    - 0 Updated Published CVEs:</a:t>
            </a:r>
          </a:p>
        </p:txBody>
      </p:sp>
      <p:sp>
        <p:nvSpPr>
          <p:cNvPr id="4" name="Date Placeholder 3">
            <a:extLst>
              <a:ext uri="{FF2B5EF4-FFF2-40B4-BE49-F238E27FC236}">
                <a16:creationId xmlns:a16="http://schemas.microsoft.com/office/drawing/2014/main" id="{78572299-B342-6444-31B9-9A5D4337E99F}"/>
              </a:ext>
            </a:extLst>
          </p:cNvPr>
          <p:cNvSpPr>
            <a:spLocks noGrp="1"/>
          </p:cNvSpPr>
          <p:nvPr>
            <p:ph type="dt" sz="half" idx="10"/>
          </p:nvPr>
        </p:nvSpPr>
        <p:spPr/>
        <p:txBody>
          <a:bodyPr/>
          <a:lstStyle/>
          <a:p>
            <a:fld id="{0B1D0676-B3F3-49C8-9A36-402A3E9773F2}" type="datetime1">
              <a:rPr lang="en-US" smtClean="0"/>
              <a:t>2/4/2025</a:t>
            </a:fld>
            <a:endParaRPr lang="en-US" dirty="0"/>
          </a:p>
        </p:txBody>
      </p:sp>
      <p:sp>
        <p:nvSpPr>
          <p:cNvPr id="6" name="Content Placeholder 2">
            <a:extLst>
              <a:ext uri="{FF2B5EF4-FFF2-40B4-BE49-F238E27FC236}">
                <a16:creationId xmlns:a16="http://schemas.microsoft.com/office/drawing/2014/main" id="{20293402-497D-1E09-B88A-4451F54E54CC}"/>
              </a:ext>
            </a:extLst>
          </p:cNvPr>
          <p:cNvSpPr txBox="1">
            <a:spLocks/>
          </p:cNvSpPr>
          <p:nvPr/>
        </p:nvSpPr>
        <p:spPr>
          <a:xfrm>
            <a:off x="6096000" y="1743272"/>
            <a:ext cx="6096000" cy="4299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US" sz="1100" dirty="0"/>
          </a:p>
        </p:txBody>
      </p:sp>
      <p:sp>
        <p:nvSpPr>
          <p:cNvPr id="18" name="Title 1">
            <a:extLst>
              <a:ext uri="{FF2B5EF4-FFF2-40B4-BE49-F238E27FC236}">
                <a16:creationId xmlns:a16="http://schemas.microsoft.com/office/drawing/2014/main" id="{FFBCB921-458C-6F70-D763-18478A939A8F}"/>
              </a:ext>
            </a:extLst>
          </p:cNvPr>
          <p:cNvSpPr txBox="1">
            <a:spLocks/>
          </p:cNvSpPr>
          <p:nvPr/>
        </p:nvSpPr>
        <p:spPr>
          <a:xfrm>
            <a:off x="838200" y="68155"/>
            <a:ext cx="10515600" cy="748790"/>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git log delta messages: </a:t>
            </a:r>
          </a:p>
          <a:p>
            <a:pPr algn="ctr"/>
            <a:r>
              <a:rPr lang="en-US" dirty="0"/>
              <a:t>Combined</a:t>
            </a:r>
          </a:p>
        </p:txBody>
      </p:sp>
    </p:spTree>
    <p:extLst>
      <p:ext uri="{BB962C8B-B14F-4D97-AF65-F5344CB8AC3E}">
        <p14:creationId xmlns:p14="http://schemas.microsoft.com/office/powerpoint/2010/main" val="431470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CCBA1-D5EC-3E1F-7C3A-56932A65B15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7D6B4B-FF4F-FE11-D886-AEC8EC6F803A}"/>
              </a:ext>
            </a:extLst>
          </p:cNvPr>
          <p:cNvSpPr txBox="1"/>
          <p:nvPr/>
        </p:nvSpPr>
        <p:spPr>
          <a:xfrm>
            <a:off x="2204580" y="862143"/>
            <a:ext cx="7782839" cy="5878532"/>
          </a:xfrm>
          <a:prstGeom prst="rect">
            <a:avLst/>
          </a:prstGeom>
          <a:noFill/>
        </p:spPr>
        <p:txBody>
          <a:bodyPr wrap="square" rtlCol="0">
            <a:spAutoFit/>
          </a:bodyPr>
          <a:lstStyle/>
          <a:p>
            <a:r>
              <a:rPr lang="en-US" sz="1600" b="1" dirty="0"/>
              <a:t>1 changes (1 new | 0 updated):</a:t>
            </a:r>
          </a:p>
          <a:p>
            <a:r>
              <a:rPr lang="en-US" sz="1600" dirty="0"/>
              <a:t>    - 1 new </a:t>
            </a:r>
            <a:r>
              <a:rPr lang="en-US" sz="1600" dirty="0">
                <a:highlight>
                  <a:srgbClr val="FFFF00"/>
                </a:highlight>
              </a:rPr>
              <a:t>CVE-IDs</a:t>
            </a:r>
            <a:r>
              <a:rPr lang="en-US" sz="1600" dirty="0"/>
              <a:t>:  CVE-2025-0001</a:t>
            </a:r>
          </a:p>
          <a:p>
            <a:r>
              <a:rPr lang="en-US" sz="1600" dirty="0"/>
              <a:t>    - 0 updated </a:t>
            </a:r>
            <a:r>
              <a:rPr lang="en-US" sz="1600" dirty="0">
                <a:highlight>
                  <a:srgbClr val="FFFF00"/>
                </a:highlight>
              </a:rPr>
              <a:t>CVE-IDs</a:t>
            </a:r>
            <a:r>
              <a:rPr lang="en-US" sz="1600" dirty="0"/>
              <a:t>:</a:t>
            </a:r>
          </a:p>
          <a:p>
            <a:endParaRPr lang="en-US" sz="600" dirty="0"/>
          </a:p>
          <a:p>
            <a:r>
              <a:rPr lang="en-US" sz="1600" b="1" dirty="0"/>
              <a:t>5 changes (4 new | 1 updated):</a:t>
            </a:r>
          </a:p>
          <a:p>
            <a:r>
              <a:rPr lang="en-US" sz="1600" dirty="0"/>
              <a:t>    - 4 new CVE-IDs:  CVE-2025-0002, CVE-2025-0003, CVE-2025-0004, CVE-2025-0005</a:t>
            </a:r>
          </a:p>
          <a:p>
            <a:r>
              <a:rPr lang="en-US" sz="1600" dirty="0"/>
              <a:t>    - 1 updated CVE-IDs:  CVE-2025-0001</a:t>
            </a:r>
          </a:p>
          <a:p>
            <a:endParaRPr lang="en-US" sz="600" dirty="0"/>
          </a:p>
          <a:p>
            <a:r>
              <a:rPr lang="en-US" sz="1600" b="1" dirty="0"/>
              <a:t>3 changes (1 new | 2 updated):</a:t>
            </a:r>
          </a:p>
          <a:p>
            <a:r>
              <a:rPr lang="en-US" sz="1600" dirty="0"/>
              <a:t>    - 1 new CVE-IDs:  CVE-2025-0006</a:t>
            </a:r>
          </a:p>
          <a:p>
            <a:r>
              <a:rPr lang="en-US" sz="1600" dirty="0"/>
              <a:t>    - 2 updated CVE-IDs:  CVE-2025-0003, CVE-2025-0004</a:t>
            </a:r>
          </a:p>
          <a:p>
            <a:endParaRPr lang="en-US" sz="600" dirty="0"/>
          </a:p>
          <a:p>
            <a:r>
              <a:rPr lang="en-US" sz="1600" b="1" dirty="0"/>
              <a:t>1 changes (1 new | 0 updated):</a:t>
            </a:r>
          </a:p>
          <a:p>
            <a:r>
              <a:rPr lang="en-US" sz="1600" dirty="0"/>
              <a:t>    - 1 new </a:t>
            </a:r>
            <a:r>
              <a:rPr lang="en-US" sz="1600" dirty="0">
                <a:highlight>
                  <a:srgbClr val="FFFF00"/>
                </a:highlight>
              </a:rPr>
              <a:t>CVEs</a:t>
            </a:r>
            <a:r>
              <a:rPr lang="en-US" sz="1600" dirty="0"/>
              <a:t>:  CVE-2025-0004</a:t>
            </a:r>
          </a:p>
          <a:p>
            <a:r>
              <a:rPr lang="en-US" sz="1600" dirty="0"/>
              <a:t>    - 0 updated </a:t>
            </a:r>
            <a:r>
              <a:rPr lang="en-US" sz="1600" dirty="0">
                <a:highlight>
                  <a:srgbClr val="FFFF00"/>
                </a:highlight>
              </a:rPr>
              <a:t>CVEs</a:t>
            </a:r>
            <a:r>
              <a:rPr lang="en-US" sz="1600" dirty="0"/>
              <a:t>:</a:t>
            </a:r>
          </a:p>
          <a:p>
            <a:endParaRPr lang="en-US" sz="600" dirty="0"/>
          </a:p>
          <a:p>
            <a:r>
              <a:rPr lang="en-US" sz="1600" b="1" dirty="0"/>
              <a:t>1 changes (1 new | 0 updated):</a:t>
            </a:r>
          </a:p>
          <a:p>
            <a:r>
              <a:rPr lang="en-US" sz="1600" dirty="0"/>
              <a:t>    - 1 new CVE-IDs:  CVE-2025-0007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    - 0 updated CVE-IDs: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600" dirty="0"/>
          </a:p>
          <a:p>
            <a:r>
              <a:rPr lang="en-US" sz="1600" b="1" dirty="0"/>
              <a:t>1 changes (0 new | 1 updated):</a:t>
            </a:r>
          </a:p>
          <a:p>
            <a:r>
              <a:rPr lang="en-US" sz="1600" dirty="0"/>
              <a:t>    - 0 new CVE-IDs:</a:t>
            </a:r>
          </a:p>
          <a:p>
            <a:r>
              <a:rPr lang="en-US" sz="1600" dirty="0"/>
              <a:t>    - 1 updated CVE-IDs:  CVE-2025-0007</a:t>
            </a:r>
          </a:p>
          <a:p>
            <a:endParaRPr lang="en-US" sz="600" dirty="0"/>
          </a:p>
          <a:p>
            <a:r>
              <a:rPr lang="en-US" sz="1600" b="1" dirty="0"/>
              <a:t>1 changes (1 new | 0 updated):</a:t>
            </a:r>
          </a:p>
          <a:p>
            <a:r>
              <a:rPr lang="en-US" sz="1600" dirty="0"/>
              <a:t>        - 1 new CVEs:  CVE-2025-0007</a:t>
            </a:r>
          </a:p>
          <a:p>
            <a:r>
              <a:rPr lang="en-US" sz="1600" dirty="0"/>
              <a:t>        - 0 updated CVEs:</a:t>
            </a:r>
          </a:p>
        </p:txBody>
      </p:sp>
      <p:sp>
        <p:nvSpPr>
          <p:cNvPr id="4" name="Date Placeholder 3">
            <a:extLst>
              <a:ext uri="{FF2B5EF4-FFF2-40B4-BE49-F238E27FC236}">
                <a16:creationId xmlns:a16="http://schemas.microsoft.com/office/drawing/2014/main" id="{5740D1C0-67E7-AF54-0454-0BE6519E0033}"/>
              </a:ext>
            </a:extLst>
          </p:cNvPr>
          <p:cNvSpPr>
            <a:spLocks noGrp="1"/>
          </p:cNvSpPr>
          <p:nvPr>
            <p:ph type="dt" sz="half" idx="10"/>
          </p:nvPr>
        </p:nvSpPr>
        <p:spPr/>
        <p:txBody>
          <a:bodyPr/>
          <a:lstStyle/>
          <a:p>
            <a:fld id="{0B1D0676-B3F3-49C8-9A36-402A3E9773F2}" type="datetime1">
              <a:rPr lang="en-US" smtClean="0"/>
              <a:t>2/4/2025</a:t>
            </a:fld>
            <a:endParaRPr lang="en-US" dirty="0"/>
          </a:p>
        </p:txBody>
      </p:sp>
      <p:sp>
        <p:nvSpPr>
          <p:cNvPr id="6" name="Content Placeholder 2">
            <a:extLst>
              <a:ext uri="{FF2B5EF4-FFF2-40B4-BE49-F238E27FC236}">
                <a16:creationId xmlns:a16="http://schemas.microsoft.com/office/drawing/2014/main" id="{223CA90D-406A-E5EF-6EC5-C6228B8BD29D}"/>
              </a:ext>
            </a:extLst>
          </p:cNvPr>
          <p:cNvSpPr txBox="1">
            <a:spLocks/>
          </p:cNvSpPr>
          <p:nvPr/>
        </p:nvSpPr>
        <p:spPr>
          <a:xfrm>
            <a:off x="6096000" y="1743272"/>
            <a:ext cx="6096000" cy="4299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US" sz="1100" dirty="0"/>
          </a:p>
        </p:txBody>
      </p:sp>
      <p:sp>
        <p:nvSpPr>
          <p:cNvPr id="3" name="Title 1">
            <a:extLst>
              <a:ext uri="{FF2B5EF4-FFF2-40B4-BE49-F238E27FC236}">
                <a16:creationId xmlns:a16="http://schemas.microsoft.com/office/drawing/2014/main" id="{A606379F-22CB-E61D-A427-6633E27CD602}"/>
              </a:ext>
            </a:extLst>
          </p:cNvPr>
          <p:cNvSpPr txBox="1">
            <a:spLocks/>
          </p:cNvSpPr>
          <p:nvPr/>
        </p:nvSpPr>
        <p:spPr>
          <a:xfrm>
            <a:off x="838200" y="68155"/>
            <a:ext cx="10515600" cy="748790"/>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git log delta messages: </a:t>
            </a:r>
          </a:p>
          <a:p>
            <a:pPr algn="ctr"/>
            <a:r>
              <a:rPr lang="en-US" dirty="0"/>
              <a:t>Separated</a:t>
            </a:r>
          </a:p>
        </p:txBody>
      </p:sp>
    </p:spTree>
    <p:extLst>
      <p:ext uri="{BB962C8B-B14F-4D97-AF65-F5344CB8AC3E}">
        <p14:creationId xmlns:p14="http://schemas.microsoft.com/office/powerpoint/2010/main" val="367753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3F513-811F-09D4-3430-7E83A16E454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B827E5F-1262-1C3B-9BEA-575D1AFA6C1B}"/>
              </a:ext>
            </a:extLst>
          </p:cNvPr>
          <p:cNvSpPr>
            <a:spLocks noGrp="1"/>
          </p:cNvSpPr>
          <p:nvPr>
            <p:ph type="dt" sz="half" idx="10"/>
          </p:nvPr>
        </p:nvSpPr>
        <p:spPr>
          <a:xfrm>
            <a:off x="838200" y="6546850"/>
            <a:ext cx="2743200" cy="365125"/>
          </a:xfrm>
        </p:spPr>
        <p:txBody>
          <a:bodyPr/>
          <a:lstStyle/>
          <a:p>
            <a:fld id="{0B1D0676-B3F3-49C8-9A36-402A3E9773F2}" type="datetime1">
              <a:rPr lang="en-US" smtClean="0"/>
              <a:t>2/4/2025</a:t>
            </a:fld>
            <a:endParaRPr lang="en-US"/>
          </a:p>
        </p:txBody>
      </p:sp>
      <p:sp>
        <p:nvSpPr>
          <p:cNvPr id="16" name="Title 1">
            <a:extLst>
              <a:ext uri="{FF2B5EF4-FFF2-40B4-BE49-F238E27FC236}">
                <a16:creationId xmlns:a16="http://schemas.microsoft.com/office/drawing/2014/main" id="{A87E29FE-7220-B8BB-B81D-E94C47785889}"/>
              </a:ext>
            </a:extLst>
          </p:cNvPr>
          <p:cNvSpPr>
            <a:spLocks noGrp="1"/>
          </p:cNvSpPr>
          <p:nvPr>
            <p:ph type="title"/>
          </p:nvPr>
        </p:nvSpPr>
        <p:spPr>
          <a:xfrm>
            <a:off x="759623" y="62352"/>
            <a:ext cx="10515600" cy="1325563"/>
          </a:xfrm>
        </p:spPr>
        <p:txBody>
          <a:bodyPr/>
          <a:lstStyle/>
          <a:p>
            <a:pPr algn="ctr"/>
            <a:r>
              <a:rPr lang="en-US" dirty="0" err="1"/>
              <a:t>CVEProject</a:t>
            </a:r>
            <a:r>
              <a:rPr lang="en-US" dirty="0"/>
              <a:t>/cvelistV5</a:t>
            </a:r>
            <a:endParaRPr lang="en-US" dirty="0">
              <a:solidFill>
                <a:schemeClr val="bg1"/>
              </a:solidFill>
            </a:endParaRPr>
          </a:p>
        </p:txBody>
      </p:sp>
      <p:pic>
        <p:nvPicPr>
          <p:cNvPr id="11" name="Picture 10">
            <a:extLst>
              <a:ext uri="{FF2B5EF4-FFF2-40B4-BE49-F238E27FC236}">
                <a16:creationId xmlns:a16="http://schemas.microsoft.com/office/drawing/2014/main" id="{BE386E2B-27E8-DFAE-FAC3-0BCD9B85CD7A}"/>
              </a:ext>
            </a:extLst>
          </p:cNvPr>
          <p:cNvPicPr>
            <a:picLocks noChangeAspect="1"/>
          </p:cNvPicPr>
          <p:nvPr/>
        </p:nvPicPr>
        <p:blipFill>
          <a:blip r:embed="rId3"/>
          <a:srcRect l="1275" r="799" b="66910"/>
          <a:stretch/>
        </p:blipFill>
        <p:spPr>
          <a:xfrm>
            <a:off x="1807779" y="1338263"/>
            <a:ext cx="8618484" cy="1509712"/>
          </a:xfrm>
          <a:prstGeom prst="rect">
            <a:avLst/>
          </a:prstGeom>
        </p:spPr>
      </p:pic>
      <p:pic>
        <p:nvPicPr>
          <p:cNvPr id="12" name="Picture 11">
            <a:extLst>
              <a:ext uri="{FF2B5EF4-FFF2-40B4-BE49-F238E27FC236}">
                <a16:creationId xmlns:a16="http://schemas.microsoft.com/office/drawing/2014/main" id="{D1BE3A26-76FA-FA0C-8591-23582F111047}"/>
              </a:ext>
            </a:extLst>
          </p:cNvPr>
          <p:cNvPicPr>
            <a:picLocks noChangeAspect="1"/>
          </p:cNvPicPr>
          <p:nvPr/>
        </p:nvPicPr>
        <p:blipFill>
          <a:blip r:embed="rId4"/>
          <a:srcRect l="-313" t="44854" r="-1" b="162"/>
          <a:stretch/>
        </p:blipFill>
        <p:spPr>
          <a:xfrm>
            <a:off x="1836156" y="3800475"/>
            <a:ext cx="8618484" cy="1628775"/>
          </a:xfrm>
          <a:prstGeom prst="rect">
            <a:avLst/>
          </a:prstGeom>
        </p:spPr>
      </p:pic>
      <p:pic>
        <p:nvPicPr>
          <p:cNvPr id="20" name="Picture 19">
            <a:extLst>
              <a:ext uri="{FF2B5EF4-FFF2-40B4-BE49-F238E27FC236}">
                <a16:creationId xmlns:a16="http://schemas.microsoft.com/office/drawing/2014/main" id="{0BBAEBE7-94E0-A385-3C8B-1CC104A980BD}"/>
              </a:ext>
            </a:extLst>
          </p:cNvPr>
          <p:cNvPicPr>
            <a:picLocks noChangeAspect="1"/>
          </p:cNvPicPr>
          <p:nvPr/>
        </p:nvPicPr>
        <p:blipFill>
          <a:blip r:embed="rId4"/>
          <a:srcRect b="68006"/>
          <a:stretch/>
        </p:blipFill>
        <p:spPr>
          <a:xfrm>
            <a:off x="1863090" y="2852738"/>
            <a:ext cx="8591550" cy="947738"/>
          </a:xfrm>
          <a:prstGeom prst="rect">
            <a:avLst/>
          </a:prstGeom>
        </p:spPr>
      </p:pic>
    </p:spTree>
    <p:extLst>
      <p:ext uri="{BB962C8B-B14F-4D97-AF65-F5344CB8AC3E}">
        <p14:creationId xmlns:p14="http://schemas.microsoft.com/office/powerpoint/2010/main" val="302543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73366-C9AE-DA02-9AAC-05F3F8E3BED4}"/>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D8793E2-FA1D-845A-0CBB-3001096FD4DC}"/>
              </a:ext>
            </a:extLst>
          </p:cNvPr>
          <p:cNvSpPr>
            <a:spLocks noGrp="1"/>
          </p:cNvSpPr>
          <p:nvPr>
            <p:ph type="dt" sz="half" idx="10"/>
          </p:nvPr>
        </p:nvSpPr>
        <p:spPr>
          <a:xfrm>
            <a:off x="838200" y="6546850"/>
            <a:ext cx="2743200" cy="365125"/>
          </a:xfrm>
        </p:spPr>
        <p:txBody>
          <a:bodyPr/>
          <a:lstStyle/>
          <a:p>
            <a:fld id="{0B1D0676-B3F3-49C8-9A36-402A3E9773F2}" type="datetime1">
              <a:rPr lang="en-US" smtClean="0"/>
              <a:t>2/4/2025</a:t>
            </a:fld>
            <a:endParaRPr lang="en-US"/>
          </a:p>
        </p:txBody>
      </p:sp>
      <p:pic>
        <p:nvPicPr>
          <p:cNvPr id="7" name="Picture 6">
            <a:extLst>
              <a:ext uri="{FF2B5EF4-FFF2-40B4-BE49-F238E27FC236}">
                <a16:creationId xmlns:a16="http://schemas.microsoft.com/office/drawing/2014/main" id="{CDC191CA-0468-8DAA-4125-DE5BDAB4AFD7}"/>
              </a:ext>
            </a:extLst>
          </p:cNvPr>
          <p:cNvPicPr>
            <a:picLocks noChangeAspect="1"/>
          </p:cNvPicPr>
          <p:nvPr/>
        </p:nvPicPr>
        <p:blipFill>
          <a:blip r:embed="rId3"/>
          <a:srcRect l="1275" r="799" b="66806"/>
          <a:stretch/>
        </p:blipFill>
        <p:spPr>
          <a:xfrm>
            <a:off x="1807779" y="1338262"/>
            <a:ext cx="8618484" cy="1514475"/>
          </a:xfrm>
          <a:prstGeom prst="rect">
            <a:avLst/>
          </a:prstGeom>
        </p:spPr>
      </p:pic>
      <p:sp>
        <p:nvSpPr>
          <p:cNvPr id="16" name="Title 1">
            <a:extLst>
              <a:ext uri="{FF2B5EF4-FFF2-40B4-BE49-F238E27FC236}">
                <a16:creationId xmlns:a16="http://schemas.microsoft.com/office/drawing/2014/main" id="{4A95BFFD-56F1-ADC2-621A-1C118769BE28}"/>
              </a:ext>
            </a:extLst>
          </p:cNvPr>
          <p:cNvSpPr>
            <a:spLocks noGrp="1"/>
          </p:cNvSpPr>
          <p:nvPr>
            <p:ph type="title"/>
          </p:nvPr>
        </p:nvSpPr>
        <p:spPr>
          <a:xfrm>
            <a:off x="759623" y="62352"/>
            <a:ext cx="10515600" cy="1325563"/>
          </a:xfrm>
        </p:spPr>
        <p:txBody>
          <a:bodyPr/>
          <a:lstStyle/>
          <a:p>
            <a:pPr algn="ctr"/>
            <a:r>
              <a:rPr lang="en-US" dirty="0"/>
              <a:t>Proposal:</a:t>
            </a:r>
            <a:br>
              <a:rPr lang="en-US" dirty="0"/>
            </a:br>
            <a:r>
              <a:rPr lang="en-US" dirty="0"/>
              <a:t>new independent component</a:t>
            </a:r>
          </a:p>
        </p:txBody>
      </p:sp>
      <p:sp>
        <p:nvSpPr>
          <p:cNvPr id="2" name="Arrow: Right 1">
            <a:extLst>
              <a:ext uri="{FF2B5EF4-FFF2-40B4-BE49-F238E27FC236}">
                <a16:creationId xmlns:a16="http://schemas.microsoft.com/office/drawing/2014/main" id="{602A5BF2-F741-7373-3371-7FA1702CC843}"/>
              </a:ext>
            </a:extLst>
          </p:cNvPr>
          <p:cNvSpPr/>
          <p:nvPr/>
        </p:nvSpPr>
        <p:spPr>
          <a:xfrm>
            <a:off x="1008993" y="3779290"/>
            <a:ext cx="798786" cy="46026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t>NEW</a:t>
            </a:r>
          </a:p>
        </p:txBody>
      </p:sp>
      <p:sp>
        <p:nvSpPr>
          <p:cNvPr id="3" name="TextBox 2">
            <a:extLst>
              <a:ext uri="{FF2B5EF4-FFF2-40B4-BE49-F238E27FC236}">
                <a16:creationId xmlns:a16="http://schemas.microsoft.com/office/drawing/2014/main" id="{C5083073-038D-73CA-EE7E-5C18767E13E6}"/>
              </a:ext>
            </a:extLst>
          </p:cNvPr>
          <p:cNvSpPr txBox="1"/>
          <p:nvPr/>
        </p:nvSpPr>
        <p:spPr>
          <a:xfrm>
            <a:off x="1807779" y="5900737"/>
            <a:ext cx="8800663" cy="369332"/>
          </a:xfrm>
          <a:prstGeom prst="rect">
            <a:avLst/>
          </a:prstGeom>
          <a:noFill/>
        </p:spPr>
        <p:txBody>
          <a:bodyPr wrap="square" rtlCol="0">
            <a:spAutoFit/>
          </a:bodyPr>
          <a:lstStyle/>
          <a:p>
            <a:r>
              <a:rPr lang="en-US" dirty="0"/>
              <a:t>Or, new repo*</a:t>
            </a:r>
          </a:p>
        </p:txBody>
      </p:sp>
      <p:pic>
        <p:nvPicPr>
          <p:cNvPr id="15" name="Picture 14">
            <a:extLst>
              <a:ext uri="{FF2B5EF4-FFF2-40B4-BE49-F238E27FC236}">
                <a16:creationId xmlns:a16="http://schemas.microsoft.com/office/drawing/2014/main" id="{890C5CA0-D60D-3461-5DBA-F7CC357138B6}"/>
              </a:ext>
            </a:extLst>
          </p:cNvPr>
          <p:cNvPicPr>
            <a:picLocks noChangeAspect="1"/>
          </p:cNvPicPr>
          <p:nvPr/>
        </p:nvPicPr>
        <p:blipFill>
          <a:blip r:embed="rId4"/>
          <a:stretch>
            <a:fillRect/>
          </a:stretch>
        </p:blipFill>
        <p:spPr>
          <a:xfrm>
            <a:off x="1863090" y="2852737"/>
            <a:ext cx="8591550" cy="2962275"/>
          </a:xfrm>
          <a:prstGeom prst="rect">
            <a:avLst/>
          </a:prstGeom>
        </p:spPr>
      </p:pic>
    </p:spTree>
    <p:extLst>
      <p:ext uri="{BB962C8B-B14F-4D97-AF65-F5344CB8AC3E}">
        <p14:creationId xmlns:p14="http://schemas.microsoft.com/office/powerpoint/2010/main" val="98444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FCBAF-D3E2-0A32-8618-64F3F90243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6AF16-8FBD-339B-63F3-A176D58AE8F7}"/>
              </a:ext>
            </a:extLst>
          </p:cNvPr>
          <p:cNvSpPr>
            <a:spLocks noGrp="1"/>
          </p:cNvSpPr>
          <p:nvPr>
            <p:ph type="title"/>
          </p:nvPr>
        </p:nvSpPr>
        <p:spPr>
          <a:xfrm>
            <a:off x="702644" y="365125"/>
            <a:ext cx="10866922" cy="1325563"/>
          </a:xfrm>
        </p:spPr>
        <p:txBody>
          <a:bodyPr/>
          <a:lstStyle/>
          <a:p>
            <a:pPr algn="ctr"/>
            <a:r>
              <a:rPr lang="en-US" b="1" dirty="0"/>
              <a:t>Proposed new bulk download features:</a:t>
            </a:r>
          </a:p>
        </p:txBody>
      </p:sp>
      <p:sp>
        <p:nvSpPr>
          <p:cNvPr id="3" name="Content Placeholder 2">
            <a:extLst>
              <a:ext uri="{FF2B5EF4-FFF2-40B4-BE49-F238E27FC236}">
                <a16:creationId xmlns:a16="http://schemas.microsoft.com/office/drawing/2014/main" id="{D470B4F6-03E7-4EBC-2B8B-D79C80F1232B}"/>
              </a:ext>
            </a:extLst>
          </p:cNvPr>
          <p:cNvSpPr>
            <a:spLocks noGrp="1"/>
          </p:cNvSpPr>
          <p:nvPr>
            <p:ph idx="1"/>
          </p:nvPr>
        </p:nvSpPr>
        <p:spPr>
          <a:xfrm>
            <a:off x="838200" y="1400306"/>
            <a:ext cx="10515600" cy="4562650"/>
          </a:xfrm>
        </p:spPr>
        <p:txBody>
          <a:bodyPr>
            <a:normAutofit/>
          </a:bodyPr>
          <a:lstStyle/>
          <a:p>
            <a:pPr marL="460375" indent="-457200"/>
            <a:r>
              <a:rPr lang="en-US" dirty="0"/>
              <a:t>In the CvelistV5 repo</a:t>
            </a:r>
          </a:p>
          <a:p>
            <a:pPr marL="460375" indent="-457200"/>
            <a:r>
              <a:rPr lang="en-US" sz="2800" dirty="0"/>
              <a:t>New independent directory: “cvelistV5</a:t>
            </a:r>
            <a:r>
              <a:rPr lang="en-US" sz="2800" b="1" dirty="0"/>
              <a:t>/</a:t>
            </a:r>
            <a:r>
              <a:rPr lang="en-US" sz="2800" b="1" dirty="0" err="1"/>
              <a:t>cve</a:t>
            </a:r>
            <a:r>
              <a:rPr lang="en-US" sz="2800" b="1" dirty="0"/>
              <a:t>-ids</a:t>
            </a:r>
            <a:r>
              <a:rPr lang="en-US" sz="2800" dirty="0"/>
              <a:t>”</a:t>
            </a:r>
          </a:p>
          <a:p>
            <a:pPr marL="460375" indent="-457200"/>
            <a:endParaRPr lang="en-US" sz="500" dirty="0"/>
          </a:p>
          <a:p>
            <a:pPr marL="517525" indent="-514350">
              <a:buFont typeface="+mj-lt"/>
              <a:buAutoNum type="arabicPeriod"/>
            </a:pPr>
            <a:r>
              <a:rPr lang="en-US" dirty="0"/>
              <a:t>Single file per missing data</a:t>
            </a:r>
          </a:p>
          <a:p>
            <a:pPr marL="974725" lvl="1" indent="-514350"/>
            <a:r>
              <a:rPr lang="en-US" dirty="0"/>
              <a:t>One </a:t>
            </a:r>
            <a:r>
              <a:rPr lang="en-US" dirty="0" err="1"/>
              <a:t>json</a:t>
            </a:r>
            <a:r>
              <a:rPr lang="en-US" dirty="0"/>
              <a:t> file for all reserved CVE IDs</a:t>
            </a:r>
          </a:p>
          <a:p>
            <a:pPr marL="974725" lvl="1" indent="-514350"/>
            <a:r>
              <a:rPr lang="en-US" dirty="0"/>
              <a:t>One </a:t>
            </a:r>
            <a:r>
              <a:rPr lang="en-US" dirty="0" err="1"/>
              <a:t>json</a:t>
            </a:r>
            <a:r>
              <a:rPr lang="en-US" dirty="0"/>
              <a:t> file for rejected* CVE IDs</a:t>
            </a:r>
          </a:p>
          <a:p>
            <a:pPr marL="1431925" lvl="2" indent="-514350"/>
            <a:r>
              <a:rPr lang="en-US" dirty="0"/>
              <a:t>*Rejected and never published</a:t>
            </a:r>
            <a:endParaRPr lang="en-US" sz="1200" dirty="0"/>
          </a:p>
          <a:p>
            <a:pPr marL="514350" indent="-514350">
              <a:buFont typeface="+mj-lt"/>
              <a:buAutoNum type="arabicPeriod"/>
            </a:pPr>
            <a:r>
              <a:rPr lang="en-US" dirty="0"/>
              <a:t>CVE Services /cve-id cache</a:t>
            </a:r>
          </a:p>
          <a:p>
            <a:pPr marL="688975" lvl="1" indent="-236538"/>
            <a:r>
              <a:rPr lang="en-US" dirty="0"/>
              <a:t>Similar to cvelistV5/</a:t>
            </a:r>
            <a:r>
              <a:rPr lang="en-US" dirty="0" err="1"/>
              <a:t>cves</a:t>
            </a:r>
            <a:endParaRPr lang="en-US" dirty="0"/>
          </a:p>
          <a:p>
            <a:pPr marL="1146175" lvl="2" indent="-236538"/>
            <a:r>
              <a:rPr lang="en-US" dirty="0">
                <a:latin typeface="Consolas" panose="020B0609020204030204" pitchFamily="49" charset="0"/>
              </a:rPr>
              <a:t>/cve-ids/YYYY/#xxx/CVE-YYYY-####.json</a:t>
            </a:r>
          </a:p>
          <a:p>
            <a:pPr marL="457200" lvl="1" indent="0">
              <a:buNone/>
            </a:pPr>
            <a:endParaRPr lang="en-US" sz="1500" i="1" dirty="0">
              <a:latin typeface="Consolas" panose="020B0609020204030204" pitchFamily="49" charset="0"/>
            </a:endParaRPr>
          </a:p>
          <a:p>
            <a:pPr marL="457200" lvl="1" indent="0">
              <a:buNone/>
            </a:pPr>
            <a:endParaRPr lang="en-US" sz="1500" i="1" dirty="0">
              <a:latin typeface="Consolas" panose="020B0609020204030204" pitchFamily="49" charset="0"/>
            </a:endParaRPr>
          </a:p>
        </p:txBody>
      </p:sp>
      <p:sp>
        <p:nvSpPr>
          <p:cNvPr id="8" name="Date Placeholder 7">
            <a:extLst>
              <a:ext uri="{FF2B5EF4-FFF2-40B4-BE49-F238E27FC236}">
                <a16:creationId xmlns:a16="http://schemas.microsoft.com/office/drawing/2014/main" id="{5089AC3B-7455-FB34-E2D1-F5A3998FB823}"/>
              </a:ext>
            </a:extLst>
          </p:cNvPr>
          <p:cNvSpPr>
            <a:spLocks noGrp="1"/>
          </p:cNvSpPr>
          <p:nvPr>
            <p:ph type="dt" sz="half" idx="10"/>
          </p:nvPr>
        </p:nvSpPr>
        <p:spPr/>
        <p:txBody>
          <a:bodyPr/>
          <a:lstStyle/>
          <a:p>
            <a:fld id="{E8325112-DBD6-4F5E-A217-687618B84E80}" type="datetime1">
              <a:rPr lang="en-US" smtClean="0"/>
              <a:t>2/4/2025</a:t>
            </a:fld>
            <a:endParaRPr lang="en-US"/>
          </a:p>
        </p:txBody>
      </p:sp>
    </p:spTree>
    <p:extLst>
      <p:ext uri="{BB962C8B-B14F-4D97-AF65-F5344CB8AC3E}">
        <p14:creationId xmlns:p14="http://schemas.microsoft.com/office/powerpoint/2010/main" val="300290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6046-3A5E-B5DC-ACC0-3005345FB9F0}"/>
              </a:ext>
            </a:extLst>
          </p:cNvPr>
          <p:cNvSpPr>
            <a:spLocks noGrp="1"/>
          </p:cNvSpPr>
          <p:nvPr>
            <p:ph type="title"/>
          </p:nvPr>
        </p:nvSpPr>
        <p:spPr/>
        <p:txBody>
          <a:bodyPr/>
          <a:lstStyle/>
          <a:p>
            <a:r>
              <a:rPr lang="en-US" dirty="0"/>
              <a:t>Observations from 1/21 discussion</a:t>
            </a:r>
          </a:p>
        </p:txBody>
      </p:sp>
      <p:sp>
        <p:nvSpPr>
          <p:cNvPr id="3" name="Content Placeholder 2">
            <a:extLst>
              <a:ext uri="{FF2B5EF4-FFF2-40B4-BE49-F238E27FC236}">
                <a16:creationId xmlns:a16="http://schemas.microsoft.com/office/drawing/2014/main" id="{620436CA-2692-42AD-18A4-77037965455F}"/>
              </a:ext>
            </a:extLst>
          </p:cNvPr>
          <p:cNvSpPr>
            <a:spLocks noGrp="1"/>
          </p:cNvSpPr>
          <p:nvPr>
            <p:ph idx="1"/>
          </p:nvPr>
        </p:nvSpPr>
        <p:spPr/>
        <p:txBody>
          <a:bodyPr>
            <a:normAutofit fontScale="92500" lnSpcReduction="10000"/>
          </a:bodyPr>
          <a:lstStyle/>
          <a:p>
            <a:r>
              <a:rPr lang="en-US" dirty="0"/>
              <a:t>2 solutions offered</a:t>
            </a:r>
          </a:p>
          <a:p>
            <a:pPr marL="971550" lvl="1" indent="-514350">
              <a:buAutoNum type="romanLcParenR"/>
            </a:pPr>
            <a:r>
              <a:rPr lang="en-US" dirty="0"/>
              <a:t>Simple list of CVE IDs in the Reserved State and Rejected State (that are not published)</a:t>
            </a:r>
          </a:p>
          <a:p>
            <a:pPr marL="971550" lvl="1" indent="-514350">
              <a:buAutoNum type="romanLcParenR"/>
            </a:pPr>
            <a:r>
              <a:rPr lang="en-US" dirty="0"/>
              <a:t>Full copy of CVE List with Reserved CVE IDs integrated into the list</a:t>
            </a:r>
          </a:p>
          <a:p>
            <a:pPr marL="971550" lvl="1" indent="-514350">
              <a:buAutoNum type="romanLcParenR"/>
            </a:pPr>
            <a:endParaRPr lang="en-US" dirty="0"/>
          </a:p>
          <a:p>
            <a:r>
              <a:rPr lang="en-US" dirty="0"/>
              <a:t>No strong consensus for either solution really reached</a:t>
            </a:r>
          </a:p>
          <a:p>
            <a:endParaRPr lang="en-US" dirty="0"/>
          </a:p>
          <a:p>
            <a:r>
              <a:rPr lang="en-US" dirty="0"/>
              <a:t>Key Point</a:t>
            </a:r>
          </a:p>
          <a:p>
            <a:pPr lvl="1"/>
            <a:r>
              <a:rPr lang="en-US" dirty="0"/>
              <a:t>The recommended ideal size of </a:t>
            </a:r>
            <a:r>
              <a:rPr lang="en-US" dirty="0" err="1"/>
              <a:t>Github</a:t>
            </a:r>
            <a:r>
              <a:rPr lang="en-US" dirty="0"/>
              <a:t> repository is less than 1 GB with a strong recommendation of less than 5 GB</a:t>
            </a:r>
          </a:p>
          <a:p>
            <a:pPr lvl="1"/>
            <a:r>
              <a:rPr lang="en-US" dirty="0"/>
              <a:t>CVE V5 repository is growing (currently .9 GB)  cache will double the size of the repository (if we place this cache in the current cvelistV5 repository</a:t>
            </a:r>
          </a:p>
        </p:txBody>
      </p:sp>
      <p:sp>
        <p:nvSpPr>
          <p:cNvPr id="4" name="Date Placeholder 3">
            <a:extLst>
              <a:ext uri="{FF2B5EF4-FFF2-40B4-BE49-F238E27FC236}">
                <a16:creationId xmlns:a16="http://schemas.microsoft.com/office/drawing/2014/main" id="{23B57ABD-B9F2-ED1C-F1A0-6CD9738D7619}"/>
              </a:ext>
            </a:extLst>
          </p:cNvPr>
          <p:cNvSpPr>
            <a:spLocks noGrp="1"/>
          </p:cNvSpPr>
          <p:nvPr>
            <p:ph type="dt" sz="half" idx="10"/>
          </p:nvPr>
        </p:nvSpPr>
        <p:spPr/>
        <p:txBody>
          <a:bodyPr/>
          <a:lstStyle/>
          <a:p>
            <a:fld id="{0B1D0676-B3F3-49C8-9A36-402A3E9773F2}" type="datetime1">
              <a:rPr lang="en-US" smtClean="0"/>
              <a:t>2/4/2025</a:t>
            </a:fld>
            <a:endParaRPr lang="en-US"/>
          </a:p>
        </p:txBody>
      </p:sp>
    </p:spTree>
    <p:extLst>
      <p:ext uri="{BB962C8B-B14F-4D97-AF65-F5344CB8AC3E}">
        <p14:creationId xmlns:p14="http://schemas.microsoft.com/office/powerpoint/2010/main" val="14977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6E44-4B5B-CA05-1355-1700250097F1}"/>
              </a:ext>
            </a:extLst>
          </p:cNvPr>
          <p:cNvSpPr>
            <a:spLocks noGrp="1"/>
          </p:cNvSpPr>
          <p:nvPr>
            <p:ph type="title"/>
          </p:nvPr>
        </p:nvSpPr>
        <p:spPr/>
        <p:txBody>
          <a:bodyPr/>
          <a:lstStyle/>
          <a:p>
            <a:r>
              <a:rPr lang="en-US" dirty="0"/>
              <a:t>Observations 1/21</a:t>
            </a:r>
          </a:p>
        </p:txBody>
      </p:sp>
      <p:sp>
        <p:nvSpPr>
          <p:cNvPr id="3" name="Content Placeholder 2">
            <a:extLst>
              <a:ext uri="{FF2B5EF4-FFF2-40B4-BE49-F238E27FC236}">
                <a16:creationId xmlns:a16="http://schemas.microsoft.com/office/drawing/2014/main" id="{9D983395-2BAC-D607-D1BB-D12B0634ED57}"/>
              </a:ext>
            </a:extLst>
          </p:cNvPr>
          <p:cNvSpPr>
            <a:spLocks noGrp="1"/>
          </p:cNvSpPr>
          <p:nvPr>
            <p:ph idx="1"/>
          </p:nvPr>
        </p:nvSpPr>
        <p:spPr/>
        <p:txBody>
          <a:bodyPr/>
          <a:lstStyle/>
          <a:p>
            <a:r>
              <a:rPr lang="en-US" dirty="0"/>
              <a:t>Proposal consideration</a:t>
            </a:r>
          </a:p>
          <a:p>
            <a:pPr lvl="1"/>
            <a:r>
              <a:rPr lang="en-US" dirty="0"/>
              <a:t>Given that there seemed to be no strong consensus and the concerns associated with size/growth</a:t>
            </a:r>
          </a:p>
          <a:p>
            <a:pPr lvl="1"/>
            <a:r>
              <a:rPr lang="en-US" dirty="0"/>
              <a:t>Suggest going with option 1 (simple file)</a:t>
            </a:r>
          </a:p>
          <a:p>
            <a:pPr lvl="2"/>
            <a:r>
              <a:rPr lang="en-US" dirty="0"/>
              <a:t>1 file for reserved IDs</a:t>
            </a:r>
          </a:p>
          <a:p>
            <a:pPr lvl="2"/>
            <a:r>
              <a:rPr lang="en-US" dirty="0"/>
              <a:t>1 file for reserved/rejected (but not published)</a:t>
            </a:r>
          </a:p>
        </p:txBody>
      </p:sp>
      <p:sp>
        <p:nvSpPr>
          <p:cNvPr id="4" name="Date Placeholder 3">
            <a:extLst>
              <a:ext uri="{FF2B5EF4-FFF2-40B4-BE49-F238E27FC236}">
                <a16:creationId xmlns:a16="http://schemas.microsoft.com/office/drawing/2014/main" id="{88D3E253-DE35-324A-66F7-3D9060E22D10}"/>
              </a:ext>
            </a:extLst>
          </p:cNvPr>
          <p:cNvSpPr>
            <a:spLocks noGrp="1"/>
          </p:cNvSpPr>
          <p:nvPr>
            <p:ph type="dt" sz="half" idx="10"/>
          </p:nvPr>
        </p:nvSpPr>
        <p:spPr/>
        <p:txBody>
          <a:bodyPr/>
          <a:lstStyle/>
          <a:p>
            <a:fld id="{0B1D0676-B3F3-49C8-9A36-402A3E9773F2}" type="datetime1">
              <a:rPr lang="en-US" smtClean="0"/>
              <a:t>2/4/2025</a:t>
            </a:fld>
            <a:endParaRPr lang="en-US"/>
          </a:p>
        </p:txBody>
      </p:sp>
    </p:spTree>
    <p:extLst>
      <p:ext uri="{BB962C8B-B14F-4D97-AF65-F5344CB8AC3E}">
        <p14:creationId xmlns:p14="http://schemas.microsoft.com/office/powerpoint/2010/main" val="379736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136E4-41E3-B968-97C5-114AFB9AA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54E7EE-ADFC-1228-7F19-87D74C049C81}"/>
              </a:ext>
            </a:extLst>
          </p:cNvPr>
          <p:cNvSpPr>
            <a:spLocks noGrp="1"/>
          </p:cNvSpPr>
          <p:nvPr>
            <p:ph type="title"/>
          </p:nvPr>
        </p:nvSpPr>
        <p:spPr/>
        <p:txBody>
          <a:bodyPr/>
          <a:lstStyle/>
          <a:p>
            <a:pPr algn="ctr"/>
            <a:r>
              <a:rPr lang="en-US" dirty="0"/>
              <a:t>Summary </a:t>
            </a:r>
            <a:r>
              <a:rPr lang="en-US" dirty="0" err="1"/>
              <a:t>json</a:t>
            </a:r>
            <a:r>
              <a:rPr lang="en-US" dirty="0"/>
              <a:t> file(s)</a:t>
            </a:r>
          </a:p>
        </p:txBody>
      </p:sp>
      <p:sp>
        <p:nvSpPr>
          <p:cNvPr id="3" name="Content Placeholder 2">
            <a:extLst>
              <a:ext uri="{FF2B5EF4-FFF2-40B4-BE49-F238E27FC236}">
                <a16:creationId xmlns:a16="http://schemas.microsoft.com/office/drawing/2014/main" id="{9FB0C113-4E75-4228-B3E9-25FA55FD2BB4}"/>
              </a:ext>
            </a:extLst>
          </p:cNvPr>
          <p:cNvSpPr>
            <a:spLocks noGrp="1"/>
          </p:cNvSpPr>
          <p:nvPr>
            <p:ph idx="1"/>
          </p:nvPr>
        </p:nvSpPr>
        <p:spPr>
          <a:xfrm>
            <a:off x="594360" y="2317666"/>
            <a:ext cx="10515600" cy="3086175"/>
          </a:xfrm>
        </p:spPr>
        <p:txBody>
          <a:bodyPr>
            <a:normAutofit/>
          </a:bodyPr>
          <a:lstStyle/>
          <a:p>
            <a:r>
              <a:rPr lang="en-US" sz="2400" dirty="0"/>
              <a:t>Based on a snapshot of CVE Services from June 28, 2024</a:t>
            </a:r>
          </a:p>
        </p:txBody>
      </p:sp>
      <p:sp>
        <p:nvSpPr>
          <p:cNvPr id="4" name="Date Placeholder 3">
            <a:extLst>
              <a:ext uri="{FF2B5EF4-FFF2-40B4-BE49-F238E27FC236}">
                <a16:creationId xmlns:a16="http://schemas.microsoft.com/office/drawing/2014/main" id="{72D93880-1D59-37E1-7DBF-BB9F8F04DC4B}"/>
              </a:ext>
            </a:extLst>
          </p:cNvPr>
          <p:cNvSpPr>
            <a:spLocks noGrp="1"/>
          </p:cNvSpPr>
          <p:nvPr>
            <p:ph type="dt" sz="half" idx="10"/>
          </p:nvPr>
        </p:nvSpPr>
        <p:spPr/>
        <p:txBody>
          <a:bodyPr/>
          <a:lstStyle/>
          <a:p>
            <a:fld id="{4D3E594F-B783-49AB-9B67-C7D790CDBCCD}" type="datetime1">
              <a:rPr lang="en-US" smtClean="0"/>
              <a:t>2/4/2025</a:t>
            </a:fld>
            <a:endParaRPr lang="en-US"/>
          </a:p>
        </p:txBody>
      </p:sp>
      <p:sp>
        <p:nvSpPr>
          <p:cNvPr id="6" name="Title 1">
            <a:extLst>
              <a:ext uri="{FF2B5EF4-FFF2-40B4-BE49-F238E27FC236}">
                <a16:creationId xmlns:a16="http://schemas.microsoft.com/office/drawing/2014/main" id="{6D4A5DA6-F099-F05D-80ED-F6432330F067}"/>
              </a:ext>
            </a:extLst>
          </p:cNvPr>
          <p:cNvSpPr txBox="1">
            <a:spLocks/>
          </p:cNvSpPr>
          <p:nvPr/>
        </p:nvSpPr>
        <p:spPr>
          <a:xfrm>
            <a:off x="594360" y="1170781"/>
            <a:ext cx="9277084" cy="91050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Mock up:</a:t>
            </a:r>
          </a:p>
          <a:p>
            <a:pPr marL="457200" indent="-457200">
              <a:buFont typeface="Arial" panose="020B0604020202020204" pitchFamily="34" charset="0"/>
              <a:buChar char="•"/>
            </a:pPr>
            <a:r>
              <a:rPr lang="en-US" sz="2800" dirty="0">
                <a:hlinkClick r:id="rId3"/>
              </a:rPr>
              <a:t>https://github.com/M-nj/cvelistV5-mockup-summary-json-only</a:t>
            </a:r>
            <a:r>
              <a:rPr lang="en-US" sz="2800" dirty="0"/>
              <a:t>  </a:t>
            </a:r>
          </a:p>
        </p:txBody>
      </p:sp>
      <p:pic>
        <p:nvPicPr>
          <p:cNvPr id="16" name="Picture 15">
            <a:extLst>
              <a:ext uri="{FF2B5EF4-FFF2-40B4-BE49-F238E27FC236}">
                <a16:creationId xmlns:a16="http://schemas.microsoft.com/office/drawing/2014/main" id="{3FE4E01E-B8D2-B56E-7121-A76764D72B97}"/>
              </a:ext>
            </a:extLst>
          </p:cNvPr>
          <p:cNvPicPr>
            <a:picLocks noChangeAspect="1"/>
          </p:cNvPicPr>
          <p:nvPr/>
        </p:nvPicPr>
        <p:blipFill>
          <a:blip r:embed="rId4"/>
          <a:srcRect r="6209"/>
          <a:stretch/>
        </p:blipFill>
        <p:spPr>
          <a:xfrm>
            <a:off x="5420360" y="2892425"/>
            <a:ext cx="6771640" cy="3829050"/>
          </a:xfrm>
          <a:prstGeom prst="rect">
            <a:avLst/>
          </a:prstGeom>
        </p:spPr>
      </p:pic>
      <p:sp>
        <p:nvSpPr>
          <p:cNvPr id="17" name="TextBox 16">
            <a:extLst>
              <a:ext uri="{FF2B5EF4-FFF2-40B4-BE49-F238E27FC236}">
                <a16:creationId xmlns:a16="http://schemas.microsoft.com/office/drawing/2014/main" id="{1F7FA311-391B-A002-C7DA-49CAF02F39F4}"/>
              </a:ext>
            </a:extLst>
          </p:cNvPr>
          <p:cNvSpPr txBox="1"/>
          <p:nvPr/>
        </p:nvSpPr>
        <p:spPr>
          <a:xfrm>
            <a:off x="594360" y="2855675"/>
            <a:ext cx="5044440" cy="2831544"/>
          </a:xfrm>
          <a:prstGeom prst="rect">
            <a:avLst/>
          </a:prstGeom>
          <a:noFill/>
        </p:spPr>
        <p:txBody>
          <a:bodyPr wrap="square" rtlCol="0">
            <a:spAutoFit/>
          </a:bodyPr>
          <a:lstStyle/>
          <a:p>
            <a:pPr marL="342900" indent="-342900">
              <a:buFont typeface="Arial" panose="020B0604020202020204" pitchFamily="34" charset="0"/>
              <a:buChar char="•"/>
            </a:pPr>
            <a:r>
              <a:rPr lang="en-US" sz="2400" dirty="0"/>
              <a:t>Single file for:</a:t>
            </a:r>
          </a:p>
          <a:p>
            <a:pPr marL="742950" lvl="1" indent="-285750">
              <a:buFont typeface="Arial" panose="020B0604020202020204" pitchFamily="34" charset="0"/>
              <a:buChar char="•"/>
            </a:pPr>
            <a:r>
              <a:rPr lang="en-US" sz="2400" dirty="0"/>
              <a:t>Reserved IDs</a:t>
            </a:r>
          </a:p>
          <a:p>
            <a:pPr lvl="2"/>
            <a:r>
              <a:rPr lang="en-US" sz="1400" dirty="0">
                <a:latin typeface="Consolas" panose="020B0609020204030204" pitchFamily="49" charset="0"/>
              </a:rPr>
              <a:t>/</a:t>
            </a:r>
            <a:r>
              <a:rPr lang="en-US" sz="1400" dirty="0" err="1">
                <a:latin typeface="Consolas" panose="020B0609020204030204" pitchFamily="49" charset="0"/>
              </a:rPr>
              <a:t>cve</a:t>
            </a:r>
            <a:r>
              <a:rPr lang="en-US" sz="1400" dirty="0">
                <a:latin typeface="Consolas" panose="020B0609020204030204" pitchFamily="49" charset="0"/>
              </a:rPr>
              <a:t>-ids/</a:t>
            </a:r>
            <a:r>
              <a:rPr lang="en-US" sz="1400" dirty="0" err="1">
                <a:latin typeface="Consolas" panose="020B0609020204030204" pitchFamily="49" charset="0"/>
              </a:rPr>
              <a:t>reserved.json</a:t>
            </a:r>
            <a:endParaRPr lang="en-US" sz="1400" dirty="0">
              <a:latin typeface="Consolas" panose="020B0609020204030204" pitchFamily="49" charset="0"/>
            </a:endParaRPr>
          </a:p>
          <a:p>
            <a:pPr marL="1200150" lvl="2" indent="-285750">
              <a:buFont typeface="Arial" panose="020B0604020202020204" pitchFamily="34" charset="0"/>
              <a:buChar char="•"/>
            </a:pPr>
            <a:endParaRPr lang="en-US" sz="2000" dirty="0">
              <a:latin typeface="Consolas" panose="020B0609020204030204" pitchFamily="49" charset="0"/>
            </a:endParaRPr>
          </a:p>
          <a:p>
            <a:pPr marL="742950" lvl="1" indent="-285750">
              <a:buFont typeface="Arial" panose="020B0604020202020204" pitchFamily="34" charset="0"/>
              <a:buChar char="•"/>
            </a:pPr>
            <a:r>
              <a:rPr lang="en-US" sz="2400" dirty="0"/>
              <a:t>Rejected IDs (non-published)</a:t>
            </a:r>
          </a:p>
          <a:p>
            <a:pPr lvl="2"/>
            <a:r>
              <a:rPr lang="en-US" sz="1400" dirty="0">
                <a:latin typeface="Consolas" panose="020B0609020204030204" pitchFamily="49" charset="0"/>
              </a:rPr>
              <a:t>/</a:t>
            </a:r>
            <a:r>
              <a:rPr lang="en-US" sz="1400" dirty="0" err="1">
                <a:latin typeface="Consolas" panose="020B0609020204030204" pitchFamily="49" charset="0"/>
              </a:rPr>
              <a:t>cve</a:t>
            </a:r>
            <a:r>
              <a:rPr lang="en-US" sz="1400" dirty="0">
                <a:latin typeface="Consolas" panose="020B0609020204030204" pitchFamily="49" charset="0"/>
              </a:rPr>
              <a:t>-ids/</a:t>
            </a:r>
            <a:r>
              <a:rPr lang="en-US" sz="1400" dirty="0" err="1">
                <a:latin typeface="Consolas" panose="020B0609020204030204" pitchFamily="49" charset="0"/>
              </a:rPr>
              <a:t>rejected_never_published.json</a:t>
            </a:r>
            <a:endParaRPr lang="en-US" sz="1400" dirty="0">
              <a:latin typeface="Consolas" panose="020B0609020204030204" pitchFamily="49" charset="0"/>
            </a:endParaRPr>
          </a:p>
          <a:p>
            <a:pPr marL="742950" lvl="1" indent="-285750">
              <a:buFont typeface="Arial" panose="020B0604020202020204" pitchFamily="34" charset="0"/>
              <a:buChar char="•"/>
            </a:pPr>
            <a:endParaRPr lang="en-US" dirty="0">
              <a:latin typeface="Consolas" panose="020B0609020204030204" pitchFamily="49" charset="0"/>
            </a:endParaRPr>
          </a:p>
          <a:p>
            <a:pPr marL="742950" lvl="1" indent="-285750">
              <a:buFont typeface="Arial" panose="020B0604020202020204" pitchFamily="34" charset="0"/>
              <a:buChar char="•"/>
            </a:pPr>
            <a:endParaRPr lang="en-US" sz="2000" dirty="0">
              <a:latin typeface="Consolas" panose="020B0609020204030204" pitchFamily="49" charset="0"/>
            </a:endParaRP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773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94D6-2D49-4A83-051C-20D88403D274}"/>
              </a:ext>
            </a:extLst>
          </p:cNvPr>
          <p:cNvSpPr>
            <a:spLocks noGrp="1"/>
          </p:cNvSpPr>
          <p:nvPr>
            <p:ph type="title"/>
          </p:nvPr>
        </p:nvSpPr>
        <p:spPr>
          <a:xfrm>
            <a:off x="838200" y="2766218"/>
            <a:ext cx="10515600" cy="1325563"/>
          </a:xfrm>
        </p:spPr>
        <p:txBody>
          <a:bodyPr/>
          <a:lstStyle/>
          <a:p>
            <a:pPr algn="ctr"/>
            <a:r>
              <a:rPr lang="en-US" dirty="0"/>
              <a:t>CVE Services /</a:t>
            </a:r>
            <a:r>
              <a:rPr lang="en-US" dirty="0" err="1"/>
              <a:t>cve</a:t>
            </a:r>
            <a:r>
              <a:rPr lang="en-US" dirty="0"/>
              <a:t>-id cache</a:t>
            </a:r>
          </a:p>
        </p:txBody>
      </p:sp>
      <p:sp>
        <p:nvSpPr>
          <p:cNvPr id="4" name="Date Placeholder 3">
            <a:extLst>
              <a:ext uri="{FF2B5EF4-FFF2-40B4-BE49-F238E27FC236}">
                <a16:creationId xmlns:a16="http://schemas.microsoft.com/office/drawing/2014/main" id="{C70904D8-060E-E45C-A5AE-24376A42BB38}"/>
              </a:ext>
            </a:extLst>
          </p:cNvPr>
          <p:cNvSpPr>
            <a:spLocks noGrp="1"/>
          </p:cNvSpPr>
          <p:nvPr>
            <p:ph type="dt" sz="half" idx="10"/>
          </p:nvPr>
        </p:nvSpPr>
        <p:spPr/>
        <p:txBody>
          <a:bodyPr/>
          <a:lstStyle/>
          <a:p>
            <a:fld id="{0B1D0676-B3F3-49C8-9A36-402A3E9773F2}" type="datetime1">
              <a:rPr lang="en-US" smtClean="0"/>
              <a:t>2/4/2025</a:t>
            </a:fld>
            <a:endParaRPr lang="en-US"/>
          </a:p>
        </p:txBody>
      </p:sp>
    </p:spTree>
    <p:extLst>
      <p:ext uri="{BB962C8B-B14F-4D97-AF65-F5344CB8AC3E}">
        <p14:creationId xmlns:p14="http://schemas.microsoft.com/office/powerpoint/2010/main" val="399014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ae0ffc1-b9c9-43ad-9810-1dc8aaf87cd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D1A7DCCD34CB4C9016497BD9E818CF" ma:contentTypeVersion="14" ma:contentTypeDescription="Create a new document." ma:contentTypeScope="" ma:versionID="972ee326ef9bc14f3d0d23c666723a7f">
  <xsd:schema xmlns:xsd="http://www.w3.org/2001/XMLSchema" xmlns:xs="http://www.w3.org/2001/XMLSchema" xmlns:p="http://schemas.microsoft.com/office/2006/metadata/properties" xmlns:ns3="33c74b52-2f49-46e9-b09a-e111baabcd57" xmlns:ns4="bae0ffc1-b9c9-43ad-9810-1dc8aaf87cde" targetNamespace="http://schemas.microsoft.com/office/2006/metadata/properties" ma:root="true" ma:fieldsID="ea0d87d46c116c6c56b378ab8aa0c340" ns3:_="" ns4:_="">
    <xsd:import namespace="33c74b52-2f49-46e9-b09a-e111baabcd57"/>
    <xsd:import namespace="bae0ffc1-b9c9-43ad-9810-1dc8aaf87cd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ObjectDetectorVersions" minOccurs="0"/>
                <xsd:element ref="ns4:MediaServiceSearchProperties" minOccurs="0"/>
                <xsd:element ref="ns4:MediaServiceDateTaken"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c74b52-2f49-46e9-b09a-e111baabcd5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e0ffc1-b9c9-43ad-9810-1dc8aaf87cd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D7CA66-D7F0-4F83-925D-4552D62EF3A4}">
  <ds:schemaRefs>
    <ds:schemaRef ds:uri="bae0ffc1-b9c9-43ad-9810-1dc8aaf87cde"/>
    <ds:schemaRef ds:uri="http://purl.org/dc/elements/1.1/"/>
    <ds:schemaRef ds:uri="http://schemas.microsoft.com/office/infopath/2007/PartnerControls"/>
    <ds:schemaRef ds:uri="http://purl.org/dc/dcmitype/"/>
    <ds:schemaRef ds:uri="33c74b52-2f49-46e9-b09a-e111baabcd57"/>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F4A3CAE-E02E-4C0E-895C-5DBF1A22248E}">
  <ds:schemaRefs>
    <ds:schemaRef ds:uri="http://schemas.microsoft.com/sharepoint/v3/contenttype/forms"/>
  </ds:schemaRefs>
</ds:datastoreItem>
</file>

<file path=customXml/itemProps3.xml><?xml version="1.0" encoding="utf-8"?>
<ds:datastoreItem xmlns:ds="http://schemas.openxmlformats.org/officeDocument/2006/customXml" ds:itemID="{87E32B52-3937-4ECA-83CF-3C1E4C0A1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c74b52-2f49-46e9-b09a-e111baabcd57"/>
    <ds:schemaRef ds:uri="bae0ffc1-b9c9-43ad-9810-1dc8aaf87c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7305</TotalTime>
  <Words>2516</Words>
  <Application>Microsoft Office PowerPoint</Application>
  <PresentationFormat>Widescreen</PresentationFormat>
  <Paragraphs>358</Paragraphs>
  <Slides>25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Aptos Narrow</vt:lpstr>
      <vt:lpstr>Arial</vt:lpstr>
      <vt:lpstr>Consolas</vt:lpstr>
      <vt:lpstr>Office Theme</vt:lpstr>
      <vt:lpstr>Bulk download: Reserved records</vt:lpstr>
      <vt:lpstr>User stories</vt:lpstr>
      <vt:lpstr>CVEProject/cvelistV5</vt:lpstr>
      <vt:lpstr>Proposal: new independent component</vt:lpstr>
      <vt:lpstr>Proposed new bulk download features:</vt:lpstr>
      <vt:lpstr>Observations from 1/21 discussion</vt:lpstr>
      <vt:lpstr>Observations 1/21</vt:lpstr>
      <vt:lpstr>Summary json file(s)</vt:lpstr>
      <vt:lpstr>CVE Services /cve-id cache</vt:lpstr>
      <vt:lpstr>Mock up for: CVE Services /cve-id cache</vt:lpstr>
      <vt:lpstr>Existing Cve Services /cve -&gt; cvelistV5/cves</vt:lpstr>
      <vt:lpstr>Proposed Cve Services /cve-id -&gt; cvelistV5/cve-ids</vt:lpstr>
      <vt:lpstr>New data</vt:lpstr>
      <vt:lpstr>No privileged data</vt:lpstr>
      <vt:lpstr>CVE Services GET /cve-id/{id}  PUBLISHED contents</vt:lpstr>
      <vt:lpstr>CVE Services GET /cve-id/{id}  REJECTED contents</vt:lpstr>
      <vt:lpstr>CVE Services GET /cve-id/{id}  RESERVED contents</vt:lpstr>
      <vt:lpstr>Feedback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Noah Jaffe</dc:creator>
  <cp:lastModifiedBy>Kris Britton</cp:lastModifiedBy>
  <cp:revision>2</cp:revision>
  <dcterms:created xsi:type="dcterms:W3CDTF">2024-12-03T14:13:46Z</dcterms:created>
  <dcterms:modified xsi:type="dcterms:W3CDTF">2025-02-05T18:12:10Z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0x0101002FD1A7DCCD34CB4C9016497BD9E818CF</vt:lpwstr>
  </property>
</Properties>
</file>