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4"/>
  </p:sldMasterIdLst>
  <p:notesMasterIdLst>
    <p:notesMasterId r:id="rId8"/>
  </p:notesMasterIdLst>
  <p:handoutMasterIdLst>
    <p:handoutMasterId r:id="rId9"/>
  </p:handoutMasterIdLst>
  <p:sldIdLst>
    <p:sldId id="372" r:id="rId5"/>
    <p:sldId id="373" r:id="rId6"/>
    <p:sldId id="3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F94F94E-FFC0-524B-8BEF-B4EA8C57CD7F}" name="Christine L Deal" initials="CLD" userId="S::CDEAL@MITRE.ORG::09b9d9c1-e292-41e9-b59e-a8166b0d43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3A"/>
    <a:srgbClr val="161636"/>
    <a:srgbClr val="FF6E0B"/>
    <a:srgbClr val="FF940E"/>
    <a:srgbClr val="FFB000"/>
    <a:srgbClr val="97D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34"/>
    <p:restoredTop sz="96327"/>
  </p:normalViewPr>
  <p:slideViewPr>
    <p:cSldViewPr snapToGrid="0">
      <p:cViewPr varScale="1">
        <p:scale>
          <a:sx n="127" d="100"/>
          <a:sy n="127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7/22/25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31986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09528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rgbClr val="161636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0B79FD-B7DB-4651-82AC-8DBF5E3F503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9528" y="2398143"/>
            <a:ext cx="9662160" cy="28575"/>
          </a:xfrm>
          <a:prstGeom prst="line">
            <a:avLst/>
          </a:prstGeom>
          <a:ln>
            <a:gradFill flip="none" rotWithShape="1">
              <a:gsLst>
                <a:gs pos="60527">
                  <a:srgbClr val="97D4EA"/>
                </a:gs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57E0AB2-A225-48B4-AEE6-D1C0BADED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5" name="Text Box 34">
            <a:extLst>
              <a:ext uri="{FF2B5EF4-FFF2-40B4-BE49-F238E27FC236}">
                <a16:creationId xmlns:a16="http://schemas.microsoft.com/office/drawing/2014/main" id="{083DBED3-CBF1-4DED-BBB9-9910229338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289963"/>
            <a:ext cx="899800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chemeClr val="bg1"/>
                </a:solidFill>
                <a:latin typeface="Helvetica LT Std"/>
              </a:rPr>
              <a:t>Copyright © 1999–2021, The MITRE Corporation. CVE and the CVE logo are registered trademarks of The MITRE Corporation.</a:t>
            </a:r>
            <a:endParaRPr lang="en-US" altLang="en-US" sz="1050" b="0" u="none" baseline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DD449A9D-B432-49FE-8A2B-6C39F96692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47241" y="6472843"/>
            <a:ext cx="907075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rgbClr val="161636"/>
                </a:solidFill>
                <a:latin typeface="Helvetica LT Std"/>
              </a:rPr>
              <a:t>Copyright © 1999–2023, The MITRE Corporation. CVE and the CVE logo are registered trademarks of The MITRE Corporation.</a:t>
            </a:r>
            <a:endParaRPr lang="en-US" altLang="en-US" sz="1050" b="0" u="none" baseline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19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428A-D822-4662-A08D-F5F04153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B391-449B-4A0A-91D4-FEE6C094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874A82-748A-4D7C-A9AF-84A034AC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234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solidFill>
                <a:srgbClr val="161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12245">
                  <a:srgbClr val="97D4EA"/>
                </a:gs>
                <a:gs pos="73000">
                  <a:srgbClr val="FFC000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rgbClr val="97D4E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solidFill>
                <a:srgbClr val="161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8B7D8AA-F1D8-45A5-8EC5-EDE1FEFCFB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24" name="Text Box 34">
            <a:extLst>
              <a:ext uri="{FF2B5EF4-FFF2-40B4-BE49-F238E27FC236}">
                <a16:creationId xmlns:a16="http://schemas.microsoft.com/office/drawing/2014/main" id="{07D52AAF-76C3-4854-B946-AD1F8280FD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289963"/>
            <a:ext cx="899800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chemeClr val="bg1"/>
                </a:solidFill>
                <a:latin typeface="Helvetica LT Std"/>
              </a:rPr>
              <a:t>Copyright © 1999–2021, The MITRE Corporation. CVE and the CVE logo are registered trademarks of The MITRE Corporation.</a:t>
            </a:r>
            <a:endParaRPr lang="en-US" altLang="en-US" sz="1050" b="0" u="none" baseline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8A7C5507-7261-4345-B625-B4C2FDA0ED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68546" y="6416921"/>
            <a:ext cx="907075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rgbClr val="161636"/>
                </a:solidFill>
                <a:latin typeface="Helvetica LT Std"/>
              </a:rPr>
              <a:t>Copyright © 1999–2023, The MITRE Corporation. CVE and the CVE logo are registered trademarks of The MITRE Corporation.</a:t>
            </a:r>
            <a:endParaRPr lang="en-US" altLang="en-US" sz="1050" b="0" u="none" baseline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27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1E4F-9489-4AF7-9DD8-7A5FE55D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9A61-D745-4359-8D1A-45854859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2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2D22-D7AC-49F1-9B77-E49498C3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0F27FF-6625-4E60-936F-EB445A4D2DC8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161636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rgbClr val="161636"/>
                </a:solidFill>
                <a:latin typeface="Arial" pitchFamily="34" charset="0"/>
              </a:rPr>
              <a:pPr/>
              <a:t>‹#›</a:t>
            </a:fld>
            <a:r>
              <a:rPr lang="en-US">
                <a:solidFill>
                  <a:srgbClr val="161636"/>
                </a:solidFill>
                <a:latin typeface="Arial" pitchFamily="34" charset="0"/>
              </a:rPr>
              <a:t> |</a:t>
            </a:r>
            <a:r>
              <a:rPr lang="en-US">
                <a:solidFill>
                  <a:srgbClr val="161636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82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A27A-ED11-4298-99DD-3BA89AAF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41F0-543D-4F88-8DF0-61612784980E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161636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rgbClr val="161636"/>
                </a:solidFill>
                <a:latin typeface="Arial" pitchFamily="34" charset="0"/>
              </a:rPr>
              <a:pPr/>
              <a:t>‹#›</a:t>
            </a:fld>
            <a:r>
              <a:rPr lang="en-US">
                <a:solidFill>
                  <a:srgbClr val="161636"/>
                </a:solidFill>
                <a:latin typeface="Arial" pitchFamily="34" charset="0"/>
              </a:rPr>
              <a:t> |</a:t>
            </a:r>
            <a:r>
              <a:rPr lang="en-US">
                <a:solidFill>
                  <a:srgbClr val="161636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5054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7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C0113-B5F9-4D83-B7B0-A117B2F9FF70}"/>
              </a:ext>
            </a:extLst>
          </p:cNvPr>
          <p:cNvSpPr/>
          <p:nvPr userDrawn="1"/>
        </p:nvSpPr>
        <p:spPr>
          <a:xfrm>
            <a:off x="720436" y="1126836"/>
            <a:ext cx="1078807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9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C0113-B5F9-4D83-B7B0-A117B2F9FF70}"/>
              </a:ext>
            </a:extLst>
          </p:cNvPr>
          <p:cNvSpPr/>
          <p:nvPr userDrawn="1"/>
        </p:nvSpPr>
        <p:spPr>
          <a:xfrm>
            <a:off x="720436" y="1126836"/>
            <a:ext cx="1078807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90A45C-AF6C-4138-837C-522EBE9C0CFE}"/>
              </a:ext>
            </a:extLst>
          </p:cNvPr>
          <p:cNvSpPr/>
          <p:nvPr userDrawn="1"/>
        </p:nvSpPr>
        <p:spPr>
          <a:xfrm>
            <a:off x="0" y="0"/>
            <a:ext cx="249382" cy="685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4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FA3B2-5E90-4342-9E8C-A8F44812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B0CF-0D71-47E3-B160-F98745C8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7474"/>
            <a:ext cx="10515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3AB702-C182-4716-9B01-A71E1C16CF3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F5CF4347-CBC7-4ECE-AD1C-B30CC1F980A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6D12E9-E185-4DF5-9CC6-58620C788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71E6846E-9AE0-4380-B980-457AEA3757C5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16163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D8AC74-85EE-40C9-B4A2-0095C6AD358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12157"/>
            <a:ext cx="10515600" cy="0"/>
          </a:xfrm>
          <a:prstGeom prst="line">
            <a:avLst/>
          </a:prstGeom>
          <a:ln>
            <a:gradFill flip="none" rotWithShape="1">
              <a:gsLst>
                <a:gs pos="35000">
                  <a:srgbClr val="97D4EA"/>
                </a:gs>
                <a:gs pos="65000">
                  <a:srgbClr val="FF6E0B"/>
                </a:gs>
                <a:gs pos="4000">
                  <a:schemeClr val="tx2"/>
                </a:gs>
                <a:gs pos="100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4">
            <a:extLst>
              <a:ext uri="{FF2B5EF4-FFF2-40B4-BE49-F238E27FC236}">
                <a16:creationId xmlns:a16="http://schemas.microsoft.com/office/drawing/2014/main" id="{88EC8E12-6F94-4874-BA84-4EA5FDE12F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47241" y="6472843"/>
            <a:ext cx="907075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rgbClr val="161636"/>
                </a:solidFill>
                <a:latin typeface="Helvetica LT Std"/>
              </a:rPr>
              <a:t>Copyright © 1999–2025, The MITRE Corporation. </a:t>
            </a:r>
            <a:r>
              <a:rPr lang="en-US" sz="1050" dirty="0">
                <a:solidFill>
                  <a:srgbClr val="161636"/>
                </a:solidFill>
                <a:latin typeface="Helvetica LT Std"/>
              </a:rPr>
              <a:t>CVE and the CVE logo are registered trademarks of The MITRE Corporation.</a:t>
            </a:r>
            <a:endParaRPr lang="en-US" altLang="en-US" sz="1050" b="0" u="none" baseline="0" dirty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0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24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18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CBE7-3062-196F-384E-99D33665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Registry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7345-2A51-4A51-1E03-1F34F2D4E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Proposals (P)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User/Org JSON schema validation implementation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Remove bidirectional relationships between users and orgs</a:t>
            </a:r>
          </a:p>
          <a:p>
            <a:pPr lvl="2"/>
            <a:r>
              <a:rPr lang="en-US" dirty="0"/>
              <a:t>Org collection with maintain the relationship to users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org type specific collections to represent type specific data</a:t>
            </a:r>
          </a:p>
          <a:p>
            <a:pPr lvl="2"/>
            <a:r>
              <a:rPr lang="en-US" dirty="0"/>
              <a:t>Utilize Mongoose discriminators to implement simplified organization controller behavior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Implement Organizational Unit concept </a:t>
            </a:r>
          </a:p>
          <a:p>
            <a:pPr lvl="2"/>
            <a:r>
              <a:rPr lang="en-US" dirty="0"/>
              <a:t>Allows for multiple roles per organization</a:t>
            </a:r>
          </a:p>
          <a:p>
            <a:pPr lvl="2"/>
            <a:r>
              <a:rPr lang="en-US" dirty="0"/>
              <a:t>Potentially allows for one login for separate roles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C82C-5DF2-41A9-E1E2-EDAE3EFE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0112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CBAA2-3910-9D26-15ED-E9F51BB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Team’s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03A7-2D82-6588-F769-3A75DD5AD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Development team strongly supports P1 and P2</a:t>
            </a:r>
          </a:p>
          <a:p>
            <a:pPr lvl="1"/>
            <a:r>
              <a:rPr lang="en-US" dirty="0"/>
              <a:t>Reminder: User/Org JSON schema validation and removing bidirectional relationships</a:t>
            </a:r>
          </a:p>
          <a:p>
            <a:pPr lvl="1"/>
            <a:r>
              <a:rPr lang="en-US" dirty="0"/>
              <a:t>P1 and P2 can be done in parallel</a:t>
            </a:r>
          </a:p>
          <a:p>
            <a:pPr lvl="1"/>
            <a:r>
              <a:rPr lang="en-US" dirty="0"/>
              <a:t>4 weeks of development time</a:t>
            </a:r>
          </a:p>
          <a:p>
            <a:pPr lvl="1"/>
            <a:endParaRPr lang="en-US" dirty="0"/>
          </a:p>
          <a:p>
            <a:r>
              <a:rPr lang="en-US" dirty="0"/>
              <a:t>Development team also supports P3</a:t>
            </a:r>
          </a:p>
          <a:p>
            <a:pPr lvl="1"/>
            <a:r>
              <a:rPr lang="en-US" dirty="0"/>
              <a:t>Reminder: Use org type specific collections to represent type specific data</a:t>
            </a:r>
          </a:p>
          <a:p>
            <a:pPr lvl="1"/>
            <a:r>
              <a:rPr lang="en-US" dirty="0"/>
              <a:t>Requires substantial database changes</a:t>
            </a:r>
          </a:p>
          <a:p>
            <a:pPr lvl="1"/>
            <a:r>
              <a:rPr lang="en-US" dirty="0"/>
              <a:t>4 weeks of additional development time</a:t>
            </a:r>
          </a:p>
          <a:p>
            <a:pPr lvl="1"/>
            <a:endParaRPr lang="en-US" dirty="0"/>
          </a:p>
          <a:p>
            <a:r>
              <a:rPr lang="en-US" dirty="0"/>
              <a:t>Note: 2 weeks of testing would be needed in addition to development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57D6C-EC45-11BE-3DA0-866FEF2C6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8050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68F0-49BC-2913-C2F4-65EBBD19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Team’s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DCB0-DF55-BAF3-6AE6-8078B8F2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Development team believes P4 requires more discussion </a:t>
            </a:r>
          </a:p>
          <a:p>
            <a:pPr lvl="1"/>
            <a:r>
              <a:rPr lang="en-US" dirty="0"/>
              <a:t>Reminder: Organizational Unit concept</a:t>
            </a:r>
          </a:p>
          <a:p>
            <a:pPr lvl="1"/>
            <a:r>
              <a:rPr lang="en-US" dirty="0"/>
              <a:t>8 weeks of development time, prerequisite for other proposals</a:t>
            </a:r>
          </a:p>
          <a:p>
            <a:pPr lvl="1"/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Would provide hierarchal representation of organizational roles</a:t>
            </a:r>
          </a:p>
          <a:p>
            <a:pPr lvl="2"/>
            <a:r>
              <a:rPr lang="en-US" dirty="0"/>
              <a:t>Allows multiple roles per organization</a:t>
            </a:r>
          </a:p>
          <a:p>
            <a:pPr lvl="1"/>
            <a:r>
              <a:rPr lang="en-US" b="1" dirty="0"/>
              <a:t>Considerations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Would entail significant database rework</a:t>
            </a:r>
          </a:p>
          <a:p>
            <a:pPr lvl="2"/>
            <a:r>
              <a:rPr lang="en-US" dirty="0"/>
              <a:t>Impacts current security policy for orgs (i.e. separate logins for each role vs. one login for entire org)</a:t>
            </a:r>
          </a:p>
          <a:p>
            <a:pPr lvl="2"/>
            <a:r>
              <a:rPr lang="en-US" dirty="0"/>
              <a:t>Impacts existing endpoint behavior</a:t>
            </a:r>
          </a:p>
          <a:p>
            <a:pPr lvl="3"/>
            <a:r>
              <a:rPr lang="en-US" dirty="0"/>
              <a:t>Certain endpoints behave differently based on role</a:t>
            </a:r>
          </a:p>
          <a:p>
            <a:pPr lvl="2"/>
            <a:r>
              <a:rPr lang="en-US" dirty="0"/>
              <a:t>Potentially impacts request headers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642BB-D5E8-30FA-3AAF-0EA6D39D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89822655"/>
      </p:ext>
    </p:extLst>
  </p:cSld>
  <p:clrMapOvr>
    <a:masterClrMapping/>
  </p:clrMapOvr>
</p:sld>
</file>

<file path=ppt/theme/theme1.xml><?xml version="1.0" encoding="utf-8"?>
<a:theme xmlns:a="http://schemas.openxmlformats.org/drawingml/2006/main" name="1_CVE 2021 - White">
  <a:themeElements>
    <a:clrScheme name="Custom 37">
      <a:dk1>
        <a:sysClr val="windowText" lastClr="000000"/>
      </a:dk1>
      <a:lt1>
        <a:sysClr val="window" lastClr="FFFFFF"/>
      </a:lt1>
      <a:dk2>
        <a:srgbClr val="540054"/>
      </a:dk2>
      <a:lt2>
        <a:srgbClr val="FBEEC9"/>
      </a:lt2>
      <a:accent1>
        <a:srgbClr val="FFB0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ve-template" id="{BA65FD6C-EF37-FC4A-93A9-EDB148D0CB54}" vid="{85BF30EE-8A1B-BF44-BF20-CE3B05E1E8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866544-84CD-42FD-B141-A01F66B0BD1C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1_CVE 2021 - White</Template>
  <TotalTime>1508</TotalTime>
  <Words>236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Helvetica LT Std</vt:lpstr>
      <vt:lpstr>Tahoma</vt:lpstr>
      <vt:lpstr>Verdana</vt:lpstr>
      <vt:lpstr>Wingdings</vt:lpstr>
      <vt:lpstr>1_CVE 2021 - White</vt:lpstr>
      <vt:lpstr>User Registry Update</vt:lpstr>
      <vt:lpstr>Development Team’s Thoughts</vt:lpstr>
      <vt:lpstr>Development Team’s 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T Daigneau</dc:creator>
  <cp:lastModifiedBy>David T Rocca</cp:lastModifiedBy>
  <cp:revision>12</cp:revision>
  <dcterms:created xsi:type="dcterms:W3CDTF">2025-07-15T18:41:12Z</dcterms:created>
  <dcterms:modified xsi:type="dcterms:W3CDTF">2025-07-22T19:47:34Z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  <property fmtid="{D5CDD505-2E9C-101B-9397-08002B2CF9AE}" pid="3" name="SharedWithUsers">
    <vt:lpwstr>498;#Thu A Tran</vt:lpwstr>
  </property>
</Properties>
</file>