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1" r:id="rId2"/>
    <p:sldId id="304" r:id="rId3"/>
    <p:sldId id="294" r:id="rId4"/>
    <p:sldId id="299" r:id="rId5"/>
    <p:sldId id="300" r:id="rId6"/>
    <p:sldId id="297" r:id="rId7"/>
    <p:sldId id="298" r:id="rId8"/>
    <p:sldId id="295" r:id="rId9"/>
    <p:sldId id="30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0FF"/>
    <a:srgbClr val="FFAE00"/>
    <a:srgbClr val="007AAD"/>
    <a:srgbClr val="056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8" autoAdjust="0"/>
    <p:restoredTop sz="92653"/>
  </p:normalViewPr>
  <p:slideViewPr>
    <p:cSldViewPr snapToGrid="0">
      <p:cViewPr varScale="1">
        <p:scale>
          <a:sx n="114" d="100"/>
          <a:sy n="114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C46F-6B15-294D-988C-EA347E679CA8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5AD7-B08D-724A-B371-A69FCA65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  - [ ] Need to have user stories</a:t>
            </a:r>
          </a:p>
          <a:p>
            <a:r>
              <a:rPr lang="en-US" dirty="0"/>
              <a:t>  - [ ] </a:t>
            </a:r>
            <a:r>
              <a:rPr lang="en-US"/>
              <a:t>LoE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7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03E06-D9BE-CF9B-518F-237DB132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626D5-941B-CC4E-EC7B-AF054E82E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D37A5-3BD9-FCC7-2D70-135641C51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27B3-BCBE-C82C-7E3A-382F436D6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5AD7-B08D-724A-B371-A69FCA65F1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27B0-A2C3-43FC-9740-99D8A7224C2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8B6-0005-43FD-8BF7-17901DDD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hyperlink" Target="https://lthub.ubc.ca/guides/github-instructor-guide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thisfaner.com/c/docker/" TargetMode="External"/><Relationship Id="rId5" Type="http://schemas.openxmlformats.org/officeDocument/2006/relationships/hyperlink" Target="https://ja.wikipedia.org/wiki/Amazon_Web_Services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712CE-533E-54F5-6B44-22920B97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6" y="2881588"/>
            <a:ext cx="5276943" cy="2117924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CVE Reference Archiver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457AD-09C2-7E9A-7792-39FD9F9C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3015228"/>
            <a:ext cx="4805691" cy="2117924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14 January 2025</a:t>
            </a:r>
          </a:p>
        </p:txBody>
      </p:sp>
      <p:pic>
        <p:nvPicPr>
          <p:cNvPr id="7" name="Graphic 6" descr="Download from cloud">
            <a:extLst>
              <a:ext uri="{FF2B5EF4-FFF2-40B4-BE49-F238E27FC236}">
                <a16:creationId xmlns:a16="http://schemas.microsoft.com/office/drawing/2014/main" id="{B4BA0493-A424-6453-E79B-FF2F6BE44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9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34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F02B-F46F-9029-9604-B880D0C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7B39-95D6-575A-FADA-2C9EC3A0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A04EA-E3F9-CFA6-8538-7F90C899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30B-D1C4-95EC-DDB2-43F4ED36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CF11-5FF1-3AC8-B3F8-FC089FA9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CVE User, I want to view the information that is in the reference site of published CVE Records, even if the reference site becomes unavailable</a:t>
            </a:r>
          </a:p>
        </p:txBody>
      </p:sp>
    </p:spTree>
    <p:extLst>
      <p:ext uri="{BB962C8B-B14F-4D97-AF65-F5344CB8AC3E}">
        <p14:creationId xmlns:p14="http://schemas.microsoft.com/office/powerpoint/2010/main" val="39688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A618-FC04-EF70-4216-06182B0A3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24F2CF-8F1F-8C6A-774C-A65263617073}"/>
              </a:ext>
            </a:extLst>
          </p:cNvPr>
          <p:cNvSpPr/>
          <p:nvPr/>
        </p:nvSpPr>
        <p:spPr>
          <a:xfrm>
            <a:off x="744840" y="2662124"/>
            <a:ext cx="4391684" cy="3799358"/>
          </a:xfrm>
          <a:prstGeom prst="rect">
            <a:avLst/>
          </a:prstGeom>
          <a:solidFill>
            <a:srgbClr val="FFC000">
              <a:alpha val="6000"/>
            </a:srgbClr>
          </a:solidFill>
          <a:ln w="254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2680"/>
                      <a:gd name="connsiteY0" fmla="*/ 0 h 1620158"/>
                      <a:gd name="connsiteX1" fmla="*/ 473609 w 2492680"/>
                      <a:gd name="connsiteY1" fmla="*/ 0 h 1620158"/>
                      <a:gd name="connsiteX2" fmla="*/ 897365 w 2492680"/>
                      <a:gd name="connsiteY2" fmla="*/ 0 h 1620158"/>
                      <a:gd name="connsiteX3" fmla="*/ 1445754 w 2492680"/>
                      <a:gd name="connsiteY3" fmla="*/ 0 h 1620158"/>
                      <a:gd name="connsiteX4" fmla="*/ 1919364 w 2492680"/>
                      <a:gd name="connsiteY4" fmla="*/ 0 h 1620158"/>
                      <a:gd name="connsiteX5" fmla="*/ 2492680 w 2492680"/>
                      <a:gd name="connsiteY5" fmla="*/ 0 h 1620158"/>
                      <a:gd name="connsiteX6" fmla="*/ 2492680 w 2492680"/>
                      <a:gd name="connsiteY6" fmla="*/ 572456 h 1620158"/>
                      <a:gd name="connsiteX7" fmla="*/ 2492680 w 2492680"/>
                      <a:gd name="connsiteY7" fmla="*/ 1112508 h 1620158"/>
                      <a:gd name="connsiteX8" fmla="*/ 2492680 w 2492680"/>
                      <a:gd name="connsiteY8" fmla="*/ 1620158 h 1620158"/>
                      <a:gd name="connsiteX9" fmla="*/ 2043998 w 2492680"/>
                      <a:gd name="connsiteY9" fmla="*/ 1620158 h 1620158"/>
                      <a:gd name="connsiteX10" fmla="*/ 1545462 w 2492680"/>
                      <a:gd name="connsiteY10" fmla="*/ 1620158 h 1620158"/>
                      <a:gd name="connsiteX11" fmla="*/ 1046926 w 2492680"/>
                      <a:gd name="connsiteY11" fmla="*/ 1620158 h 1620158"/>
                      <a:gd name="connsiteX12" fmla="*/ 573316 w 2492680"/>
                      <a:gd name="connsiteY12" fmla="*/ 1620158 h 1620158"/>
                      <a:gd name="connsiteX13" fmla="*/ 0 w 2492680"/>
                      <a:gd name="connsiteY13" fmla="*/ 1620158 h 1620158"/>
                      <a:gd name="connsiteX14" fmla="*/ 0 w 2492680"/>
                      <a:gd name="connsiteY14" fmla="*/ 1047702 h 1620158"/>
                      <a:gd name="connsiteX15" fmla="*/ 0 w 2492680"/>
                      <a:gd name="connsiteY15" fmla="*/ 475246 h 1620158"/>
                      <a:gd name="connsiteX16" fmla="*/ 0 w 2492680"/>
                      <a:gd name="connsiteY16" fmla="*/ 0 h 162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92680" h="1620158" extrusionOk="0">
                        <a:moveTo>
                          <a:pt x="0" y="0"/>
                        </a:moveTo>
                        <a:cubicBezTo>
                          <a:pt x="206397" y="-41221"/>
                          <a:pt x="249473" y="38061"/>
                          <a:pt x="473609" y="0"/>
                        </a:cubicBezTo>
                        <a:cubicBezTo>
                          <a:pt x="697745" y="-38061"/>
                          <a:pt x="725282" y="48102"/>
                          <a:pt x="897365" y="0"/>
                        </a:cubicBezTo>
                        <a:cubicBezTo>
                          <a:pt x="1069448" y="-48102"/>
                          <a:pt x="1214279" y="59606"/>
                          <a:pt x="1445754" y="0"/>
                        </a:cubicBezTo>
                        <a:cubicBezTo>
                          <a:pt x="1677229" y="-59606"/>
                          <a:pt x="1748824" y="5171"/>
                          <a:pt x="1919364" y="0"/>
                        </a:cubicBezTo>
                        <a:cubicBezTo>
                          <a:pt x="2089904" y="-5171"/>
                          <a:pt x="2272482" y="52317"/>
                          <a:pt x="2492680" y="0"/>
                        </a:cubicBezTo>
                        <a:cubicBezTo>
                          <a:pt x="2500371" y="193271"/>
                          <a:pt x="2433971" y="344462"/>
                          <a:pt x="2492680" y="572456"/>
                        </a:cubicBezTo>
                        <a:cubicBezTo>
                          <a:pt x="2551389" y="800450"/>
                          <a:pt x="2482824" y="940526"/>
                          <a:pt x="2492680" y="1112508"/>
                        </a:cubicBezTo>
                        <a:cubicBezTo>
                          <a:pt x="2502536" y="1284490"/>
                          <a:pt x="2471345" y="1400092"/>
                          <a:pt x="2492680" y="1620158"/>
                        </a:cubicBezTo>
                        <a:cubicBezTo>
                          <a:pt x="2325028" y="1666403"/>
                          <a:pt x="2150469" y="1606562"/>
                          <a:pt x="2043998" y="1620158"/>
                        </a:cubicBezTo>
                        <a:cubicBezTo>
                          <a:pt x="1937527" y="1633754"/>
                          <a:pt x="1735414" y="1592660"/>
                          <a:pt x="1545462" y="1620158"/>
                        </a:cubicBezTo>
                        <a:cubicBezTo>
                          <a:pt x="1355510" y="1647656"/>
                          <a:pt x="1164102" y="1590664"/>
                          <a:pt x="1046926" y="1620158"/>
                        </a:cubicBezTo>
                        <a:cubicBezTo>
                          <a:pt x="929750" y="1649652"/>
                          <a:pt x="747087" y="1589075"/>
                          <a:pt x="573316" y="1620158"/>
                        </a:cubicBezTo>
                        <a:cubicBezTo>
                          <a:pt x="399545" y="1651241"/>
                          <a:pt x="130399" y="1583557"/>
                          <a:pt x="0" y="1620158"/>
                        </a:cubicBezTo>
                        <a:cubicBezTo>
                          <a:pt x="-68011" y="1343886"/>
                          <a:pt x="12801" y="1189061"/>
                          <a:pt x="0" y="1047702"/>
                        </a:cubicBezTo>
                        <a:cubicBezTo>
                          <a:pt x="-12801" y="906343"/>
                          <a:pt x="19132" y="669562"/>
                          <a:pt x="0" y="475246"/>
                        </a:cubicBezTo>
                        <a:cubicBezTo>
                          <a:pt x="-19132" y="280930"/>
                          <a:pt x="50362" y="2177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B94885-16C1-D9B8-2A0A-21CBAF01BF86}"/>
              </a:ext>
            </a:extLst>
          </p:cNvPr>
          <p:cNvSpPr/>
          <p:nvPr/>
        </p:nvSpPr>
        <p:spPr>
          <a:xfrm>
            <a:off x="5121658" y="4836186"/>
            <a:ext cx="4548356" cy="1625295"/>
          </a:xfrm>
          <a:prstGeom prst="rect">
            <a:avLst/>
          </a:prstGeom>
          <a:solidFill>
            <a:srgbClr val="1C00FF">
              <a:alpha val="6000"/>
            </a:srgbClr>
          </a:solidFill>
          <a:ln w="25400">
            <a:solidFill>
              <a:schemeClr val="accent5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2680"/>
                      <a:gd name="connsiteY0" fmla="*/ 0 h 1620158"/>
                      <a:gd name="connsiteX1" fmla="*/ 473609 w 2492680"/>
                      <a:gd name="connsiteY1" fmla="*/ 0 h 1620158"/>
                      <a:gd name="connsiteX2" fmla="*/ 897365 w 2492680"/>
                      <a:gd name="connsiteY2" fmla="*/ 0 h 1620158"/>
                      <a:gd name="connsiteX3" fmla="*/ 1445754 w 2492680"/>
                      <a:gd name="connsiteY3" fmla="*/ 0 h 1620158"/>
                      <a:gd name="connsiteX4" fmla="*/ 1919364 w 2492680"/>
                      <a:gd name="connsiteY4" fmla="*/ 0 h 1620158"/>
                      <a:gd name="connsiteX5" fmla="*/ 2492680 w 2492680"/>
                      <a:gd name="connsiteY5" fmla="*/ 0 h 1620158"/>
                      <a:gd name="connsiteX6" fmla="*/ 2492680 w 2492680"/>
                      <a:gd name="connsiteY6" fmla="*/ 572456 h 1620158"/>
                      <a:gd name="connsiteX7" fmla="*/ 2492680 w 2492680"/>
                      <a:gd name="connsiteY7" fmla="*/ 1112508 h 1620158"/>
                      <a:gd name="connsiteX8" fmla="*/ 2492680 w 2492680"/>
                      <a:gd name="connsiteY8" fmla="*/ 1620158 h 1620158"/>
                      <a:gd name="connsiteX9" fmla="*/ 2043998 w 2492680"/>
                      <a:gd name="connsiteY9" fmla="*/ 1620158 h 1620158"/>
                      <a:gd name="connsiteX10" fmla="*/ 1545462 w 2492680"/>
                      <a:gd name="connsiteY10" fmla="*/ 1620158 h 1620158"/>
                      <a:gd name="connsiteX11" fmla="*/ 1046926 w 2492680"/>
                      <a:gd name="connsiteY11" fmla="*/ 1620158 h 1620158"/>
                      <a:gd name="connsiteX12" fmla="*/ 573316 w 2492680"/>
                      <a:gd name="connsiteY12" fmla="*/ 1620158 h 1620158"/>
                      <a:gd name="connsiteX13" fmla="*/ 0 w 2492680"/>
                      <a:gd name="connsiteY13" fmla="*/ 1620158 h 1620158"/>
                      <a:gd name="connsiteX14" fmla="*/ 0 w 2492680"/>
                      <a:gd name="connsiteY14" fmla="*/ 1047702 h 1620158"/>
                      <a:gd name="connsiteX15" fmla="*/ 0 w 2492680"/>
                      <a:gd name="connsiteY15" fmla="*/ 475246 h 1620158"/>
                      <a:gd name="connsiteX16" fmla="*/ 0 w 2492680"/>
                      <a:gd name="connsiteY16" fmla="*/ 0 h 162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92680" h="1620158" extrusionOk="0">
                        <a:moveTo>
                          <a:pt x="0" y="0"/>
                        </a:moveTo>
                        <a:cubicBezTo>
                          <a:pt x="206397" y="-41221"/>
                          <a:pt x="249473" y="38061"/>
                          <a:pt x="473609" y="0"/>
                        </a:cubicBezTo>
                        <a:cubicBezTo>
                          <a:pt x="697745" y="-38061"/>
                          <a:pt x="725282" y="48102"/>
                          <a:pt x="897365" y="0"/>
                        </a:cubicBezTo>
                        <a:cubicBezTo>
                          <a:pt x="1069448" y="-48102"/>
                          <a:pt x="1214279" y="59606"/>
                          <a:pt x="1445754" y="0"/>
                        </a:cubicBezTo>
                        <a:cubicBezTo>
                          <a:pt x="1677229" y="-59606"/>
                          <a:pt x="1748824" y="5171"/>
                          <a:pt x="1919364" y="0"/>
                        </a:cubicBezTo>
                        <a:cubicBezTo>
                          <a:pt x="2089904" y="-5171"/>
                          <a:pt x="2272482" y="52317"/>
                          <a:pt x="2492680" y="0"/>
                        </a:cubicBezTo>
                        <a:cubicBezTo>
                          <a:pt x="2500371" y="193271"/>
                          <a:pt x="2433971" y="344462"/>
                          <a:pt x="2492680" y="572456"/>
                        </a:cubicBezTo>
                        <a:cubicBezTo>
                          <a:pt x="2551389" y="800450"/>
                          <a:pt x="2482824" y="940526"/>
                          <a:pt x="2492680" y="1112508"/>
                        </a:cubicBezTo>
                        <a:cubicBezTo>
                          <a:pt x="2502536" y="1284490"/>
                          <a:pt x="2471345" y="1400092"/>
                          <a:pt x="2492680" y="1620158"/>
                        </a:cubicBezTo>
                        <a:cubicBezTo>
                          <a:pt x="2325028" y="1666403"/>
                          <a:pt x="2150469" y="1606562"/>
                          <a:pt x="2043998" y="1620158"/>
                        </a:cubicBezTo>
                        <a:cubicBezTo>
                          <a:pt x="1937527" y="1633754"/>
                          <a:pt x="1735414" y="1592660"/>
                          <a:pt x="1545462" y="1620158"/>
                        </a:cubicBezTo>
                        <a:cubicBezTo>
                          <a:pt x="1355510" y="1647656"/>
                          <a:pt x="1164102" y="1590664"/>
                          <a:pt x="1046926" y="1620158"/>
                        </a:cubicBezTo>
                        <a:cubicBezTo>
                          <a:pt x="929750" y="1649652"/>
                          <a:pt x="747087" y="1589075"/>
                          <a:pt x="573316" y="1620158"/>
                        </a:cubicBezTo>
                        <a:cubicBezTo>
                          <a:pt x="399545" y="1651241"/>
                          <a:pt x="130399" y="1583557"/>
                          <a:pt x="0" y="1620158"/>
                        </a:cubicBezTo>
                        <a:cubicBezTo>
                          <a:pt x="-68011" y="1343886"/>
                          <a:pt x="12801" y="1189061"/>
                          <a:pt x="0" y="1047702"/>
                        </a:cubicBezTo>
                        <a:cubicBezTo>
                          <a:pt x="-12801" y="906343"/>
                          <a:pt x="19132" y="669562"/>
                          <a:pt x="0" y="475246"/>
                        </a:cubicBezTo>
                        <a:cubicBezTo>
                          <a:pt x="-19132" y="280930"/>
                          <a:pt x="50362" y="2177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14B1C-0E7D-541D-4904-F97826F95F5B}"/>
              </a:ext>
            </a:extLst>
          </p:cNvPr>
          <p:cNvSpPr/>
          <p:nvPr/>
        </p:nvSpPr>
        <p:spPr>
          <a:xfrm>
            <a:off x="4403874" y="4956244"/>
            <a:ext cx="1831110" cy="1325980"/>
          </a:xfrm>
          <a:prstGeom prst="rect">
            <a:avLst/>
          </a:prstGeom>
          <a:solidFill>
            <a:schemeClr val="accent2">
              <a:lumMod val="20000"/>
              <a:lumOff val="80000"/>
              <a:alpha val="89505"/>
            </a:schemeClr>
          </a:solidFill>
          <a:ln w="254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2680"/>
                      <a:gd name="connsiteY0" fmla="*/ 0 h 1620158"/>
                      <a:gd name="connsiteX1" fmla="*/ 473609 w 2492680"/>
                      <a:gd name="connsiteY1" fmla="*/ 0 h 1620158"/>
                      <a:gd name="connsiteX2" fmla="*/ 897365 w 2492680"/>
                      <a:gd name="connsiteY2" fmla="*/ 0 h 1620158"/>
                      <a:gd name="connsiteX3" fmla="*/ 1445754 w 2492680"/>
                      <a:gd name="connsiteY3" fmla="*/ 0 h 1620158"/>
                      <a:gd name="connsiteX4" fmla="*/ 1919364 w 2492680"/>
                      <a:gd name="connsiteY4" fmla="*/ 0 h 1620158"/>
                      <a:gd name="connsiteX5" fmla="*/ 2492680 w 2492680"/>
                      <a:gd name="connsiteY5" fmla="*/ 0 h 1620158"/>
                      <a:gd name="connsiteX6" fmla="*/ 2492680 w 2492680"/>
                      <a:gd name="connsiteY6" fmla="*/ 572456 h 1620158"/>
                      <a:gd name="connsiteX7" fmla="*/ 2492680 w 2492680"/>
                      <a:gd name="connsiteY7" fmla="*/ 1112508 h 1620158"/>
                      <a:gd name="connsiteX8" fmla="*/ 2492680 w 2492680"/>
                      <a:gd name="connsiteY8" fmla="*/ 1620158 h 1620158"/>
                      <a:gd name="connsiteX9" fmla="*/ 2043998 w 2492680"/>
                      <a:gd name="connsiteY9" fmla="*/ 1620158 h 1620158"/>
                      <a:gd name="connsiteX10" fmla="*/ 1545462 w 2492680"/>
                      <a:gd name="connsiteY10" fmla="*/ 1620158 h 1620158"/>
                      <a:gd name="connsiteX11" fmla="*/ 1046926 w 2492680"/>
                      <a:gd name="connsiteY11" fmla="*/ 1620158 h 1620158"/>
                      <a:gd name="connsiteX12" fmla="*/ 573316 w 2492680"/>
                      <a:gd name="connsiteY12" fmla="*/ 1620158 h 1620158"/>
                      <a:gd name="connsiteX13" fmla="*/ 0 w 2492680"/>
                      <a:gd name="connsiteY13" fmla="*/ 1620158 h 1620158"/>
                      <a:gd name="connsiteX14" fmla="*/ 0 w 2492680"/>
                      <a:gd name="connsiteY14" fmla="*/ 1047702 h 1620158"/>
                      <a:gd name="connsiteX15" fmla="*/ 0 w 2492680"/>
                      <a:gd name="connsiteY15" fmla="*/ 475246 h 1620158"/>
                      <a:gd name="connsiteX16" fmla="*/ 0 w 2492680"/>
                      <a:gd name="connsiteY16" fmla="*/ 0 h 162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92680" h="1620158" extrusionOk="0">
                        <a:moveTo>
                          <a:pt x="0" y="0"/>
                        </a:moveTo>
                        <a:cubicBezTo>
                          <a:pt x="206397" y="-41221"/>
                          <a:pt x="249473" y="38061"/>
                          <a:pt x="473609" y="0"/>
                        </a:cubicBezTo>
                        <a:cubicBezTo>
                          <a:pt x="697745" y="-38061"/>
                          <a:pt x="725282" y="48102"/>
                          <a:pt x="897365" y="0"/>
                        </a:cubicBezTo>
                        <a:cubicBezTo>
                          <a:pt x="1069448" y="-48102"/>
                          <a:pt x="1214279" y="59606"/>
                          <a:pt x="1445754" y="0"/>
                        </a:cubicBezTo>
                        <a:cubicBezTo>
                          <a:pt x="1677229" y="-59606"/>
                          <a:pt x="1748824" y="5171"/>
                          <a:pt x="1919364" y="0"/>
                        </a:cubicBezTo>
                        <a:cubicBezTo>
                          <a:pt x="2089904" y="-5171"/>
                          <a:pt x="2272482" y="52317"/>
                          <a:pt x="2492680" y="0"/>
                        </a:cubicBezTo>
                        <a:cubicBezTo>
                          <a:pt x="2500371" y="193271"/>
                          <a:pt x="2433971" y="344462"/>
                          <a:pt x="2492680" y="572456"/>
                        </a:cubicBezTo>
                        <a:cubicBezTo>
                          <a:pt x="2551389" y="800450"/>
                          <a:pt x="2482824" y="940526"/>
                          <a:pt x="2492680" y="1112508"/>
                        </a:cubicBezTo>
                        <a:cubicBezTo>
                          <a:pt x="2502536" y="1284490"/>
                          <a:pt x="2471345" y="1400092"/>
                          <a:pt x="2492680" y="1620158"/>
                        </a:cubicBezTo>
                        <a:cubicBezTo>
                          <a:pt x="2325028" y="1666403"/>
                          <a:pt x="2150469" y="1606562"/>
                          <a:pt x="2043998" y="1620158"/>
                        </a:cubicBezTo>
                        <a:cubicBezTo>
                          <a:pt x="1937527" y="1633754"/>
                          <a:pt x="1735414" y="1592660"/>
                          <a:pt x="1545462" y="1620158"/>
                        </a:cubicBezTo>
                        <a:cubicBezTo>
                          <a:pt x="1355510" y="1647656"/>
                          <a:pt x="1164102" y="1590664"/>
                          <a:pt x="1046926" y="1620158"/>
                        </a:cubicBezTo>
                        <a:cubicBezTo>
                          <a:pt x="929750" y="1649652"/>
                          <a:pt x="747087" y="1589075"/>
                          <a:pt x="573316" y="1620158"/>
                        </a:cubicBezTo>
                        <a:cubicBezTo>
                          <a:pt x="399545" y="1651241"/>
                          <a:pt x="130399" y="1583557"/>
                          <a:pt x="0" y="1620158"/>
                        </a:cubicBezTo>
                        <a:cubicBezTo>
                          <a:pt x="-68011" y="1343886"/>
                          <a:pt x="12801" y="1189061"/>
                          <a:pt x="0" y="1047702"/>
                        </a:cubicBezTo>
                        <a:cubicBezTo>
                          <a:pt x="-12801" y="906343"/>
                          <a:pt x="19132" y="669562"/>
                          <a:pt x="0" y="475246"/>
                        </a:cubicBezTo>
                        <a:cubicBezTo>
                          <a:pt x="-19132" y="280930"/>
                          <a:pt x="50362" y="2177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F555B9-1FEE-59B3-2151-D57FADF69687}"/>
              </a:ext>
            </a:extLst>
          </p:cNvPr>
          <p:cNvSpPr/>
          <p:nvPr/>
        </p:nvSpPr>
        <p:spPr>
          <a:xfrm>
            <a:off x="6096000" y="1213879"/>
            <a:ext cx="5267037" cy="34238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2680"/>
                      <a:gd name="connsiteY0" fmla="*/ 0 h 1620158"/>
                      <a:gd name="connsiteX1" fmla="*/ 473609 w 2492680"/>
                      <a:gd name="connsiteY1" fmla="*/ 0 h 1620158"/>
                      <a:gd name="connsiteX2" fmla="*/ 897365 w 2492680"/>
                      <a:gd name="connsiteY2" fmla="*/ 0 h 1620158"/>
                      <a:gd name="connsiteX3" fmla="*/ 1445754 w 2492680"/>
                      <a:gd name="connsiteY3" fmla="*/ 0 h 1620158"/>
                      <a:gd name="connsiteX4" fmla="*/ 1919364 w 2492680"/>
                      <a:gd name="connsiteY4" fmla="*/ 0 h 1620158"/>
                      <a:gd name="connsiteX5" fmla="*/ 2492680 w 2492680"/>
                      <a:gd name="connsiteY5" fmla="*/ 0 h 1620158"/>
                      <a:gd name="connsiteX6" fmla="*/ 2492680 w 2492680"/>
                      <a:gd name="connsiteY6" fmla="*/ 572456 h 1620158"/>
                      <a:gd name="connsiteX7" fmla="*/ 2492680 w 2492680"/>
                      <a:gd name="connsiteY7" fmla="*/ 1112508 h 1620158"/>
                      <a:gd name="connsiteX8" fmla="*/ 2492680 w 2492680"/>
                      <a:gd name="connsiteY8" fmla="*/ 1620158 h 1620158"/>
                      <a:gd name="connsiteX9" fmla="*/ 2043998 w 2492680"/>
                      <a:gd name="connsiteY9" fmla="*/ 1620158 h 1620158"/>
                      <a:gd name="connsiteX10" fmla="*/ 1545462 w 2492680"/>
                      <a:gd name="connsiteY10" fmla="*/ 1620158 h 1620158"/>
                      <a:gd name="connsiteX11" fmla="*/ 1046926 w 2492680"/>
                      <a:gd name="connsiteY11" fmla="*/ 1620158 h 1620158"/>
                      <a:gd name="connsiteX12" fmla="*/ 573316 w 2492680"/>
                      <a:gd name="connsiteY12" fmla="*/ 1620158 h 1620158"/>
                      <a:gd name="connsiteX13" fmla="*/ 0 w 2492680"/>
                      <a:gd name="connsiteY13" fmla="*/ 1620158 h 1620158"/>
                      <a:gd name="connsiteX14" fmla="*/ 0 w 2492680"/>
                      <a:gd name="connsiteY14" fmla="*/ 1047702 h 1620158"/>
                      <a:gd name="connsiteX15" fmla="*/ 0 w 2492680"/>
                      <a:gd name="connsiteY15" fmla="*/ 475246 h 1620158"/>
                      <a:gd name="connsiteX16" fmla="*/ 0 w 2492680"/>
                      <a:gd name="connsiteY16" fmla="*/ 0 h 162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92680" h="1620158" extrusionOk="0">
                        <a:moveTo>
                          <a:pt x="0" y="0"/>
                        </a:moveTo>
                        <a:cubicBezTo>
                          <a:pt x="206397" y="-41221"/>
                          <a:pt x="249473" y="38061"/>
                          <a:pt x="473609" y="0"/>
                        </a:cubicBezTo>
                        <a:cubicBezTo>
                          <a:pt x="697745" y="-38061"/>
                          <a:pt x="725282" y="48102"/>
                          <a:pt x="897365" y="0"/>
                        </a:cubicBezTo>
                        <a:cubicBezTo>
                          <a:pt x="1069448" y="-48102"/>
                          <a:pt x="1214279" y="59606"/>
                          <a:pt x="1445754" y="0"/>
                        </a:cubicBezTo>
                        <a:cubicBezTo>
                          <a:pt x="1677229" y="-59606"/>
                          <a:pt x="1748824" y="5171"/>
                          <a:pt x="1919364" y="0"/>
                        </a:cubicBezTo>
                        <a:cubicBezTo>
                          <a:pt x="2089904" y="-5171"/>
                          <a:pt x="2272482" y="52317"/>
                          <a:pt x="2492680" y="0"/>
                        </a:cubicBezTo>
                        <a:cubicBezTo>
                          <a:pt x="2500371" y="193271"/>
                          <a:pt x="2433971" y="344462"/>
                          <a:pt x="2492680" y="572456"/>
                        </a:cubicBezTo>
                        <a:cubicBezTo>
                          <a:pt x="2551389" y="800450"/>
                          <a:pt x="2482824" y="940526"/>
                          <a:pt x="2492680" y="1112508"/>
                        </a:cubicBezTo>
                        <a:cubicBezTo>
                          <a:pt x="2502536" y="1284490"/>
                          <a:pt x="2471345" y="1400092"/>
                          <a:pt x="2492680" y="1620158"/>
                        </a:cubicBezTo>
                        <a:cubicBezTo>
                          <a:pt x="2325028" y="1666403"/>
                          <a:pt x="2150469" y="1606562"/>
                          <a:pt x="2043998" y="1620158"/>
                        </a:cubicBezTo>
                        <a:cubicBezTo>
                          <a:pt x="1937527" y="1633754"/>
                          <a:pt x="1735414" y="1592660"/>
                          <a:pt x="1545462" y="1620158"/>
                        </a:cubicBezTo>
                        <a:cubicBezTo>
                          <a:pt x="1355510" y="1647656"/>
                          <a:pt x="1164102" y="1590664"/>
                          <a:pt x="1046926" y="1620158"/>
                        </a:cubicBezTo>
                        <a:cubicBezTo>
                          <a:pt x="929750" y="1649652"/>
                          <a:pt x="747087" y="1589075"/>
                          <a:pt x="573316" y="1620158"/>
                        </a:cubicBezTo>
                        <a:cubicBezTo>
                          <a:pt x="399545" y="1651241"/>
                          <a:pt x="130399" y="1583557"/>
                          <a:pt x="0" y="1620158"/>
                        </a:cubicBezTo>
                        <a:cubicBezTo>
                          <a:pt x="-68011" y="1343886"/>
                          <a:pt x="12801" y="1189061"/>
                          <a:pt x="0" y="1047702"/>
                        </a:cubicBezTo>
                        <a:cubicBezTo>
                          <a:pt x="-12801" y="906343"/>
                          <a:pt x="19132" y="669562"/>
                          <a:pt x="0" y="475246"/>
                        </a:cubicBezTo>
                        <a:cubicBezTo>
                          <a:pt x="-19132" y="280930"/>
                          <a:pt x="50362" y="2177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7EFD56-B5E0-3370-E56D-C4835FB8AE7B}"/>
              </a:ext>
            </a:extLst>
          </p:cNvPr>
          <p:cNvSpPr/>
          <p:nvPr/>
        </p:nvSpPr>
        <p:spPr>
          <a:xfrm>
            <a:off x="6234658" y="1341419"/>
            <a:ext cx="2943058" cy="3068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2680"/>
                      <a:gd name="connsiteY0" fmla="*/ 0 h 1620158"/>
                      <a:gd name="connsiteX1" fmla="*/ 473609 w 2492680"/>
                      <a:gd name="connsiteY1" fmla="*/ 0 h 1620158"/>
                      <a:gd name="connsiteX2" fmla="*/ 897365 w 2492680"/>
                      <a:gd name="connsiteY2" fmla="*/ 0 h 1620158"/>
                      <a:gd name="connsiteX3" fmla="*/ 1445754 w 2492680"/>
                      <a:gd name="connsiteY3" fmla="*/ 0 h 1620158"/>
                      <a:gd name="connsiteX4" fmla="*/ 1919364 w 2492680"/>
                      <a:gd name="connsiteY4" fmla="*/ 0 h 1620158"/>
                      <a:gd name="connsiteX5" fmla="*/ 2492680 w 2492680"/>
                      <a:gd name="connsiteY5" fmla="*/ 0 h 1620158"/>
                      <a:gd name="connsiteX6" fmla="*/ 2492680 w 2492680"/>
                      <a:gd name="connsiteY6" fmla="*/ 572456 h 1620158"/>
                      <a:gd name="connsiteX7" fmla="*/ 2492680 w 2492680"/>
                      <a:gd name="connsiteY7" fmla="*/ 1112508 h 1620158"/>
                      <a:gd name="connsiteX8" fmla="*/ 2492680 w 2492680"/>
                      <a:gd name="connsiteY8" fmla="*/ 1620158 h 1620158"/>
                      <a:gd name="connsiteX9" fmla="*/ 2043998 w 2492680"/>
                      <a:gd name="connsiteY9" fmla="*/ 1620158 h 1620158"/>
                      <a:gd name="connsiteX10" fmla="*/ 1545462 w 2492680"/>
                      <a:gd name="connsiteY10" fmla="*/ 1620158 h 1620158"/>
                      <a:gd name="connsiteX11" fmla="*/ 1046926 w 2492680"/>
                      <a:gd name="connsiteY11" fmla="*/ 1620158 h 1620158"/>
                      <a:gd name="connsiteX12" fmla="*/ 573316 w 2492680"/>
                      <a:gd name="connsiteY12" fmla="*/ 1620158 h 1620158"/>
                      <a:gd name="connsiteX13" fmla="*/ 0 w 2492680"/>
                      <a:gd name="connsiteY13" fmla="*/ 1620158 h 1620158"/>
                      <a:gd name="connsiteX14" fmla="*/ 0 w 2492680"/>
                      <a:gd name="connsiteY14" fmla="*/ 1047702 h 1620158"/>
                      <a:gd name="connsiteX15" fmla="*/ 0 w 2492680"/>
                      <a:gd name="connsiteY15" fmla="*/ 475246 h 1620158"/>
                      <a:gd name="connsiteX16" fmla="*/ 0 w 2492680"/>
                      <a:gd name="connsiteY16" fmla="*/ 0 h 162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92680" h="1620158" extrusionOk="0">
                        <a:moveTo>
                          <a:pt x="0" y="0"/>
                        </a:moveTo>
                        <a:cubicBezTo>
                          <a:pt x="206397" y="-41221"/>
                          <a:pt x="249473" y="38061"/>
                          <a:pt x="473609" y="0"/>
                        </a:cubicBezTo>
                        <a:cubicBezTo>
                          <a:pt x="697745" y="-38061"/>
                          <a:pt x="725282" y="48102"/>
                          <a:pt x="897365" y="0"/>
                        </a:cubicBezTo>
                        <a:cubicBezTo>
                          <a:pt x="1069448" y="-48102"/>
                          <a:pt x="1214279" y="59606"/>
                          <a:pt x="1445754" y="0"/>
                        </a:cubicBezTo>
                        <a:cubicBezTo>
                          <a:pt x="1677229" y="-59606"/>
                          <a:pt x="1748824" y="5171"/>
                          <a:pt x="1919364" y="0"/>
                        </a:cubicBezTo>
                        <a:cubicBezTo>
                          <a:pt x="2089904" y="-5171"/>
                          <a:pt x="2272482" y="52317"/>
                          <a:pt x="2492680" y="0"/>
                        </a:cubicBezTo>
                        <a:cubicBezTo>
                          <a:pt x="2500371" y="193271"/>
                          <a:pt x="2433971" y="344462"/>
                          <a:pt x="2492680" y="572456"/>
                        </a:cubicBezTo>
                        <a:cubicBezTo>
                          <a:pt x="2551389" y="800450"/>
                          <a:pt x="2482824" y="940526"/>
                          <a:pt x="2492680" y="1112508"/>
                        </a:cubicBezTo>
                        <a:cubicBezTo>
                          <a:pt x="2502536" y="1284490"/>
                          <a:pt x="2471345" y="1400092"/>
                          <a:pt x="2492680" y="1620158"/>
                        </a:cubicBezTo>
                        <a:cubicBezTo>
                          <a:pt x="2325028" y="1666403"/>
                          <a:pt x="2150469" y="1606562"/>
                          <a:pt x="2043998" y="1620158"/>
                        </a:cubicBezTo>
                        <a:cubicBezTo>
                          <a:pt x="1937527" y="1633754"/>
                          <a:pt x="1735414" y="1592660"/>
                          <a:pt x="1545462" y="1620158"/>
                        </a:cubicBezTo>
                        <a:cubicBezTo>
                          <a:pt x="1355510" y="1647656"/>
                          <a:pt x="1164102" y="1590664"/>
                          <a:pt x="1046926" y="1620158"/>
                        </a:cubicBezTo>
                        <a:cubicBezTo>
                          <a:pt x="929750" y="1649652"/>
                          <a:pt x="747087" y="1589075"/>
                          <a:pt x="573316" y="1620158"/>
                        </a:cubicBezTo>
                        <a:cubicBezTo>
                          <a:pt x="399545" y="1651241"/>
                          <a:pt x="130399" y="1583557"/>
                          <a:pt x="0" y="1620158"/>
                        </a:cubicBezTo>
                        <a:cubicBezTo>
                          <a:pt x="-68011" y="1343886"/>
                          <a:pt x="12801" y="1189061"/>
                          <a:pt x="0" y="1047702"/>
                        </a:cubicBezTo>
                        <a:cubicBezTo>
                          <a:pt x="-12801" y="906343"/>
                          <a:pt x="19132" y="669562"/>
                          <a:pt x="0" y="475246"/>
                        </a:cubicBezTo>
                        <a:cubicBezTo>
                          <a:pt x="-19132" y="280930"/>
                          <a:pt x="50362" y="2177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95317-45B8-A1C0-C4EA-D62F6905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68" y="351916"/>
            <a:ext cx="11120919" cy="1325563"/>
          </a:xfrm>
        </p:spPr>
        <p:txBody>
          <a:bodyPr/>
          <a:lstStyle/>
          <a:p>
            <a:r>
              <a:rPr lang="en-US" dirty="0"/>
              <a:t>Relevant CVE Apps </a:t>
            </a:r>
            <a:r>
              <a:rPr lang="en-US" sz="1600" dirty="0"/>
              <a:t>2025.01.14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65B6B47-E56A-611B-806A-2E2DC32EA6D1}"/>
              </a:ext>
            </a:extLst>
          </p:cNvPr>
          <p:cNvSpPr/>
          <p:nvPr/>
        </p:nvSpPr>
        <p:spPr>
          <a:xfrm>
            <a:off x="7816102" y="3155286"/>
            <a:ext cx="1149139" cy="379919"/>
          </a:xfrm>
          <a:prstGeom prst="rect">
            <a:avLst/>
          </a:prstGeom>
          <a:solidFill>
            <a:schemeClr val="bg1"/>
          </a:solidFill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cvelistV5</a:t>
            </a:r>
          </a:p>
        </p:txBody>
      </p:sp>
      <p:pic>
        <p:nvPicPr>
          <p:cNvPr id="82" name="Picture 8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A52A81-A84B-9CE8-AA80-87CE5F4102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83844" y="4202169"/>
            <a:ext cx="652351" cy="366947"/>
          </a:xfrm>
          <a:prstGeom prst="rect">
            <a:avLst/>
          </a:prstGeom>
        </p:spPr>
      </p:pic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D07371E-645B-DAF8-6D17-377244C2BA22}"/>
              </a:ext>
            </a:extLst>
          </p:cNvPr>
          <p:cNvCxnSpPr>
            <a:cxnSpLocks/>
            <a:stCxn id="86" idx="4"/>
            <a:endCxn id="81" idx="1"/>
          </p:cNvCxnSpPr>
          <p:nvPr/>
        </p:nvCxnSpPr>
        <p:spPr>
          <a:xfrm rot="16200000" flipH="1">
            <a:off x="7328576" y="2857719"/>
            <a:ext cx="55683" cy="919370"/>
          </a:xfrm>
          <a:prstGeom prst="bentConnector2">
            <a:avLst/>
          </a:prstGeom>
          <a:ln w="12700">
            <a:solidFill>
              <a:srgbClr val="1C00FF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519A7878-23B4-7055-A1AC-6FFA10A25876}"/>
              </a:ext>
            </a:extLst>
          </p:cNvPr>
          <p:cNvSpPr/>
          <p:nvPr/>
        </p:nvSpPr>
        <p:spPr>
          <a:xfrm>
            <a:off x="6443787" y="3016468"/>
            <a:ext cx="905889" cy="273095"/>
          </a:xfrm>
          <a:prstGeom prst="parallelogram">
            <a:avLst/>
          </a:prstGeom>
          <a:solidFill>
            <a:srgbClr val="1C00FF">
              <a:alpha val="10000"/>
            </a:srgbClr>
          </a:solidFill>
          <a:ln w="25400">
            <a:solidFill>
              <a:srgbClr val="1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1C00FF"/>
                </a:solidFill>
              </a:rPr>
              <a:t>Updater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F08E9D9-7BC7-CD8C-FF46-B750A3449684}"/>
              </a:ext>
            </a:extLst>
          </p:cNvPr>
          <p:cNvSpPr/>
          <p:nvPr/>
        </p:nvSpPr>
        <p:spPr>
          <a:xfrm>
            <a:off x="2155620" y="4441941"/>
            <a:ext cx="2043542" cy="489857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REST Services</a:t>
            </a: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62E5CA06-D38E-268F-C4F8-AF10E0AA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2891" y="6055698"/>
            <a:ext cx="477266" cy="285507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FEF2991-24C0-DCFE-980D-6C20E0642687}"/>
              </a:ext>
            </a:extLst>
          </p:cNvPr>
          <p:cNvCxnSpPr>
            <a:cxnSpLocks/>
            <a:stCxn id="10" idx="3"/>
            <a:endCxn id="86" idx="5"/>
          </p:cNvCxnSpPr>
          <p:nvPr/>
        </p:nvCxnSpPr>
        <p:spPr>
          <a:xfrm flipV="1">
            <a:off x="4199162" y="3153016"/>
            <a:ext cx="2278762" cy="1533854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68 Bastion Host Icons, Logos, Symbols - Free Download in SVG, PNG, ICO |  IconScout">
            <a:extLst>
              <a:ext uri="{FF2B5EF4-FFF2-40B4-BE49-F238E27FC236}">
                <a16:creationId xmlns:a16="http://schemas.microsoft.com/office/drawing/2014/main" id="{11746A56-69C3-4403-D032-4AEDDF8A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1" y="5835056"/>
            <a:ext cx="574065" cy="4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 descr="Repeat with solid fill">
            <a:extLst>
              <a:ext uri="{FF2B5EF4-FFF2-40B4-BE49-F238E27FC236}">
                <a16:creationId xmlns:a16="http://schemas.microsoft.com/office/drawing/2014/main" id="{B8C48ED3-3B5F-9EC5-652F-1B569FDA0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4920" y="2954406"/>
            <a:ext cx="192345" cy="19234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67CAB23-AFD3-CD0B-4F21-56ACCFF5A03C}"/>
              </a:ext>
            </a:extLst>
          </p:cNvPr>
          <p:cNvSpPr/>
          <p:nvPr/>
        </p:nvSpPr>
        <p:spPr>
          <a:xfrm>
            <a:off x="2364443" y="3608934"/>
            <a:ext cx="1256454" cy="544643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2680"/>
                      <a:gd name="connsiteY0" fmla="*/ 0 h 1620158"/>
                      <a:gd name="connsiteX1" fmla="*/ 473609 w 2492680"/>
                      <a:gd name="connsiteY1" fmla="*/ 0 h 1620158"/>
                      <a:gd name="connsiteX2" fmla="*/ 897365 w 2492680"/>
                      <a:gd name="connsiteY2" fmla="*/ 0 h 1620158"/>
                      <a:gd name="connsiteX3" fmla="*/ 1445754 w 2492680"/>
                      <a:gd name="connsiteY3" fmla="*/ 0 h 1620158"/>
                      <a:gd name="connsiteX4" fmla="*/ 1919364 w 2492680"/>
                      <a:gd name="connsiteY4" fmla="*/ 0 h 1620158"/>
                      <a:gd name="connsiteX5" fmla="*/ 2492680 w 2492680"/>
                      <a:gd name="connsiteY5" fmla="*/ 0 h 1620158"/>
                      <a:gd name="connsiteX6" fmla="*/ 2492680 w 2492680"/>
                      <a:gd name="connsiteY6" fmla="*/ 572456 h 1620158"/>
                      <a:gd name="connsiteX7" fmla="*/ 2492680 w 2492680"/>
                      <a:gd name="connsiteY7" fmla="*/ 1112508 h 1620158"/>
                      <a:gd name="connsiteX8" fmla="*/ 2492680 w 2492680"/>
                      <a:gd name="connsiteY8" fmla="*/ 1620158 h 1620158"/>
                      <a:gd name="connsiteX9" fmla="*/ 2043998 w 2492680"/>
                      <a:gd name="connsiteY9" fmla="*/ 1620158 h 1620158"/>
                      <a:gd name="connsiteX10" fmla="*/ 1545462 w 2492680"/>
                      <a:gd name="connsiteY10" fmla="*/ 1620158 h 1620158"/>
                      <a:gd name="connsiteX11" fmla="*/ 1046926 w 2492680"/>
                      <a:gd name="connsiteY11" fmla="*/ 1620158 h 1620158"/>
                      <a:gd name="connsiteX12" fmla="*/ 573316 w 2492680"/>
                      <a:gd name="connsiteY12" fmla="*/ 1620158 h 1620158"/>
                      <a:gd name="connsiteX13" fmla="*/ 0 w 2492680"/>
                      <a:gd name="connsiteY13" fmla="*/ 1620158 h 1620158"/>
                      <a:gd name="connsiteX14" fmla="*/ 0 w 2492680"/>
                      <a:gd name="connsiteY14" fmla="*/ 1047702 h 1620158"/>
                      <a:gd name="connsiteX15" fmla="*/ 0 w 2492680"/>
                      <a:gd name="connsiteY15" fmla="*/ 475246 h 1620158"/>
                      <a:gd name="connsiteX16" fmla="*/ 0 w 2492680"/>
                      <a:gd name="connsiteY16" fmla="*/ 0 h 162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92680" h="1620158" extrusionOk="0">
                        <a:moveTo>
                          <a:pt x="0" y="0"/>
                        </a:moveTo>
                        <a:cubicBezTo>
                          <a:pt x="206397" y="-41221"/>
                          <a:pt x="249473" y="38061"/>
                          <a:pt x="473609" y="0"/>
                        </a:cubicBezTo>
                        <a:cubicBezTo>
                          <a:pt x="697745" y="-38061"/>
                          <a:pt x="725282" y="48102"/>
                          <a:pt x="897365" y="0"/>
                        </a:cubicBezTo>
                        <a:cubicBezTo>
                          <a:pt x="1069448" y="-48102"/>
                          <a:pt x="1214279" y="59606"/>
                          <a:pt x="1445754" y="0"/>
                        </a:cubicBezTo>
                        <a:cubicBezTo>
                          <a:pt x="1677229" y="-59606"/>
                          <a:pt x="1748824" y="5171"/>
                          <a:pt x="1919364" y="0"/>
                        </a:cubicBezTo>
                        <a:cubicBezTo>
                          <a:pt x="2089904" y="-5171"/>
                          <a:pt x="2272482" y="52317"/>
                          <a:pt x="2492680" y="0"/>
                        </a:cubicBezTo>
                        <a:cubicBezTo>
                          <a:pt x="2500371" y="193271"/>
                          <a:pt x="2433971" y="344462"/>
                          <a:pt x="2492680" y="572456"/>
                        </a:cubicBezTo>
                        <a:cubicBezTo>
                          <a:pt x="2551389" y="800450"/>
                          <a:pt x="2482824" y="940526"/>
                          <a:pt x="2492680" y="1112508"/>
                        </a:cubicBezTo>
                        <a:cubicBezTo>
                          <a:pt x="2502536" y="1284490"/>
                          <a:pt x="2471345" y="1400092"/>
                          <a:pt x="2492680" y="1620158"/>
                        </a:cubicBezTo>
                        <a:cubicBezTo>
                          <a:pt x="2325028" y="1666403"/>
                          <a:pt x="2150469" y="1606562"/>
                          <a:pt x="2043998" y="1620158"/>
                        </a:cubicBezTo>
                        <a:cubicBezTo>
                          <a:pt x="1937527" y="1633754"/>
                          <a:pt x="1735414" y="1592660"/>
                          <a:pt x="1545462" y="1620158"/>
                        </a:cubicBezTo>
                        <a:cubicBezTo>
                          <a:pt x="1355510" y="1647656"/>
                          <a:pt x="1164102" y="1590664"/>
                          <a:pt x="1046926" y="1620158"/>
                        </a:cubicBezTo>
                        <a:cubicBezTo>
                          <a:pt x="929750" y="1649652"/>
                          <a:pt x="747087" y="1589075"/>
                          <a:pt x="573316" y="1620158"/>
                        </a:cubicBezTo>
                        <a:cubicBezTo>
                          <a:pt x="399545" y="1651241"/>
                          <a:pt x="130399" y="1583557"/>
                          <a:pt x="0" y="1620158"/>
                        </a:cubicBezTo>
                        <a:cubicBezTo>
                          <a:pt x="-68011" y="1343886"/>
                          <a:pt x="12801" y="1189061"/>
                          <a:pt x="0" y="1047702"/>
                        </a:cubicBezTo>
                        <a:cubicBezTo>
                          <a:pt x="-12801" y="906343"/>
                          <a:pt x="19132" y="669562"/>
                          <a:pt x="0" y="475246"/>
                        </a:cubicBezTo>
                        <a:cubicBezTo>
                          <a:pt x="-19132" y="280930"/>
                          <a:pt x="50362" y="2177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rademark and Brand Policy · OpenSearch">
            <a:extLst>
              <a:ext uri="{FF2B5EF4-FFF2-40B4-BE49-F238E27FC236}">
                <a16:creationId xmlns:a16="http://schemas.microsoft.com/office/drawing/2014/main" id="{CDA29A6F-DA82-04EF-741F-E71B8A24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60" y="3764554"/>
            <a:ext cx="1079019" cy="2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A985394-0FDA-CA81-A5DC-3452A5A92D4A}"/>
              </a:ext>
            </a:extLst>
          </p:cNvPr>
          <p:cNvCxnSpPr>
            <a:cxnSpLocks/>
            <a:stCxn id="70" idx="4"/>
            <a:endCxn id="43" idx="1"/>
          </p:cNvCxnSpPr>
          <p:nvPr/>
        </p:nvCxnSpPr>
        <p:spPr>
          <a:xfrm rot="16200000" flipH="1">
            <a:off x="1721754" y="3238567"/>
            <a:ext cx="628048" cy="657329"/>
          </a:xfrm>
          <a:prstGeom prst="bentConnector2">
            <a:avLst/>
          </a:prstGeom>
          <a:ln w="12700">
            <a:solidFill>
              <a:srgbClr val="1C00FF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F7B552E4-39B4-225D-B53D-684E74F381A4}"/>
              </a:ext>
            </a:extLst>
          </p:cNvPr>
          <p:cNvSpPr/>
          <p:nvPr/>
        </p:nvSpPr>
        <p:spPr>
          <a:xfrm>
            <a:off x="1049783" y="2967701"/>
            <a:ext cx="1314662" cy="285507"/>
          </a:xfrm>
          <a:prstGeom prst="parallelogram">
            <a:avLst/>
          </a:prstGeom>
          <a:solidFill>
            <a:srgbClr val="1C00FF">
              <a:alpha val="10000"/>
            </a:srgbClr>
          </a:solidFill>
          <a:ln w="25400">
            <a:solidFill>
              <a:srgbClr val="1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1C00FF"/>
                </a:solidFill>
              </a:rPr>
              <a:t>Search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F15158CA-BAFE-A3FE-0952-4E9E46A43D88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991087" y="3522337"/>
            <a:ext cx="1420612" cy="908454"/>
          </a:xfrm>
          <a:prstGeom prst="bentConnector2">
            <a:avLst/>
          </a:prstGeom>
          <a:ln w="12700">
            <a:solidFill>
              <a:srgbClr val="1C00FF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Repeat with solid fill">
            <a:extLst>
              <a:ext uri="{FF2B5EF4-FFF2-40B4-BE49-F238E27FC236}">
                <a16:creationId xmlns:a16="http://schemas.microsoft.com/office/drawing/2014/main" id="{38890A4A-316C-C7D3-29B8-1E86A8917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683" y="2895415"/>
            <a:ext cx="192345" cy="19234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FA9C89E-6A05-C4B1-6F1E-3DD3E2B1F339}"/>
              </a:ext>
            </a:extLst>
          </p:cNvPr>
          <p:cNvSpPr txBox="1"/>
          <p:nvPr/>
        </p:nvSpPr>
        <p:spPr>
          <a:xfrm>
            <a:off x="2521325" y="2855881"/>
            <a:ext cx="40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GET</a:t>
            </a:r>
          </a:p>
        </p:txBody>
      </p:sp>
      <p:pic>
        <p:nvPicPr>
          <p:cNvPr id="93" name="Graphic 92" descr="Repeat with solid fill">
            <a:extLst>
              <a:ext uri="{FF2B5EF4-FFF2-40B4-BE49-F238E27FC236}">
                <a16:creationId xmlns:a16="http://schemas.microsoft.com/office/drawing/2014/main" id="{2294DB9C-8A79-7459-14EB-86EAC23B7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2236" y="3305792"/>
            <a:ext cx="192345" cy="19234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5363915-2B64-4758-EF64-B6751F7DBE71}"/>
              </a:ext>
            </a:extLst>
          </p:cNvPr>
          <p:cNvSpPr txBox="1"/>
          <p:nvPr/>
        </p:nvSpPr>
        <p:spPr>
          <a:xfrm>
            <a:off x="1852878" y="3266258"/>
            <a:ext cx="40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PUT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D1F071A8-A3E5-D3C3-2C4A-25B2A617BAF0}"/>
              </a:ext>
            </a:extLst>
          </p:cNvPr>
          <p:cNvCxnSpPr>
            <a:cxnSpLocks/>
            <a:stCxn id="70" idx="2"/>
            <a:endCxn id="81" idx="2"/>
          </p:cNvCxnSpPr>
          <p:nvPr/>
        </p:nvCxnSpPr>
        <p:spPr>
          <a:xfrm>
            <a:off x="2328757" y="3110455"/>
            <a:ext cx="6061915" cy="424750"/>
          </a:xfrm>
          <a:prstGeom prst="bentConnector4">
            <a:avLst>
              <a:gd name="adj1" fmla="val 43494"/>
              <a:gd name="adj2" fmla="val 122315"/>
            </a:avLst>
          </a:prstGeom>
          <a:ln w="12700">
            <a:solidFill>
              <a:schemeClr val="accent2">
                <a:lumMod val="75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8AA0F43-DFAE-5FB2-0139-7373A9B86CD1}"/>
              </a:ext>
            </a:extLst>
          </p:cNvPr>
          <p:cNvSpPr txBox="1"/>
          <p:nvPr/>
        </p:nvSpPr>
        <p:spPr>
          <a:xfrm>
            <a:off x="6815987" y="3286154"/>
            <a:ext cx="851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git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49F07-A1E5-F876-8156-B820092FED44}"/>
              </a:ext>
            </a:extLst>
          </p:cNvPr>
          <p:cNvSpPr txBox="1"/>
          <p:nvPr/>
        </p:nvSpPr>
        <p:spPr>
          <a:xfrm>
            <a:off x="8917778" y="6137949"/>
            <a:ext cx="807522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00FF"/>
                </a:solidFill>
              </a:rPr>
              <a:t>MITRE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D5195-1116-A107-B251-F58CE0F2E143}"/>
              </a:ext>
            </a:extLst>
          </p:cNvPr>
          <p:cNvSpPr txBox="1"/>
          <p:nvPr/>
        </p:nvSpPr>
        <p:spPr>
          <a:xfrm>
            <a:off x="1949411" y="2662124"/>
            <a:ext cx="31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1C00FF"/>
                </a:solidFill>
              </a:rPr>
              <a:t>λ</a:t>
            </a:r>
            <a:r>
              <a:rPr lang="en-US" sz="1600" b="1" dirty="0">
                <a:solidFill>
                  <a:srgbClr val="1C00FF"/>
                </a:solidFill>
              </a:rPr>
              <a:t> </a:t>
            </a:r>
            <a:endParaRPr 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32CAB1-356F-5FFD-2834-98AEADE87EE3}"/>
              </a:ext>
            </a:extLst>
          </p:cNvPr>
          <p:cNvSpPr txBox="1"/>
          <p:nvPr/>
        </p:nvSpPr>
        <p:spPr>
          <a:xfrm>
            <a:off x="7052497" y="2815930"/>
            <a:ext cx="294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⏯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2A42A6-8DAA-BA5A-731D-D5219E9ED9E3}"/>
              </a:ext>
            </a:extLst>
          </p:cNvPr>
          <p:cNvSpPr txBox="1"/>
          <p:nvPr/>
        </p:nvSpPr>
        <p:spPr>
          <a:xfrm>
            <a:off x="7060456" y="3660636"/>
            <a:ext cx="294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⏯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DAF2F-6A69-98A4-32BE-133941E85199}"/>
              </a:ext>
            </a:extLst>
          </p:cNvPr>
          <p:cNvSpPr txBox="1"/>
          <p:nvPr/>
        </p:nvSpPr>
        <p:spPr>
          <a:xfrm>
            <a:off x="5319429" y="2926560"/>
            <a:ext cx="40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GET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461D7F9-AD16-B19E-DFE6-B0E72D4BA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76835" y="2761272"/>
            <a:ext cx="203500" cy="162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9013AA7-1081-B0B6-8B91-B464DE21504D}"/>
              </a:ext>
            </a:extLst>
          </p:cNvPr>
          <p:cNvSpPr txBox="1"/>
          <p:nvPr/>
        </p:nvSpPr>
        <p:spPr>
          <a:xfrm>
            <a:off x="1193597" y="3220229"/>
            <a:ext cx="40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GET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540E829-12F7-08A2-56EB-F29A2ADFDF96}"/>
              </a:ext>
            </a:extLst>
          </p:cNvPr>
          <p:cNvSpPr/>
          <p:nvPr/>
        </p:nvSpPr>
        <p:spPr>
          <a:xfrm>
            <a:off x="6421041" y="1580789"/>
            <a:ext cx="905889" cy="273095"/>
          </a:xfrm>
          <a:prstGeom prst="parallelogram">
            <a:avLst/>
          </a:prstGeom>
          <a:solidFill>
            <a:srgbClr val="1C00FF">
              <a:alpha val="10000"/>
            </a:srgbClr>
          </a:solidFill>
          <a:ln w="25400">
            <a:solidFill>
              <a:srgbClr val="1C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1C00FF"/>
                </a:solidFill>
              </a:rPr>
              <a:t>Archiver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75188-3D06-54A4-4565-77D405AE67EE}"/>
              </a:ext>
            </a:extLst>
          </p:cNvPr>
          <p:cNvSpPr/>
          <p:nvPr/>
        </p:nvSpPr>
        <p:spPr>
          <a:xfrm>
            <a:off x="9536770" y="1527376"/>
            <a:ext cx="1667139" cy="379919"/>
          </a:xfrm>
          <a:prstGeom prst="rect">
            <a:avLst/>
          </a:prstGeom>
          <a:solidFill>
            <a:schemeClr val="bg1"/>
          </a:solidFill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cve</a:t>
            </a:r>
            <a:r>
              <a:rPr lang="en-US" dirty="0">
                <a:solidFill>
                  <a:schemeClr val="tx1"/>
                </a:solidFill>
              </a:rPr>
              <a:t>-ref-archives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96968-F36F-C4A4-DBAC-FF0B5B645EB7}"/>
              </a:ext>
            </a:extLst>
          </p:cNvPr>
          <p:cNvSpPr txBox="1"/>
          <p:nvPr/>
        </p:nvSpPr>
        <p:spPr>
          <a:xfrm>
            <a:off x="7230695" y="1685258"/>
            <a:ext cx="851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git commit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FFCB63-E01B-9EFB-0203-C670036CC37E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flipV="1">
            <a:off x="7292793" y="1717336"/>
            <a:ext cx="2243977" cy="1"/>
          </a:xfrm>
          <a:prstGeom prst="bentConnector3">
            <a:avLst>
              <a:gd name="adj1" fmla="val 50000"/>
            </a:avLst>
          </a:prstGeom>
          <a:ln w="12700">
            <a:solidFill>
              <a:srgbClr val="1C00FF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Lightning bolt with solid fill">
            <a:extLst>
              <a:ext uri="{FF2B5EF4-FFF2-40B4-BE49-F238E27FC236}">
                <a16:creationId xmlns:a16="http://schemas.microsoft.com/office/drawing/2014/main" id="{88707FCE-A44C-6C8A-3DC8-3191DFDE8C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0211" y="1488521"/>
            <a:ext cx="215768" cy="215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5D9BDA-03CE-953F-4126-CC0A1AF15521}"/>
              </a:ext>
            </a:extLst>
          </p:cNvPr>
          <p:cNvSpPr txBox="1"/>
          <p:nvPr/>
        </p:nvSpPr>
        <p:spPr>
          <a:xfrm>
            <a:off x="5302057" y="1488375"/>
            <a:ext cx="403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C00FF"/>
                </a:solidFill>
              </a:rPr>
              <a:t>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C4D17-FE66-F872-EA59-C12F82D7826B}"/>
              </a:ext>
            </a:extLst>
          </p:cNvPr>
          <p:cNvSpPr txBox="1"/>
          <p:nvPr/>
        </p:nvSpPr>
        <p:spPr>
          <a:xfrm>
            <a:off x="7067040" y="1370307"/>
            <a:ext cx="294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⏯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0DA930AB-9316-C113-43A1-F0E62B48AF54}"/>
              </a:ext>
            </a:extLst>
          </p:cNvPr>
          <p:cNvSpPr/>
          <p:nvPr/>
        </p:nvSpPr>
        <p:spPr>
          <a:xfrm>
            <a:off x="3188883" y="1669408"/>
            <a:ext cx="1618253" cy="90703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2AB8FC8-0E64-D2E1-95D5-4B7C5E7DDC17}"/>
              </a:ext>
            </a:extLst>
          </p:cNvPr>
          <p:cNvCxnSpPr>
            <a:cxnSpLocks/>
            <a:stCxn id="33" idx="0"/>
            <a:endCxn id="8" idx="5"/>
          </p:cNvCxnSpPr>
          <p:nvPr/>
        </p:nvCxnSpPr>
        <p:spPr>
          <a:xfrm flipV="1">
            <a:off x="4805787" y="1717337"/>
            <a:ext cx="1649391" cy="405587"/>
          </a:xfrm>
          <a:prstGeom prst="bentConnector3">
            <a:avLst>
              <a:gd name="adj1" fmla="val 31746"/>
            </a:avLst>
          </a:prstGeom>
          <a:ln w="12700">
            <a:solidFill>
              <a:srgbClr val="00B05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6B8CBC3-C8F6-C969-8FFE-08B642C01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979912" y="4264971"/>
            <a:ext cx="203500" cy="162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970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470E-0665-15F9-85C7-5063B31C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01E-874D-7D63-CB2D-8901123B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D426-D638-6ECE-2E77-5C2FABD1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Actions—known, proven platform using similar technology to existing apps (e.g., </a:t>
            </a:r>
            <a:r>
              <a:rPr lang="en-US" dirty="0" err="1"/>
              <a:t>update.yml</a:t>
            </a:r>
            <a:r>
              <a:rPr lang="en-US" dirty="0"/>
              <a:t>)</a:t>
            </a:r>
          </a:p>
          <a:p>
            <a:r>
              <a:rPr lang="en-US" dirty="0"/>
              <a:t>“Free runtime” (</a:t>
            </a:r>
            <a:r>
              <a:rPr lang="en-US" dirty="0" err="1"/>
              <a:t>compute+storage+network</a:t>
            </a:r>
            <a:r>
              <a:rPr lang="en-US" dirty="0"/>
              <a:t>) for project (courtesy of GitHub)</a:t>
            </a:r>
          </a:p>
          <a:p>
            <a:r>
              <a:rPr lang="en-US" dirty="0"/>
              <a:t>Fairly lightweight CVE-centric custom development </a:t>
            </a:r>
          </a:p>
          <a:p>
            <a:pPr lvl="1"/>
            <a:r>
              <a:rPr lang="en-US" dirty="0"/>
              <a:t>reusing existing libraries</a:t>
            </a:r>
          </a:p>
          <a:p>
            <a:pPr lvl="1"/>
            <a:r>
              <a:rPr lang="en-US" dirty="0"/>
              <a:t>Relatively easy for someone in community to start working</a:t>
            </a:r>
          </a:p>
          <a:p>
            <a:r>
              <a:rPr lang="en-US" dirty="0"/>
              <a:t>Community built for community needs</a:t>
            </a:r>
          </a:p>
          <a:p>
            <a:pPr lvl="1"/>
            <a:r>
              <a:rPr lang="en-US" dirty="0"/>
              <a:t>Collaboration development within community for MVP and beyond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MVP can be extended via PR to accommodate additional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24D13-E2A9-CDDC-3B36-F4A99CD84A4D}"/>
              </a:ext>
            </a:extLst>
          </p:cNvPr>
          <p:cNvSpPr txBox="1"/>
          <p:nvPr/>
        </p:nvSpPr>
        <p:spPr>
          <a:xfrm>
            <a:off x="6120161" y="1111825"/>
            <a:ext cx="53990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1C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Content in black are MVP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Content in orange italics are potential future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32651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218D-BAC2-4EDB-E4F4-5C781420C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C37B-1CEF-1AB8-E2C3-BA69B704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9ACE-61ED-EFB4-60DC-00237445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unknowns/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questions</a:t>
            </a:r>
            <a:r>
              <a:rPr lang="en-US" dirty="0"/>
              <a:t> (see next slide)</a:t>
            </a:r>
          </a:p>
          <a:p>
            <a:r>
              <a:rPr lang="en-US" dirty="0"/>
              <a:t>Dependent on GitHub Actions infrastructure </a:t>
            </a:r>
          </a:p>
          <a:p>
            <a:r>
              <a:rPr lang="en-US" dirty="0"/>
              <a:t>Some custom code development required up front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B857B-7ADD-928C-374C-E056DC6D6326}"/>
              </a:ext>
            </a:extLst>
          </p:cNvPr>
          <p:cNvSpPr txBox="1"/>
          <p:nvPr/>
        </p:nvSpPr>
        <p:spPr>
          <a:xfrm>
            <a:off x="6120161" y="1111825"/>
            <a:ext cx="53990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1C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Content in black are MVP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Content in orange italics are potential future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318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62F6A-15C5-CCB7-BE70-4CF883329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B638-6D67-F9E0-6D0F-6C50FC2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2128-D306-F9A3-F9AE-5E8EEE8F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Copyright issues?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GDPR issues?</a:t>
            </a:r>
          </a:p>
          <a:p>
            <a:r>
              <a:rPr lang="en-US" dirty="0"/>
              <a:t>All page assets?  Text only?</a:t>
            </a:r>
          </a:p>
          <a:p>
            <a:pPr lvl="1"/>
            <a:r>
              <a:rPr lang="en-US" dirty="0"/>
              <a:t>Code only or do we also store JS in content?</a:t>
            </a:r>
          </a:p>
          <a:p>
            <a:pPr lvl="1"/>
            <a:r>
              <a:rPr lang="en-US" dirty="0"/>
              <a:t>Screenshot only (.jpg/.</a:t>
            </a:r>
            <a:r>
              <a:rPr lang="en-US" dirty="0" err="1"/>
              <a:t>png</a:t>
            </a:r>
            <a:r>
              <a:rPr lang="en-US" dirty="0"/>
              <a:t>)?</a:t>
            </a:r>
          </a:p>
          <a:p>
            <a:r>
              <a:rPr lang="en-US" dirty="0"/>
              <a:t>GitHub repository size limits?</a:t>
            </a:r>
          </a:p>
          <a:p>
            <a:r>
              <a:rPr lang="en-US" dirty="0"/>
              <a:t>What to do with</a:t>
            </a:r>
          </a:p>
          <a:p>
            <a:pPr lvl="1"/>
            <a:r>
              <a:rPr lang="en-US" dirty="0"/>
              <a:t>sites requesting not to be scraped (e.g., </a:t>
            </a:r>
            <a:r>
              <a:rPr lang="en-US" dirty="0" err="1"/>
              <a:t>robots.txt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References that have moved? Notify CNA?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Permanent (301/308)?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Temporary (302/307)?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Dynamic web pages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Dead links/sites/hosts (what constitutes a dead link?)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Inaccessible/bad links (e.g., if we get put on blacklist for scraping)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References behind CAPTCHA/registration/login/paywalls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Should references ever be removed from repository?  When?</a:t>
            </a:r>
          </a:p>
          <a:p>
            <a:pPr lvl="1"/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7E99F-A0A9-1CF6-CDC9-9ACFE1DC09DA}"/>
              </a:ext>
            </a:extLst>
          </p:cNvPr>
          <p:cNvSpPr txBox="1"/>
          <p:nvPr/>
        </p:nvSpPr>
        <p:spPr>
          <a:xfrm>
            <a:off x="5018049" y="1111825"/>
            <a:ext cx="68356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1C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Content in black needs answers for MVP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Content in orange italics needs answers for potential future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0178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E3BFB-82A2-45B7-6344-389F442F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6F2C-8072-A3DB-3714-1EEE0884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A492-A8EF-7EF2-4915-31839356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NodeJS / Typescript technology stack</a:t>
            </a:r>
          </a:p>
          <a:p>
            <a:r>
              <a:rPr lang="en-US" dirty="0"/>
              <a:t>“normal” references only (i.e., no paywalls, CAPTCHAs, etc.)</a:t>
            </a:r>
          </a:p>
          <a:p>
            <a:r>
              <a:rPr lang="en-US" dirty="0"/>
              <a:t>Archive references for </a:t>
            </a:r>
          </a:p>
          <a:p>
            <a:pPr lvl="1"/>
            <a:r>
              <a:rPr lang="en-US" dirty="0"/>
              <a:t>New and updated CVEs since MVP work started only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Subset of old 2024 CVEs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All CVEs</a:t>
            </a:r>
          </a:p>
          <a:p>
            <a:r>
              <a:rPr lang="en-US" dirty="0"/>
              <a:t>Reference content stored as html/</a:t>
            </a:r>
            <a:r>
              <a:rPr lang="en-US" dirty="0" err="1"/>
              <a:t>css</a:t>
            </a:r>
            <a:r>
              <a:rPr lang="en-US" dirty="0"/>
              <a:t>/jpg/</a:t>
            </a:r>
            <a:r>
              <a:rPr lang="en-US" dirty="0" err="1"/>
              <a:t>png</a:t>
            </a:r>
            <a:r>
              <a:rPr lang="en-US" dirty="0"/>
              <a:t> in </a:t>
            </a:r>
            <a:r>
              <a:rPr lang="en-US" dirty="0" err="1"/>
              <a:t>cve</a:t>
            </a:r>
            <a:r>
              <a:rPr lang="en-US" dirty="0"/>
              <a:t>-ref-archive repository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Viewer for archived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58547-C13A-806C-81D9-2836732B8FB5}"/>
              </a:ext>
            </a:extLst>
          </p:cNvPr>
          <p:cNvSpPr txBox="1"/>
          <p:nvPr/>
        </p:nvSpPr>
        <p:spPr>
          <a:xfrm>
            <a:off x="6120161" y="1111825"/>
            <a:ext cx="53990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1C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Content in black are MVP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Content in orange italics are stretch goals</a:t>
            </a:r>
          </a:p>
        </p:txBody>
      </p:sp>
    </p:spTree>
    <p:extLst>
      <p:ext uri="{BB962C8B-B14F-4D97-AF65-F5344CB8AC3E}">
        <p14:creationId xmlns:p14="http://schemas.microsoft.com/office/powerpoint/2010/main" val="27043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DD050-AA32-5529-CD35-017A9CED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CA6C1C99-54A1-0F22-C255-28D7D56D1C88}"/>
              </a:ext>
            </a:extLst>
          </p:cNvPr>
          <p:cNvSpPr/>
          <p:nvPr/>
        </p:nvSpPr>
        <p:spPr>
          <a:xfrm>
            <a:off x="3903297" y="4990218"/>
            <a:ext cx="4045861" cy="641267"/>
          </a:xfrm>
          <a:prstGeom prst="cube">
            <a:avLst>
              <a:gd name="adj" fmla="val 78704"/>
            </a:avLst>
          </a:prstGeom>
          <a:solidFill>
            <a:srgbClr val="1C00FF">
              <a:alpha val="16930"/>
            </a:srgbClr>
          </a:solidFill>
          <a:ln w="6350">
            <a:solidFill>
              <a:srgbClr val="1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5922-7000-2B5F-7963-2B0DA479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0919" cy="1325563"/>
          </a:xfrm>
        </p:spPr>
        <p:txBody>
          <a:bodyPr/>
          <a:lstStyle/>
          <a:p>
            <a:r>
              <a:rPr lang="en-US" b="1" dirty="0"/>
              <a:t>GitHub Actions “Layers” Design</a:t>
            </a:r>
            <a:r>
              <a:rPr lang="en-US" dirty="0"/>
              <a:t> </a:t>
            </a:r>
            <a:r>
              <a:rPr lang="en-US" sz="1600" dirty="0"/>
              <a:t>2025.01.11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C20E-1466-228A-433D-989A43379138}"/>
              </a:ext>
            </a:extLst>
          </p:cNvPr>
          <p:cNvSpPr txBox="1"/>
          <p:nvPr/>
        </p:nvSpPr>
        <p:spPr>
          <a:xfrm>
            <a:off x="8517145" y="2604968"/>
            <a:ext cx="3288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Platform bridges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archive.yml</a:t>
            </a:r>
            <a:r>
              <a:rPr lang="en-US" sz="1400" dirty="0"/>
              <a:t> for GitHub actions,</a:t>
            </a:r>
          </a:p>
          <a:p>
            <a:r>
              <a:rPr lang="en-US" sz="1400" dirty="0"/>
              <a:t> GitHub workflow apps)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F09CF-1D9F-A268-1AEA-B7C158437989}"/>
              </a:ext>
            </a:extLst>
          </p:cNvPr>
          <p:cNvSpPr txBox="1"/>
          <p:nvPr/>
        </p:nvSpPr>
        <p:spPr>
          <a:xfrm>
            <a:off x="8567327" y="4792656"/>
            <a:ext cx="318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cve</a:t>
            </a:r>
            <a:r>
              <a:rPr lang="en-US" sz="1400" b="1" dirty="0"/>
              <a:t>-core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(common CVE functions)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AC50B-5EEC-9E0D-4B0F-BA8ABCFF0E98}"/>
              </a:ext>
            </a:extLst>
          </p:cNvPr>
          <p:cNvSpPr txBox="1"/>
          <p:nvPr/>
        </p:nvSpPr>
        <p:spPr>
          <a:xfrm>
            <a:off x="8567327" y="3751917"/>
            <a:ext cx="295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 logic </a:t>
            </a:r>
            <a:br>
              <a:rPr lang="en-US" sz="1400" dirty="0"/>
            </a:br>
            <a:r>
              <a:rPr lang="en-US" sz="1400" dirty="0"/>
              <a:t>(e.g., </a:t>
            </a:r>
            <a:r>
              <a:rPr lang="en-US" sz="1400" dirty="0" err="1"/>
              <a:t>ArchiveManager</a:t>
            </a:r>
            <a:r>
              <a:rPr lang="en-US" sz="1400" dirty="0"/>
              <a:t>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9ECEF73-430B-0926-D11F-83A230A06307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393913" y="2963499"/>
            <a:ext cx="3123232" cy="108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>
            <a:extLst>
              <a:ext uri="{FF2B5EF4-FFF2-40B4-BE49-F238E27FC236}">
                <a16:creationId xmlns:a16="http://schemas.microsoft.com/office/drawing/2014/main" id="{BDE8F0C1-D3E9-589E-34A9-4162E8616AF7}"/>
              </a:ext>
            </a:extLst>
          </p:cNvPr>
          <p:cNvSpPr/>
          <p:nvPr/>
        </p:nvSpPr>
        <p:spPr>
          <a:xfrm>
            <a:off x="3903297" y="3954504"/>
            <a:ext cx="1334413" cy="641267"/>
          </a:xfrm>
          <a:prstGeom prst="cube">
            <a:avLst>
              <a:gd name="adj" fmla="val 78704"/>
            </a:avLst>
          </a:prstGeom>
          <a:solidFill>
            <a:schemeClr val="accent5">
              <a:lumMod val="75000"/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E4DC45EC-6044-7B40-C05B-350B34EA29FF}"/>
              </a:ext>
            </a:extLst>
          </p:cNvPr>
          <p:cNvSpPr/>
          <p:nvPr/>
        </p:nvSpPr>
        <p:spPr>
          <a:xfrm>
            <a:off x="3871595" y="2895217"/>
            <a:ext cx="1522318" cy="641267"/>
          </a:xfrm>
          <a:prstGeom prst="cube">
            <a:avLst>
              <a:gd name="adj" fmla="val 78704"/>
            </a:avLst>
          </a:prstGeom>
          <a:solidFill>
            <a:srgbClr val="FFAE00">
              <a:alpha val="25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2BAC386-F33E-D32F-654F-132AC803DCE7}"/>
              </a:ext>
            </a:extLst>
          </p:cNvPr>
          <p:cNvCxnSpPr>
            <a:cxnSpLocks/>
            <a:stCxn id="20" idx="5"/>
            <a:endCxn id="31" idx="1"/>
          </p:cNvCxnSpPr>
          <p:nvPr/>
        </p:nvCxnSpPr>
        <p:spPr>
          <a:xfrm flipV="1">
            <a:off x="5237710" y="4013527"/>
            <a:ext cx="3329617" cy="92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F8A3FC1-AAE7-7253-08A9-2E3525BBBE25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flipV="1">
            <a:off x="7949158" y="5054266"/>
            <a:ext cx="618169" cy="42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E89C-661E-6582-EE74-43E29D65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Timeline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CE55F-B496-F8DB-403A-DC2C9498367A}"/>
              </a:ext>
            </a:extLst>
          </p:cNvPr>
          <p:cNvSpPr txBox="1"/>
          <p:nvPr/>
        </p:nvSpPr>
        <p:spPr>
          <a:xfrm>
            <a:off x="442907" y="4221233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0DB0A-D215-340A-227D-EE55DADE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7" y="2051824"/>
            <a:ext cx="11433844" cy="2086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EC99C2-E750-FC51-F703-3C69AA843A89}"/>
              </a:ext>
            </a:extLst>
          </p:cNvPr>
          <p:cNvSpPr txBox="1"/>
          <p:nvPr/>
        </p:nvSpPr>
        <p:spPr>
          <a:xfrm>
            <a:off x="1999787" y="4204605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F9553-5F5E-E08B-E2F1-E94E9FECC584}"/>
              </a:ext>
            </a:extLst>
          </p:cNvPr>
          <p:cNvSpPr txBox="1"/>
          <p:nvPr/>
        </p:nvSpPr>
        <p:spPr>
          <a:xfrm>
            <a:off x="3567818" y="4187977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410D0-3A1A-41A5-36C3-104BDF888F33}"/>
              </a:ext>
            </a:extLst>
          </p:cNvPr>
          <p:cNvSpPr txBox="1"/>
          <p:nvPr/>
        </p:nvSpPr>
        <p:spPr>
          <a:xfrm>
            <a:off x="5135849" y="4171349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6C1D0-97CF-C7DB-88A1-CA8C1C018781}"/>
              </a:ext>
            </a:extLst>
          </p:cNvPr>
          <p:cNvSpPr txBox="1"/>
          <p:nvPr/>
        </p:nvSpPr>
        <p:spPr>
          <a:xfrm>
            <a:off x="6703880" y="4154721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E84AE-35B1-8420-2DF6-F41007AD5D93}"/>
              </a:ext>
            </a:extLst>
          </p:cNvPr>
          <p:cNvSpPr txBox="1"/>
          <p:nvPr/>
        </p:nvSpPr>
        <p:spPr>
          <a:xfrm>
            <a:off x="8283062" y="4138093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11000-CA7E-A70F-EFD7-4B763147984A}"/>
              </a:ext>
            </a:extLst>
          </p:cNvPr>
          <p:cNvSpPr txBox="1"/>
          <p:nvPr/>
        </p:nvSpPr>
        <p:spPr>
          <a:xfrm>
            <a:off x="9770326" y="4138092"/>
            <a:ext cx="15834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40941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22144</TotalTime>
  <Words>484</Words>
  <Application>Microsoft Macintosh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CVE Reference Archiver Proposal</vt:lpstr>
      <vt:lpstr>User Stories</vt:lpstr>
      <vt:lpstr>Relevant CVE Apps 2025.01.14</vt:lpstr>
      <vt:lpstr>Benefits</vt:lpstr>
      <vt:lpstr>Drawbacks</vt:lpstr>
      <vt:lpstr>Questions</vt:lpstr>
      <vt:lpstr>MVP Prototype</vt:lpstr>
      <vt:lpstr>GitHub Actions “Layers” Design 2025.01.11</vt:lpstr>
      <vt:lpstr>Notional Timeline</vt:lpstr>
      <vt:lpstr>Questions?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OpenCTI federation is that an organization:</dc:title>
  <dc:creator>Joseph L Whitmore</dc:creator>
  <cp:lastModifiedBy>Howard Kong</cp:lastModifiedBy>
  <cp:revision>104</cp:revision>
  <dcterms:created xsi:type="dcterms:W3CDTF">2022-04-18T16:46:38Z</dcterms:created>
  <dcterms:modified xsi:type="dcterms:W3CDTF">2025-01-25T22:43:59Z</dcterms:modified>
</cp:coreProperties>
</file>