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7" r:id="rId5"/>
  </p:sldMasterIdLst>
  <p:notesMasterIdLst>
    <p:notesMasterId r:id="rId12"/>
  </p:notesMasterIdLst>
  <p:handoutMasterIdLst>
    <p:handoutMasterId r:id="rId13"/>
  </p:handoutMasterIdLst>
  <p:sldIdLst>
    <p:sldId id="368" r:id="rId6"/>
    <p:sldId id="369" r:id="rId7"/>
    <p:sldId id="370" r:id="rId8"/>
    <p:sldId id="371" r:id="rId9"/>
    <p:sldId id="372" r:id="rId10"/>
    <p:sldId id="3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94F94E-FFC0-524B-8BEF-B4EA8C57CD7F}" name="Christine L Deal" initials="CLD" userId="S::CDEAL@MITRE.ORG::09b9d9c1-e292-41e9-b59e-a8166b0d43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837"/>
    <a:srgbClr val="FF9C21"/>
    <a:srgbClr val="DDDDDD"/>
    <a:srgbClr val="FF6E0B"/>
    <a:srgbClr val="FF940E"/>
    <a:srgbClr val="FFB000"/>
    <a:srgbClr val="161636"/>
    <a:srgbClr val="97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95205" autoAdjust="0"/>
  </p:normalViewPr>
  <p:slideViewPr>
    <p:cSldViewPr snapToGrid="0">
      <p:cViewPr varScale="1">
        <p:scale>
          <a:sx n="105" d="100"/>
          <a:sy n="105" d="100"/>
        </p:scale>
        <p:origin x="3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Britton" userId="c0f0839d-bd41-4874-b9dc-9ff51016bfe6" providerId="ADAL" clId="{31250850-C9AD-4569-88C7-884763D9CC87}"/>
    <pc:docChg chg="modSld">
      <pc:chgData name="Kris Britton" userId="c0f0839d-bd41-4874-b9dc-9ff51016bfe6" providerId="ADAL" clId="{31250850-C9AD-4569-88C7-884763D9CC87}" dt="2024-10-15T20:01:04.436" v="119" actId="20577"/>
      <pc:docMkLst>
        <pc:docMk/>
      </pc:docMkLst>
      <pc:sldChg chg="modSp mod">
        <pc:chgData name="Kris Britton" userId="c0f0839d-bd41-4874-b9dc-9ff51016bfe6" providerId="ADAL" clId="{31250850-C9AD-4569-88C7-884763D9CC87}" dt="2024-10-15T20:01:04.436" v="119" actId="20577"/>
        <pc:sldMkLst>
          <pc:docMk/>
          <pc:sldMk cId="192119884" sldId="368"/>
        </pc:sldMkLst>
        <pc:spChg chg="mod">
          <ac:chgData name="Kris Britton" userId="c0f0839d-bd41-4874-b9dc-9ff51016bfe6" providerId="ADAL" clId="{31250850-C9AD-4569-88C7-884763D9CC87}" dt="2024-10-15T20:01:04.436" v="119" actId="20577"/>
          <ac:spMkLst>
            <pc:docMk/>
            <pc:sldMk cId="192119884" sldId="368"/>
            <ac:spMk id="2" creationId="{C4BF3443-2389-9B5D-C40C-A01C9E49C529}"/>
          </ac:spMkLst>
        </pc:spChg>
        <pc:spChg chg="mod">
          <ac:chgData name="Kris Britton" userId="c0f0839d-bd41-4874-b9dc-9ff51016bfe6" providerId="ADAL" clId="{31250850-C9AD-4569-88C7-884763D9CC87}" dt="2024-10-15T20:00:56.220" v="109" actId="20577"/>
          <ac:spMkLst>
            <pc:docMk/>
            <pc:sldMk cId="192119884" sldId="368"/>
            <ac:spMk id="3" creationId="{5AB9A48B-F2DF-951C-E775-36F1BDB40790}"/>
          </ac:spMkLst>
        </pc:spChg>
      </pc:sldChg>
      <pc:sldChg chg="modSp mod">
        <pc:chgData name="Kris Britton" userId="c0f0839d-bd41-4874-b9dc-9ff51016bfe6" providerId="ADAL" clId="{31250850-C9AD-4569-88C7-884763D9CC87}" dt="2024-10-15T19:46:00.284" v="102" actId="20577"/>
        <pc:sldMkLst>
          <pc:docMk/>
          <pc:sldMk cId="4181617070" sldId="371"/>
        </pc:sldMkLst>
        <pc:spChg chg="mod">
          <ac:chgData name="Kris Britton" userId="c0f0839d-bd41-4874-b9dc-9ff51016bfe6" providerId="ADAL" clId="{31250850-C9AD-4569-88C7-884763D9CC87}" dt="2024-10-15T19:46:00.284" v="102" actId="20577"/>
          <ac:spMkLst>
            <pc:docMk/>
            <pc:sldMk cId="4181617070" sldId="371"/>
            <ac:spMk id="8" creationId="{0178813C-5670-868B-FFF8-74ACDEBF5A8C}"/>
          </ac:spMkLst>
        </pc:spChg>
      </pc:sldChg>
      <pc:sldChg chg="modSp mod">
        <pc:chgData name="Kris Britton" userId="c0f0839d-bd41-4874-b9dc-9ff51016bfe6" providerId="ADAL" clId="{31250850-C9AD-4569-88C7-884763D9CC87}" dt="2024-10-15T19:43:43.174" v="68" actId="20577"/>
        <pc:sldMkLst>
          <pc:docMk/>
          <pc:sldMk cId="2282606689" sldId="372"/>
        </pc:sldMkLst>
        <pc:spChg chg="mod">
          <ac:chgData name="Kris Britton" userId="c0f0839d-bd41-4874-b9dc-9ff51016bfe6" providerId="ADAL" clId="{31250850-C9AD-4569-88C7-884763D9CC87}" dt="2024-10-15T19:43:43.174" v="68" actId="20577"/>
          <ac:spMkLst>
            <pc:docMk/>
            <pc:sldMk cId="2282606689" sldId="372"/>
            <ac:spMk id="3" creationId="{86334FC1-0B89-7544-61B5-22F8F6B0395C}"/>
          </ac:spMkLst>
        </pc:spChg>
      </pc:sldChg>
      <pc:sldChg chg="modSp mod">
        <pc:chgData name="Kris Britton" userId="c0f0839d-bd41-4874-b9dc-9ff51016bfe6" providerId="ADAL" clId="{31250850-C9AD-4569-88C7-884763D9CC87}" dt="2024-10-15T19:43:24.461" v="67" actId="5793"/>
        <pc:sldMkLst>
          <pc:docMk/>
          <pc:sldMk cId="793696236" sldId="373"/>
        </pc:sldMkLst>
        <pc:spChg chg="mod">
          <ac:chgData name="Kris Britton" userId="c0f0839d-bd41-4874-b9dc-9ff51016bfe6" providerId="ADAL" clId="{31250850-C9AD-4569-88C7-884763D9CC87}" dt="2024-10-15T19:43:24.461" v="67" actId="5793"/>
          <ac:spMkLst>
            <pc:docMk/>
            <pc:sldMk cId="793696236" sldId="373"/>
            <ac:spMk id="3" creationId="{3DCBC49F-8ABE-B9D1-7BC4-A05C5C2F2ED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5.14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4143 1579,'-22'2,"1"0,-42 10,-16 2,-758 10,606-26,-32 4,-311-10,352-13,-98-4,268 22,1-2,0-2,0-3,-76-25,9 2,-74-26,162 45,2-1,-1-1,-35-28,-17-10,57 42,2-2,-1 0,2-2,0 0,1-1,0-2,2 1,0-2,1-1,-14-22,-14-31,3-2,-39-101,41 78,-40-124,57 147,-50-113,68 176,2 0,0 0,0-1,1 1,1-1,0 1,2-18,-1 26,0-25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9:03.43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31,'4'0,"32"-13,10-4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9:03.97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6.4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4321 694,'-6'5,"0"0,0-1,0 1,-1-1,1-1,-1 1,0-1,0-1,-13 4,-73 12,72-14,-680 69,338-42,295-24,-836 45,771-63,-255-52,122 13,-247-53,404 74,2-6,-168-79,255 104,1 0,1-2,0 0,1-1,0-1,1-1,0 0,2-1,-1-1,-16-26,17 20,1-1,1-1,1 0,1-1,2 0,0 0,-7-50,9 29,3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7.03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7.3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7.72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11,'0'-5,"0"0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8.1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8.53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0,'9'0,"2"0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8.93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0,'9'9,"11"6,7 2,-2 2,0-3,4-8,6-9,-3-5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18:58:59.27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1 871,'4'0,"32"0,27 0,33 0,113-4,89-11,59-10,242-41,121-17,211-43,34-3,-83 11,-44 8,-135 24,-169 21,-175 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1" name="Text Box 34">
            <a:extLst>
              <a:ext uri="{FF2B5EF4-FFF2-40B4-BE49-F238E27FC236}">
                <a16:creationId xmlns:a16="http://schemas.microsoft.com/office/drawing/2014/main" id="{2AB22BAF-DCF0-49C8-9B62-2090F858D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43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24" name="Text Box 34">
            <a:extLst>
              <a:ext uri="{FF2B5EF4-FFF2-40B4-BE49-F238E27FC236}">
                <a16:creationId xmlns:a16="http://schemas.microsoft.com/office/drawing/2014/main" id="{07D52AAF-76C3-4854-B946-AD1F8280FD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1999–2021,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8A7C5507-7261-4345-B625-B4C2FDA0E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7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2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05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71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0A45C-AF6C-4138-837C-522EBE9C0CFE}"/>
              </a:ext>
            </a:extLst>
          </p:cNvPr>
          <p:cNvSpPr/>
          <p:nvPr userDrawn="1"/>
        </p:nvSpPr>
        <p:spPr>
          <a:xfrm>
            <a:off x="0" y="0"/>
            <a:ext cx="249382" cy="685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9A659-7A3B-4019-B95F-4BF28B2A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solidFill>
                <a:srgbClr val="FF6E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solidFill>
                <a:srgbClr val="FF6E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E4F73D66-FC3D-4ED5-869D-E71B70F47A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2429F8-2E11-4D90-B076-E8227A99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98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chemeClr val="bg1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77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chemeClr val="bg1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5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1094-B5D5-4053-B0C0-94919897ED1A}"/>
              </a:ext>
            </a:extLst>
          </p:cNvPr>
          <p:cNvSpPr/>
          <p:nvPr userDrawn="1"/>
        </p:nvSpPr>
        <p:spPr>
          <a:xfrm>
            <a:off x="742950" y="1123950"/>
            <a:ext cx="10839450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AA79C-BCB0-447F-8E47-BAD8DEAC6D6E}"/>
              </a:ext>
            </a:extLst>
          </p:cNvPr>
          <p:cNvSpPr/>
          <p:nvPr userDrawn="1"/>
        </p:nvSpPr>
        <p:spPr>
          <a:xfrm>
            <a:off x="742950" y="1123950"/>
            <a:ext cx="10839450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DE63C-8FD2-4021-92D1-35E8626F04F0}"/>
              </a:ext>
            </a:extLst>
          </p:cNvPr>
          <p:cNvSpPr/>
          <p:nvPr userDrawn="1"/>
        </p:nvSpPr>
        <p:spPr>
          <a:xfrm rot="5400000">
            <a:off x="-3201135" y="3216519"/>
            <a:ext cx="6852138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rgbClr val="161636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5" name="Text Box 34">
            <a:extLst>
              <a:ext uri="{FF2B5EF4-FFF2-40B4-BE49-F238E27FC236}">
                <a16:creationId xmlns:a16="http://schemas.microsoft.com/office/drawing/2014/main" id="{083DBED3-CBF1-4DED-BBB9-9910229338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1999–2021,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DD449A9D-B432-49FE-8A2B-6C39F96692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19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0BEABB3F-3394-4ED9-ABC2-C0DFA00104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6E0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42000">
                  <a:srgbClr val="97D4EA"/>
                </a:gs>
                <a:gs pos="0">
                  <a:schemeClr val="bg1"/>
                </a:gs>
                <a:gs pos="72798">
                  <a:srgbClr val="FF6E0B"/>
                </a:gs>
                <a:gs pos="20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4F4CCAD9-094C-4DC4-A71C-C9E59EAA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2BD267F-6F20-4126-977C-FF1E0712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1635"/>
            <a:ext cx="10515600" cy="474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28EEAF-2978-4FFE-8F14-9CA0DADCB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53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C51DB7-4661-49FA-8DC1-4CECB49225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3" r:id="rId3"/>
    <p:sldLayoutId id="2147483676" r:id="rId4"/>
    <p:sldLayoutId id="2147483678" r:id="rId5"/>
    <p:sldLayoutId id="2147483679" r:id="rId6"/>
    <p:sldLayoutId id="2147483685" r:id="rId7"/>
    <p:sldLayoutId id="214748368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A3B2-5E90-4342-9E8C-A8F44812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B0CF-0D71-47E3-B160-F98745C8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6D12E9-E185-4DF5-9CC6-58620C78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16163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35000">
                  <a:srgbClr val="97D4EA"/>
                </a:gs>
                <a:gs pos="65000">
                  <a:srgbClr val="FF6E0B"/>
                </a:gs>
                <a:gs pos="4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4">
            <a:extLst>
              <a:ext uri="{FF2B5EF4-FFF2-40B4-BE49-F238E27FC236}">
                <a16:creationId xmlns:a16="http://schemas.microsoft.com/office/drawing/2014/main" id="{88EC8E12-6F94-4874-BA84-4EA5FDE12F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.cv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9" Type="http://schemas.openxmlformats.org/officeDocument/2006/relationships/customXml" Target="../ink/ink3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3443-2389-9B5D-C40C-A01C9E4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CVE.org </a:t>
            </a:r>
            <a:r>
              <a:rPr lang="en-US"/>
              <a:t>Search Initial Capability </a:t>
            </a:r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A48B-F2DF-951C-E775-36F1BDB4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Release for Testing/Review:  10/17/2024</a:t>
            </a:r>
          </a:p>
          <a:p>
            <a:pPr lvl="1"/>
            <a:r>
              <a:rPr lang="en-US" dirty="0">
                <a:hlinkClick r:id="rId2"/>
              </a:rPr>
              <a:t>https://test.cve.org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Testing period: 10/17/2024 – 11/17/2024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Anybody in the Community can test and provide comment</a:t>
            </a:r>
          </a:p>
          <a:p>
            <a:pPr lvl="2"/>
            <a:r>
              <a:rPr lang="en-US" sz="2400" dirty="0"/>
              <a:t>AWG is being requested to perform testing</a:t>
            </a:r>
          </a:p>
          <a:p>
            <a:pPr lvl="2"/>
            <a:endParaRPr lang="en-US" dirty="0"/>
          </a:p>
          <a:p>
            <a:r>
              <a:rPr lang="en-US" dirty="0"/>
              <a:t>Instructions on test.cve.org will provide guidance on testing and providing feedback</a:t>
            </a:r>
          </a:p>
          <a:p>
            <a:pPr lvl="1"/>
            <a:r>
              <a:rPr lang="en-US" dirty="0"/>
              <a:t>You will be able to provide feedback on a web form that will be referenced on the page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975E-054A-FE9F-DF75-5E2C005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1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04D1D-0CD8-C4BD-7660-928B8433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2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D54CE1-EAF7-D7F8-2F47-D9D35082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66" y="541634"/>
            <a:ext cx="11010900" cy="2543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1D995-F6E2-B05A-953E-A299346CE69E}"/>
              </a:ext>
            </a:extLst>
          </p:cNvPr>
          <p:cNvSpPr txBox="1"/>
          <p:nvPr/>
        </p:nvSpPr>
        <p:spPr>
          <a:xfrm>
            <a:off x="3967065" y="3318216"/>
            <a:ext cx="6062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Previous </a:t>
            </a:r>
            <a:r>
              <a:rPr lang="en-US" sz="2400" i="1" dirty="0">
                <a:solidFill>
                  <a:srgbClr val="FFFF00"/>
                </a:solidFill>
              </a:rPr>
              <a:t>CVE ID Lookup </a:t>
            </a:r>
            <a:r>
              <a:rPr lang="en-US" sz="2400" dirty="0">
                <a:solidFill>
                  <a:srgbClr val="FFFF00"/>
                </a:solidFill>
              </a:rPr>
              <a:t>box  is now a pull down menu that defaults to a Search Box in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For Testing, this box will accept a Search Query and return search results from the </a:t>
            </a:r>
            <a:r>
              <a:rPr lang="en-US" sz="2400" dirty="0">
                <a:solidFill>
                  <a:srgbClr val="92D050"/>
                </a:solidFill>
              </a:rPr>
              <a:t>PRODUCTION Data set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May lag up to ½ hour. </a:t>
            </a:r>
            <a:endParaRPr lang="en-US" sz="2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A881C7-C788-F741-C24F-CF46076C65AA}"/>
                  </a:ext>
                </a:extLst>
              </p14:cNvPr>
              <p14:cNvContentPartPr/>
              <p14:nvPr/>
            </p14:nvContentPartPr>
            <p14:xfrm>
              <a:off x="1846008" y="5018112"/>
              <a:ext cx="1491480" cy="587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A881C7-C788-F741-C24F-CF46076C65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2008" y="4910472"/>
                <a:ext cx="159912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13FB35-348C-5450-3FDA-D5949532F2BD}"/>
                  </a:ext>
                </a:extLst>
              </p14:cNvPr>
              <p14:cNvContentPartPr/>
              <p14:nvPr/>
            </p14:nvContentPartPr>
            <p14:xfrm>
              <a:off x="1754568" y="4870512"/>
              <a:ext cx="1555560" cy="331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13FB35-348C-5450-3FDA-D5949532F2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0928" y="4762512"/>
                <a:ext cx="166320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46249E-8843-D360-B873-CE7FAFB2860A}"/>
                  </a:ext>
                </a:extLst>
              </p14:cNvPr>
              <p14:cNvContentPartPr/>
              <p14:nvPr/>
            </p14:nvContentPartPr>
            <p14:xfrm>
              <a:off x="2166768" y="491011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46249E-8843-D360-B873-CE7FAFB286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3128" y="48024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E47ECE-D628-03DF-CDEB-1DFBE4EEB6BB}"/>
                  </a:ext>
                </a:extLst>
              </p14:cNvPr>
              <p14:cNvContentPartPr/>
              <p14:nvPr/>
            </p14:nvContentPartPr>
            <p14:xfrm>
              <a:off x="2166768" y="491011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E47ECE-D628-03DF-CDEB-1DFBE4EEB6B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3128" y="48024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41DBAF4-F66A-883C-DAC6-B785D1CF9384}"/>
                  </a:ext>
                </a:extLst>
              </p14:cNvPr>
              <p14:cNvContentPartPr/>
              <p14:nvPr/>
            </p14:nvContentPartPr>
            <p14:xfrm>
              <a:off x="2075328" y="3946032"/>
              <a:ext cx="360" cy="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41DBAF4-F66A-883C-DAC6-B785D1CF93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1688" y="3838392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5DC078-5AC2-C3A8-8E16-D088F8A4D019}"/>
                  </a:ext>
                </a:extLst>
              </p14:cNvPr>
              <p14:cNvContentPartPr/>
              <p14:nvPr/>
            </p14:nvContentPartPr>
            <p14:xfrm>
              <a:off x="2093688" y="384919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5DC078-5AC2-C3A8-8E16-D088F8A4D0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39688" y="37411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7F659F-2BC5-C946-CCDE-9340CF623209}"/>
                  </a:ext>
                </a:extLst>
              </p14:cNvPr>
              <p14:cNvContentPartPr/>
              <p14:nvPr/>
            </p14:nvContentPartPr>
            <p14:xfrm>
              <a:off x="2423088" y="5101992"/>
              <a:ext cx="75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7F659F-2BC5-C946-CCDE-9340CF62320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9088" y="4993992"/>
                <a:ext cx="115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1C1B94-6DB5-42D6-9343-81C7A1CF69A3}"/>
                  </a:ext>
                </a:extLst>
              </p14:cNvPr>
              <p14:cNvContentPartPr/>
              <p14:nvPr/>
            </p14:nvContentPartPr>
            <p14:xfrm>
              <a:off x="2752128" y="5157072"/>
              <a:ext cx="73080" cy="3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1C1B94-6DB5-42D6-9343-81C7A1CF69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98128" y="5049072"/>
                <a:ext cx="180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A04591-91A6-0D8A-FF22-9D52A73F8F0B}"/>
                  </a:ext>
                </a:extLst>
              </p14:cNvPr>
              <p14:cNvContentPartPr/>
              <p14:nvPr/>
            </p14:nvContentPartPr>
            <p14:xfrm>
              <a:off x="3117528" y="4779432"/>
              <a:ext cx="2734200" cy="313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A04591-91A6-0D8A-FF22-9D52A73F8F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3888" y="4671792"/>
                <a:ext cx="284184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02DF87E-AB6F-6EF2-7E5E-15A59F41CE59}"/>
                  </a:ext>
                </a:extLst>
              </p14:cNvPr>
              <p14:cNvContentPartPr/>
              <p14:nvPr/>
            </p14:nvContentPartPr>
            <p14:xfrm>
              <a:off x="3611448" y="2356992"/>
              <a:ext cx="31320" cy="1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02DF87E-AB6F-6EF2-7E5E-15A59F41CE5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7808" y="2249352"/>
                <a:ext cx="138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37119C-4AAB-3289-FE36-5D72A8D1BD25}"/>
                  </a:ext>
                </a:extLst>
              </p14:cNvPr>
              <p14:cNvContentPartPr/>
              <p14:nvPr/>
            </p14:nvContentPartPr>
            <p14:xfrm>
              <a:off x="11859768" y="63043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37119C-4AAB-3289-FE36-5D72A8D1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05768" y="52279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Arrow: Up 1">
            <a:extLst>
              <a:ext uri="{FF2B5EF4-FFF2-40B4-BE49-F238E27FC236}">
                <a16:creationId xmlns:a16="http://schemas.microsoft.com/office/drawing/2014/main" id="{068C6FFA-3271-D040-774F-82E23F7F0602}"/>
              </a:ext>
            </a:extLst>
          </p:cNvPr>
          <p:cNvSpPr/>
          <p:nvPr/>
        </p:nvSpPr>
        <p:spPr>
          <a:xfrm>
            <a:off x="3538440" y="1797465"/>
            <a:ext cx="640800" cy="207460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D2DD2C-30F3-D624-B153-2DA47028EC47}"/>
              </a:ext>
            </a:extLst>
          </p:cNvPr>
          <p:cNvSpPr/>
          <p:nvPr/>
        </p:nvSpPr>
        <p:spPr>
          <a:xfrm>
            <a:off x="356616" y="1462572"/>
            <a:ext cx="10168128" cy="57902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13A1F-D590-0026-6C50-93931A51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3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DB14384-D8FC-32FC-F280-1BE275F50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136"/>
            <a:ext cx="11620500" cy="35337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5B5D8E0-8AC7-96BC-8CF9-64047E205490}"/>
              </a:ext>
            </a:extLst>
          </p:cNvPr>
          <p:cNvSpPr/>
          <p:nvPr/>
        </p:nvSpPr>
        <p:spPr>
          <a:xfrm>
            <a:off x="258318" y="1170432"/>
            <a:ext cx="10168128" cy="1600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62AB4-3917-CEC0-70E7-B1DBAF368628}"/>
              </a:ext>
            </a:extLst>
          </p:cNvPr>
          <p:cNvSpPr txBox="1"/>
          <p:nvPr/>
        </p:nvSpPr>
        <p:spPr>
          <a:xfrm>
            <a:off x="1435320" y="4566552"/>
            <a:ext cx="606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Expanded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154179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A57944-4158-E642-A3AF-98E3541D3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01" y="308227"/>
            <a:ext cx="10515600" cy="22112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01CF9-2AAC-A2DC-C2D8-65C323FD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4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DEAF4-FB04-F587-6026-1684EEE01B3C}"/>
              </a:ext>
            </a:extLst>
          </p:cNvPr>
          <p:cNvSpPr/>
          <p:nvPr/>
        </p:nvSpPr>
        <p:spPr>
          <a:xfrm>
            <a:off x="642301" y="1097280"/>
            <a:ext cx="10168128" cy="37490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813C-5670-868B-FFF8-74ACDEBF5A8C}"/>
              </a:ext>
            </a:extLst>
          </p:cNvPr>
          <p:cNvSpPr txBox="1"/>
          <p:nvPr/>
        </p:nvSpPr>
        <p:spPr>
          <a:xfrm>
            <a:off x="5312376" y="2853362"/>
            <a:ext cx="6062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CVE Record Look up (Legacy) functionality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2</a:t>
            </a:r>
            <a:r>
              <a:rPr lang="en-US" sz="2400" baseline="30000" dirty="0">
                <a:solidFill>
                  <a:srgbClr val="FFFF00"/>
                </a:solidFill>
              </a:rPr>
              <a:t>nd</a:t>
            </a:r>
            <a:r>
              <a:rPr lang="en-US" sz="2400" dirty="0">
                <a:solidFill>
                  <a:srgbClr val="FFFF00"/>
                </a:solidFill>
              </a:rPr>
              <a:t> choice in the pulldown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This box will accept a CVE Record ID and perform a look-up for this ID in the </a:t>
            </a:r>
            <a:r>
              <a:rPr lang="en-US" sz="2400" dirty="0">
                <a:solidFill>
                  <a:srgbClr val="92D050"/>
                </a:solidFill>
              </a:rPr>
              <a:t>CVE Service Test Environment (</a:t>
            </a:r>
            <a:r>
              <a:rPr lang="en-US" sz="2400" dirty="0" err="1">
                <a:solidFill>
                  <a:srgbClr val="92D050"/>
                </a:solidFill>
              </a:rPr>
              <a:t>i.e</a:t>
            </a:r>
            <a:r>
              <a:rPr lang="en-US" sz="2400" dirty="0">
                <a:solidFill>
                  <a:srgbClr val="92D050"/>
                </a:solidFill>
              </a:rPr>
              <a:t>, legacy behavior)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07C165F-453E-428A-1A8E-DB9217402CBC}"/>
              </a:ext>
            </a:extLst>
          </p:cNvPr>
          <p:cNvSpPr/>
          <p:nvPr/>
        </p:nvSpPr>
        <p:spPr>
          <a:xfrm>
            <a:off x="4452480" y="1395875"/>
            <a:ext cx="640800" cy="2074608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161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F1D9-136A-C9D3-6866-F575F2EA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4FC1-0B89-7544-61B5-22F8F6B0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1" dirty="0">
                <a:effectLst/>
                <a:latin typeface="Roboto Mono" panose="00000009000000000000" pitchFamily="49" charset="0"/>
              </a:rPr>
              <a:t>Search Tips</a:t>
            </a:r>
            <a:endParaRPr lang="en-US" sz="3600" b="0" i="0" dirty="0">
              <a:effectLst/>
              <a:latin typeface="Roboto Mono" panose="00000009000000000000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By CVE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Must include only one CVE ID per search.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CVE ID must include all letters, numbers, and hyphens associated with the CVE ID, e.g., CVE-2024-12345678.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“CVE” may be entered as “</a:t>
            </a:r>
            <a:r>
              <a:rPr lang="en-US" sz="1800" dirty="0" err="1">
                <a:effectLst/>
              </a:rPr>
              <a:t>cve</a:t>
            </a:r>
            <a:r>
              <a:rPr lang="en-US" sz="1800" dirty="0">
                <a:effectLst/>
              </a:rPr>
              <a:t>”, “CVE”, or as a combination of uppercase and lowercase, as casing is ignored during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By other keyword(s)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Must contain only alphanumeric characters, e.g., letters or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May contain one or more keywords, separated by a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Keywords may be entered in lowercase, uppercase, or a combination of both. Casing is ignored during search, e.g., Vulnerabilities, vulnerabilities, VULNERABILITIES.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0987F-5FF8-641B-6B4F-9A4F6AE9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5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0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653A-6695-E968-47B4-B516F8E9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C49F-8ABE-B9D1-7BC4-A05C5C2F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target audience for this capability is human users interfacing with the web site</a:t>
            </a:r>
          </a:p>
          <a:p>
            <a:pPr lvl="1"/>
            <a:r>
              <a:rPr lang="en-US" dirty="0"/>
              <a:t>Bots/automated clients will mostly likely hit traffic thresholds and be temporarily blocked.</a:t>
            </a:r>
          </a:p>
          <a:p>
            <a:pPr lvl="1"/>
            <a:r>
              <a:rPr lang="en-US" dirty="0"/>
              <a:t>Programmatic API planned for automation support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3BDCF-F06B-13B8-47A0-81DF8D19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6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96236"/>
      </p:ext>
    </p:extLst>
  </p:cSld>
  <p:clrMapOvr>
    <a:masterClrMapping/>
  </p:clrMapOvr>
</p:sld>
</file>

<file path=ppt/theme/theme1.xml><?xml version="1.0" encoding="utf-8"?>
<a:theme xmlns:a="http://schemas.openxmlformats.org/drawingml/2006/main" name="CVE 2021 - Dark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 POWERPOINT TEMPLATE_February2024" id="{4DE442D3-6BDC-2243-A8E1-73F8213F54E7}" vid="{6D9C463F-7DE7-EE4B-A170-827568650FD6}"/>
    </a:ext>
  </a:extLst>
</a:theme>
</file>

<file path=ppt/theme/theme2.xml><?xml version="1.0" encoding="utf-8"?>
<a:theme xmlns:a="http://schemas.openxmlformats.org/drawingml/2006/main" name="1_CVE 2021 - White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 POWERPOINT TEMPLATE_February2024" id="{4DE442D3-6BDC-2243-A8E1-73F8213F54E7}" vid="{D1C74942-C9A1-884B-92B3-E2609F0497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ee08d2-a08f-4780-98b4-8caf355fdce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6EE2EFFA8D0844BB35FA9925A3CE04" ma:contentTypeVersion="15" ma:contentTypeDescription="Create a new document." ma:contentTypeScope="" ma:versionID="f455e4880a23d1d8c685e1a79e93ae56">
  <xsd:schema xmlns:xsd="http://www.w3.org/2001/XMLSchema" xmlns:xs="http://www.w3.org/2001/XMLSchema" xmlns:p="http://schemas.microsoft.com/office/2006/metadata/properties" xmlns:ns3="46231387-b76b-4d77-850b-2e24a827f940" xmlns:ns4="02ee08d2-a08f-4780-98b4-8caf355fdcee" targetNamespace="http://schemas.microsoft.com/office/2006/metadata/properties" ma:root="true" ma:fieldsID="a229aaa232ac5321cfa938aa3183aafc" ns3:_="" ns4:_="">
    <xsd:import namespace="46231387-b76b-4d77-850b-2e24a827f940"/>
    <xsd:import namespace="02ee08d2-a08f-4780-98b4-8caf355fdc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_activity" minOccurs="0"/>
                <xsd:element ref="ns4:MediaServiceObjectDetectorVersion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31387-b76b-4d77-850b-2e24a827f9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e08d2-a08f-4780-98b4-8caf355fd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6231387-b76b-4d77-850b-2e24a827f940"/>
    <ds:schemaRef ds:uri="http://schemas.microsoft.com/office/infopath/2007/PartnerControls"/>
    <ds:schemaRef ds:uri="02ee08d2-a08f-4780-98b4-8caf355fdcee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1FBE73-BF4D-408B-9F53-83129F891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231387-b76b-4d77-850b-2e24a827f940"/>
    <ds:schemaRef ds:uri="02ee08d2-a08f-4780-98b4-8caf355fdc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CVE POWERPOINT TEMPLATE_February2024</Template>
  <TotalTime>1736</TotalTime>
  <Words>352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 LT Std</vt:lpstr>
      <vt:lpstr>Roboto Mono</vt:lpstr>
      <vt:lpstr>Tahoma</vt:lpstr>
      <vt:lpstr>Verdana</vt:lpstr>
      <vt:lpstr>Wingdings</vt:lpstr>
      <vt:lpstr>CVE 2021 - Dark</vt:lpstr>
      <vt:lpstr>1_CVE 2021 - White</vt:lpstr>
      <vt:lpstr>CVE.org Search Initial Capability Update</vt:lpstr>
      <vt:lpstr>PowerPoint Presentation</vt:lpstr>
      <vt:lpstr>PowerPoint Presentation</vt:lpstr>
      <vt:lpstr>PowerPoint Presentation</vt:lpstr>
      <vt:lpstr>Current behavior</vt:lpstr>
      <vt:lpstr>Other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 Britton</dc:creator>
  <cp:lastModifiedBy>Kris Britton</cp:lastModifiedBy>
  <cp:revision>4</cp:revision>
  <dcterms:created xsi:type="dcterms:W3CDTF">2024-10-03T15:26:17Z</dcterms:created>
  <dcterms:modified xsi:type="dcterms:W3CDTF">2024-10-15T20:01:12Z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0x0101002B6EE2EFFA8D0844BB35FA9925A3CE04</vt:lpwstr>
  </property>
  <property fmtid="{D5CDD505-2E9C-101B-9397-08002B2CF9AE}" pid="3" name="SharedWithUsers">
    <vt:lpwstr>498;#Thu A Tran</vt:lpwstr>
  </property>
</Properties>
</file>