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4"/>
  </p:notesMasterIdLst>
  <p:handoutMasterIdLst>
    <p:handoutMasterId r:id="rId15"/>
  </p:handoutMasterIdLst>
  <p:sldIdLst>
    <p:sldId id="576" r:id="rId5"/>
    <p:sldId id="558" r:id="rId6"/>
    <p:sldId id="570" r:id="rId7"/>
    <p:sldId id="571" r:id="rId8"/>
    <p:sldId id="572" r:id="rId9"/>
    <p:sldId id="573" r:id="rId10"/>
    <p:sldId id="574" r:id="rId11"/>
    <p:sldId id="575" r:id="rId12"/>
    <p:sldId id="5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7CE4"/>
    <a:srgbClr val="0000FF"/>
    <a:srgbClr val="FFAB97"/>
    <a:srgbClr val="B5FAB0"/>
    <a:srgbClr val="9CF6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90E38-C922-4B99-8A57-BD11932DEABD}" v="44" dt="2024-04-16T10:12:28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3" autoAdjust="0"/>
  </p:normalViewPr>
  <p:slideViewPr>
    <p:cSldViewPr snapToGrid="0">
      <p:cViewPr varScale="1">
        <p:scale>
          <a:sx n="71" d="100"/>
          <a:sy n="71" d="100"/>
        </p:scale>
        <p:origin x="39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hyperlink" Target="https://www.mitre.org/" TargetMode="Externa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2194" y="6299199"/>
            <a:ext cx="899651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DE1C760-2575-4CC9-8ABC-F2519C034C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 Box 34">
            <a:extLst>
              <a:ext uri="{FF2B5EF4-FFF2-40B4-BE49-F238E27FC236}">
                <a16:creationId xmlns:a16="http://schemas.microsoft.com/office/drawing/2014/main" id="{5B17FFB1-3C4C-4A5B-BF53-392C4B55DE8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900743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5454DF6-E951-45C2-BE23-6FFED9A8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69B3920-0326-41F7-9CD6-0D19C17CB18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518CCD41-A9F7-4B00-93BD-F7845169ECD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9035711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22" name="Picture 2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228EA0A-7637-40CF-A7C2-279C21FCA86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41832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7E4E5044-6C8A-430E-8E5C-FC7D4AE938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904513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81E901-F9F1-47BA-97D1-E128C7E6395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1A411-0778-45D8-8B01-CE17BAFFF2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1A411-0778-45D8-8B01-CE17BAFFF2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8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40A091E8-174E-44E2-AC98-8321EE8CF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A21A411-0778-45D8-8B01-CE17BAFFF2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0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 (No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 Box 34">
            <a:extLst>
              <a:ext uri="{FF2B5EF4-FFF2-40B4-BE49-F238E27FC236}">
                <a16:creationId xmlns:a16="http://schemas.microsoft.com/office/drawing/2014/main" id="{7DCAA397-E012-4D9B-8B61-5B87252338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300216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CVE is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CVE is a registered trademark and the CVE logo is a trademark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8F0C238-AB28-4342-98E0-57446E06C7E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38121" y="6327030"/>
            <a:ext cx="1265482" cy="3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6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8" r:id="rId6"/>
    <p:sldLayoutId id="2147483669" r:id="rId7"/>
    <p:sldLayoutId id="2147483670" r:id="rId8"/>
    <p:sldLayoutId id="214748366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-services/pull/1126" TargetMode="External"/><Relationship Id="rId7" Type="http://schemas.openxmlformats.org/officeDocument/2006/relationships/hyperlink" Target="https://github.com/CVEProject/cve-services/pull/1204" TargetMode="External"/><Relationship Id="rId2" Type="http://schemas.openxmlformats.org/officeDocument/2006/relationships/hyperlink" Target="https://github.com/CVEProject/cve-services/pull/11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VEProject/cve-services/pull/1180" TargetMode="External"/><Relationship Id="rId5" Type="http://schemas.openxmlformats.org/officeDocument/2006/relationships/hyperlink" Target="https://github.com/CVEProject/cve-services/pull/1186" TargetMode="External"/><Relationship Id="rId4" Type="http://schemas.openxmlformats.org/officeDocument/2006/relationships/hyperlink" Target="https://github.com/CVEProject/cve-services/pull/118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-services/issues/1210" TargetMode="External"/><Relationship Id="rId2" Type="http://schemas.openxmlformats.org/officeDocument/2006/relationships/hyperlink" Target="https://github.com/CVEProject/cve-services/issues/121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VEProject/cve-services/issues/1206" TargetMode="External"/><Relationship Id="rId5" Type="http://schemas.openxmlformats.org/officeDocument/2006/relationships/hyperlink" Target="https://github.com/CVEProject/cve-services/issues/1207" TargetMode="External"/><Relationship Id="rId4" Type="http://schemas.openxmlformats.org/officeDocument/2006/relationships/hyperlink" Target="https://github.com/CVEProject/cve-services/issues/1209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7F8490-6F06-A476-3EBD-8074634B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BLUF</a:t>
            </a:r>
          </a:p>
          <a:p>
            <a:r>
              <a:rPr lang="en-US" dirty="0"/>
              <a:t>All functional testing complete</a:t>
            </a:r>
          </a:p>
          <a:p>
            <a:r>
              <a:rPr lang="en-US" dirty="0"/>
              <a:t>All integration testing complete</a:t>
            </a:r>
          </a:p>
          <a:p>
            <a:r>
              <a:rPr lang="en-US" dirty="0"/>
              <a:t>Proposal: AWG vote today on May 8 deployment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A2B07B-EB64-56AC-E44D-0B54D028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E568A0-6AC6-29DB-6702-1BCFFBA7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Services 2.3.0 Deployment status</a:t>
            </a:r>
          </a:p>
        </p:txBody>
      </p:sp>
    </p:spTree>
    <p:extLst>
      <p:ext uri="{BB962C8B-B14F-4D97-AF65-F5344CB8AC3E}">
        <p14:creationId xmlns:p14="http://schemas.microsoft.com/office/powerpoint/2010/main" val="363988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2CCE29-7637-B200-087A-CC40825A2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5217423" cy="4794737"/>
          </a:xfrm>
        </p:spPr>
        <p:txBody>
          <a:bodyPr/>
          <a:lstStyle/>
          <a:p>
            <a:r>
              <a:rPr lang="en-US" sz="1600" dirty="0"/>
              <a:t>User Stories Complete (AWG)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Unit Tests Complete (development team)</a:t>
            </a:r>
          </a:p>
          <a:p>
            <a:endParaRPr lang="en-US" sz="1600" dirty="0"/>
          </a:p>
          <a:p>
            <a:r>
              <a:rPr lang="en-US" sz="1600" dirty="0"/>
              <a:t>CVE Services  Testing</a:t>
            </a:r>
          </a:p>
          <a:p>
            <a:pPr lvl="1"/>
            <a:r>
              <a:rPr lang="en-US" sz="1600" dirty="0"/>
              <a:t>CVE Services Functional Testing (Community, Development Team)</a:t>
            </a:r>
          </a:p>
          <a:p>
            <a:pPr lvl="1"/>
            <a:r>
              <a:rPr lang="en-US" sz="1600" dirty="0"/>
              <a:t>CPS Integration Testing (Secretariat)</a:t>
            </a:r>
          </a:p>
          <a:p>
            <a:pPr lvl="1"/>
            <a:endParaRPr lang="en-US" sz="1600" dirty="0"/>
          </a:p>
          <a:p>
            <a:r>
              <a:rPr lang="en-US" sz="1600" dirty="0"/>
              <a:t>Client Support for 5.1.0 (Community)</a:t>
            </a:r>
          </a:p>
          <a:p>
            <a:pPr lvl="1"/>
            <a:r>
              <a:rPr lang="en-US" sz="1600" dirty="0" err="1"/>
              <a:t>Cvelib</a:t>
            </a:r>
            <a:endParaRPr lang="en-US" sz="1600" dirty="0"/>
          </a:p>
          <a:p>
            <a:pPr lvl="1"/>
            <a:r>
              <a:rPr lang="en-US" sz="1600" dirty="0" err="1"/>
              <a:t>Vulnogram</a:t>
            </a:r>
            <a:endParaRPr lang="en-US" sz="1600" dirty="0"/>
          </a:p>
          <a:p>
            <a:pPr lvl="1"/>
            <a:r>
              <a:rPr lang="en-US" sz="1600" dirty="0" err="1"/>
              <a:t>cveClient</a:t>
            </a:r>
            <a:endParaRPr lang="en-US" sz="1600" dirty="0"/>
          </a:p>
          <a:p>
            <a:pPr marL="38217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CCDC0F-77E8-5B19-0A98-7C9553E9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1420EA-B921-2ED1-A5EC-BFBD0700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62" y="586899"/>
            <a:ext cx="11236721" cy="750253"/>
          </a:xfrm>
        </p:spPr>
        <p:txBody>
          <a:bodyPr/>
          <a:lstStyle/>
          <a:p>
            <a:r>
              <a:rPr lang="en-US" dirty="0"/>
              <a:t>CVE Services 2.3.0 Deployment Scorecard Topics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76407555-481E-65E0-CC5C-12D084BCE7A1}"/>
              </a:ext>
            </a:extLst>
          </p:cNvPr>
          <p:cNvSpPr txBox="1">
            <a:spLocks/>
          </p:cNvSpPr>
          <p:nvPr/>
        </p:nvSpPr>
        <p:spPr>
          <a:xfrm>
            <a:off x="6096000" y="1450849"/>
            <a:ext cx="5217423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8269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6C07A2E-3E1F-221A-88FA-0C570720ACDB}"/>
              </a:ext>
            </a:extLst>
          </p:cNvPr>
          <p:cNvSpPr txBox="1">
            <a:spLocks/>
          </p:cNvSpPr>
          <p:nvPr/>
        </p:nvSpPr>
        <p:spPr>
          <a:xfrm>
            <a:off x="6823315" y="1285875"/>
            <a:ext cx="5217423" cy="4863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8269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Communication Plan (Secretariat/TWG)</a:t>
            </a:r>
          </a:p>
          <a:p>
            <a:pPr lvl="1"/>
            <a:r>
              <a:rPr lang="en-US" sz="1600" dirty="0"/>
              <a:t>CNA comms</a:t>
            </a:r>
          </a:p>
          <a:p>
            <a:pPr lvl="2"/>
            <a:r>
              <a:rPr lang="en-US" sz="1600" dirty="0"/>
              <a:t>Individual CNA Contact</a:t>
            </a:r>
          </a:p>
          <a:p>
            <a:pPr lvl="2"/>
            <a:r>
              <a:rPr lang="en-US" sz="1600" dirty="0"/>
              <a:t>General community contact (email)</a:t>
            </a:r>
          </a:p>
          <a:p>
            <a:pPr lvl="1"/>
            <a:r>
              <a:rPr lang="en-US" sz="1600" dirty="0"/>
              <a:t>Downstream User comms (web site, social media, blog post)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CVE Services 2.3.0 Deployment Procedures (Secretariat)</a:t>
            </a:r>
          </a:p>
          <a:p>
            <a:pPr lvl="1"/>
            <a:r>
              <a:rPr lang="en-US" sz="1600" dirty="0"/>
              <a:t>Roll-back Plan 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pPr marL="0" indent="0">
              <a:buFont typeface="Wingdings" pitchFamily="2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9FA15F-1C9C-A93C-66FA-F5F8AF4662D9}"/>
              </a:ext>
            </a:extLst>
          </p:cNvPr>
          <p:cNvSpPr/>
          <p:nvPr/>
        </p:nvSpPr>
        <p:spPr>
          <a:xfrm>
            <a:off x="6853166" y="1322799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402C13-9DA0-2A59-8D5F-BAD373704D14}"/>
              </a:ext>
            </a:extLst>
          </p:cNvPr>
          <p:cNvSpPr/>
          <p:nvPr/>
        </p:nvSpPr>
        <p:spPr>
          <a:xfrm>
            <a:off x="679572" y="1414512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BC91CC2-307A-3078-A49D-A64F32E57160}"/>
              </a:ext>
            </a:extLst>
          </p:cNvPr>
          <p:cNvSpPr/>
          <p:nvPr/>
        </p:nvSpPr>
        <p:spPr>
          <a:xfrm>
            <a:off x="677057" y="2077374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CA70ECF-C9C8-7F2F-5514-5FF88783B15A}"/>
              </a:ext>
            </a:extLst>
          </p:cNvPr>
          <p:cNvSpPr/>
          <p:nvPr/>
        </p:nvSpPr>
        <p:spPr>
          <a:xfrm>
            <a:off x="1036334" y="3079463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843721-966D-D86E-589F-3336581F2686}"/>
              </a:ext>
            </a:extLst>
          </p:cNvPr>
          <p:cNvSpPr/>
          <p:nvPr/>
        </p:nvSpPr>
        <p:spPr>
          <a:xfrm>
            <a:off x="6853166" y="3491022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394EA5-5834-B327-BF00-A7275CF9855C}"/>
              </a:ext>
            </a:extLst>
          </p:cNvPr>
          <p:cNvSpPr/>
          <p:nvPr/>
        </p:nvSpPr>
        <p:spPr>
          <a:xfrm>
            <a:off x="677053" y="4178795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5894A5-3280-2F60-2CE0-B2ED35514E97}"/>
              </a:ext>
            </a:extLst>
          </p:cNvPr>
          <p:cNvSpPr/>
          <p:nvPr/>
        </p:nvSpPr>
        <p:spPr>
          <a:xfrm>
            <a:off x="1036332" y="4942688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F3D17-781C-05B6-9865-95CC0DD87332}"/>
              </a:ext>
            </a:extLst>
          </p:cNvPr>
          <p:cNvSpPr/>
          <p:nvPr/>
        </p:nvSpPr>
        <p:spPr>
          <a:xfrm>
            <a:off x="1036332" y="4587701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CE93EA-2AEA-F7A1-ECD5-A3ABDAB372E6}"/>
              </a:ext>
            </a:extLst>
          </p:cNvPr>
          <p:cNvSpPr/>
          <p:nvPr/>
        </p:nvSpPr>
        <p:spPr>
          <a:xfrm>
            <a:off x="1036332" y="5224755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A557CA-9D15-D6AA-14CF-319691D819EA}"/>
              </a:ext>
            </a:extLst>
          </p:cNvPr>
          <p:cNvSpPr/>
          <p:nvPr/>
        </p:nvSpPr>
        <p:spPr>
          <a:xfrm>
            <a:off x="7287407" y="1734474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5EC60B-EA5B-9821-4E87-59D7A983668B}"/>
              </a:ext>
            </a:extLst>
          </p:cNvPr>
          <p:cNvSpPr/>
          <p:nvPr/>
        </p:nvSpPr>
        <p:spPr>
          <a:xfrm>
            <a:off x="7542787" y="2004454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0EEFE3-1AC2-3F99-6381-037F9AE5943D}"/>
              </a:ext>
            </a:extLst>
          </p:cNvPr>
          <p:cNvSpPr/>
          <p:nvPr/>
        </p:nvSpPr>
        <p:spPr>
          <a:xfrm>
            <a:off x="7542786" y="2314800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05E9C36-3A9A-8207-F921-6EB532160A87}"/>
              </a:ext>
            </a:extLst>
          </p:cNvPr>
          <p:cNvSpPr/>
          <p:nvPr/>
        </p:nvSpPr>
        <p:spPr>
          <a:xfrm>
            <a:off x="7287406" y="2667315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E9833D1-513A-16F2-76C5-749DD7DACE05}"/>
              </a:ext>
            </a:extLst>
          </p:cNvPr>
          <p:cNvSpPr/>
          <p:nvPr/>
        </p:nvSpPr>
        <p:spPr>
          <a:xfrm>
            <a:off x="1038875" y="3597552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0917191-B40A-E20A-1178-C2A0CE60748E}"/>
              </a:ext>
            </a:extLst>
          </p:cNvPr>
          <p:cNvSpPr/>
          <p:nvPr/>
        </p:nvSpPr>
        <p:spPr>
          <a:xfrm>
            <a:off x="648364" y="2702279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39A070-75CF-7A2F-4677-5100C19F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CVE Record Format 5.1 (formerly called JSON 5.1)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Encapsulated in the following </a:t>
            </a:r>
            <a:r>
              <a:rPr lang="en-US" dirty="0" err="1"/>
              <a:t>Github</a:t>
            </a:r>
            <a:r>
              <a:rPr lang="en-US" dirty="0"/>
              <a:t> Issues/User Stories</a:t>
            </a:r>
          </a:p>
          <a:p>
            <a:pPr lvl="2"/>
            <a:r>
              <a:rPr lang="en-US" dirty="0">
                <a:hlinkClick r:id="rId2"/>
              </a:rPr>
              <a:t>#1124</a:t>
            </a:r>
            <a:endParaRPr lang="en-US" dirty="0"/>
          </a:p>
          <a:p>
            <a:pPr lvl="2"/>
            <a:r>
              <a:rPr lang="en-US" dirty="0"/>
              <a:t>#</a:t>
            </a:r>
            <a:r>
              <a:rPr lang="en-US" dirty="0">
                <a:hlinkClick r:id="rId3"/>
              </a:rPr>
              <a:t>1126</a:t>
            </a:r>
            <a:r>
              <a:rPr lang="en-US" dirty="0"/>
              <a:t>,</a:t>
            </a:r>
          </a:p>
          <a:p>
            <a:pPr lvl="2"/>
            <a:r>
              <a:rPr lang="en-US" dirty="0"/>
              <a:t>#</a:t>
            </a:r>
            <a:r>
              <a:rPr lang="en-US" dirty="0">
                <a:hlinkClick r:id="rId4"/>
              </a:rPr>
              <a:t>1185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#</a:t>
            </a:r>
            <a:r>
              <a:rPr lang="en-US" dirty="0">
                <a:hlinkClick r:id="rId5"/>
              </a:rPr>
              <a:t>1186</a:t>
            </a:r>
            <a:endParaRPr lang="en-US" dirty="0"/>
          </a:p>
          <a:p>
            <a:pPr lvl="2"/>
            <a:r>
              <a:rPr lang="en-US" dirty="0"/>
              <a:t>#</a:t>
            </a:r>
            <a:r>
              <a:rPr lang="en-US" dirty="0">
                <a:hlinkClick r:id="rId6"/>
              </a:rPr>
              <a:t>1180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#</a:t>
            </a:r>
            <a:r>
              <a:rPr lang="en-US" dirty="0">
                <a:hlinkClick r:id="rId7"/>
              </a:rPr>
              <a:t>1204</a:t>
            </a: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8F768F-7DD6-7B76-5F8C-E482D983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1AAB0-815D-67EF-7F0E-6D886195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Stories/Requirements 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670705-A825-EBA2-394C-8491C64871AF}"/>
              </a:ext>
            </a:extLst>
          </p:cNvPr>
          <p:cNvSpPr/>
          <p:nvPr/>
        </p:nvSpPr>
        <p:spPr>
          <a:xfrm>
            <a:off x="422771" y="667966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9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579E2F-D936-2F40-7AA6-DE7D4D90A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Tests are created as part of the software development process and integrated into the build process</a:t>
            </a:r>
          </a:p>
          <a:p>
            <a:endParaRPr lang="en-US" dirty="0"/>
          </a:p>
          <a:p>
            <a:r>
              <a:rPr lang="en-US" dirty="0"/>
              <a:t>All unit tests have successfully completed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3FFFFA-5A59-05F8-D0E6-36672D28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11AD90-6135-F986-D8FD-500E0BB3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 Complete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2CFF76-5C42-4542-9882-1D869CEBE6CC}"/>
              </a:ext>
            </a:extLst>
          </p:cNvPr>
          <p:cNvSpPr/>
          <p:nvPr/>
        </p:nvSpPr>
        <p:spPr>
          <a:xfrm>
            <a:off x="422771" y="667966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393662-FE35-D52D-50D3-8811734C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18" y="2788105"/>
            <a:ext cx="5965326" cy="4794737"/>
          </a:xfrm>
        </p:spPr>
        <p:txBody>
          <a:bodyPr/>
          <a:lstStyle/>
          <a:p>
            <a:pPr marL="38217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5 Issues Non-blockers (prioritized </a:t>
            </a:r>
          </a:p>
          <a:p>
            <a:pPr marL="0" indent="0">
              <a:buNone/>
            </a:pPr>
            <a:r>
              <a:rPr lang="en-US" sz="2000" dirty="0"/>
              <a:t>as </a:t>
            </a:r>
            <a:r>
              <a:rPr lang="en-US" sz="2000" dirty="0" err="1"/>
              <a:t>Github</a:t>
            </a:r>
            <a:r>
              <a:rPr lang="en-US" sz="2000" dirty="0"/>
              <a:t> backlog issues)</a:t>
            </a:r>
          </a:p>
          <a:p>
            <a:pPr marL="0" indent="0" algn="l">
              <a:buNone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 #1216</a:t>
            </a:r>
            <a:endParaRPr lang="en-US" sz="16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 #1210</a:t>
            </a:r>
            <a:endParaRPr lang="en-US" sz="16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 #1209</a:t>
            </a:r>
            <a:endParaRPr lang="en-US" sz="16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 #1207</a:t>
            </a:r>
            <a:endParaRPr lang="en-US" sz="1600" b="0" i="0" dirty="0">
              <a:effectLst/>
              <a:highlight>
                <a:srgbClr val="FFFFFF"/>
              </a:highlight>
              <a:latin typeface="-apple-system"/>
            </a:endParaRPr>
          </a:p>
          <a:p>
            <a:pPr marL="0" indent="0" algn="l">
              <a:buNone/>
            </a:pPr>
            <a:r>
              <a:rPr lang="en-US" sz="1600" b="0" i="0" u="sng" dirty="0">
                <a:effectLst/>
                <a:highlight>
                  <a:srgbClr val="FFFFFF"/>
                </a:highlight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 #1206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 blocker issue corrected</a:t>
            </a:r>
          </a:p>
          <a:p>
            <a:pPr marL="0" indent="0" algn="l">
              <a:buNone/>
            </a:pPr>
            <a:r>
              <a:rPr lang="en-US" sz="1600" b="0" u="sng" dirty="0">
                <a:highlight>
                  <a:srgbClr val="FFFFFF"/>
                </a:highlight>
                <a:latin typeface="-apple-system"/>
              </a:rPr>
              <a:t>Issue #1204</a:t>
            </a:r>
          </a:p>
          <a:p>
            <a:pPr lvl="1"/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DE11D-AD1F-1BF0-4660-DEE3D6E1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1C10E0-1EF6-EB9F-3BA9-3F4FCE22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Services Testing 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71DEAED-E953-A640-4315-3F438154A12E}"/>
              </a:ext>
            </a:extLst>
          </p:cNvPr>
          <p:cNvSpPr txBox="1">
            <a:spLocks/>
          </p:cNvSpPr>
          <p:nvPr/>
        </p:nvSpPr>
        <p:spPr>
          <a:xfrm>
            <a:off x="616448" y="1435556"/>
            <a:ext cx="6138167" cy="1352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8269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Community Testing</a:t>
            </a:r>
          </a:p>
          <a:p>
            <a:pPr lvl="1"/>
            <a:r>
              <a:rPr lang="en-US" dirty="0"/>
              <a:t>30 Day of community testing</a:t>
            </a:r>
          </a:p>
          <a:p>
            <a:pPr lvl="1"/>
            <a:r>
              <a:rPr lang="en-US" dirty="0"/>
              <a:t>One community member reported 5 Issues identified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6F8AB04D-106D-D7BF-DCE2-C63D9B451E22}"/>
              </a:ext>
            </a:extLst>
          </p:cNvPr>
          <p:cNvSpPr txBox="1">
            <a:spLocks/>
          </p:cNvSpPr>
          <p:nvPr/>
        </p:nvSpPr>
        <p:spPr>
          <a:xfrm>
            <a:off x="6096000" y="1435556"/>
            <a:ext cx="6138167" cy="1352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8269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CPS Integration Testing</a:t>
            </a:r>
          </a:p>
          <a:p>
            <a:pPr lvl="1"/>
            <a:r>
              <a:rPr lang="en-US" dirty="0"/>
              <a:t>Secretariat Content Production System (CPS) Testing</a:t>
            </a:r>
          </a:p>
          <a:p>
            <a:pPr marL="382170" lvl="1" indent="0">
              <a:buNone/>
            </a:pPr>
            <a:endParaRPr lang="en-US" dirty="0"/>
          </a:p>
          <a:p>
            <a:pPr marL="382170" lvl="1" indent="0">
              <a:buNone/>
            </a:pPr>
            <a:r>
              <a:rPr lang="en-US" dirty="0"/>
              <a:t>	</a:t>
            </a:r>
            <a:endParaRPr lang="en-US" sz="2000" b="1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73012A83-0C3A-BF38-7736-2142B2A1A997}"/>
              </a:ext>
            </a:extLst>
          </p:cNvPr>
          <p:cNvSpPr txBox="1">
            <a:spLocks/>
          </p:cNvSpPr>
          <p:nvPr/>
        </p:nvSpPr>
        <p:spPr>
          <a:xfrm>
            <a:off x="6715472" y="2671779"/>
            <a:ext cx="6138167" cy="13525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8269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2170" lvl="1" indent="0">
              <a:buNone/>
            </a:pPr>
            <a:r>
              <a:rPr lang="en-US" dirty="0"/>
              <a:t>Legacy data</a:t>
            </a:r>
          </a:p>
          <a:p>
            <a:pPr marL="382170" lvl="1" indent="0">
              <a:buNone/>
            </a:pPr>
            <a:r>
              <a:rPr lang="en-US" dirty="0"/>
              <a:t>JSON 4.0 support</a:t>
            </a:r>
          </a:p>
          <a:p>
            <a:pPr marL="382170" lvl="1" indent="0">
              <a:buNone/>
            </a:pPr>
            <a:r>
              <a:rPr lang="en-US" dirty="0"/>
              <a:t>CNA-LR validation</a:t>
            </a:r>
          </a:p>
          <a:p>
            <a:pPr marL="382170" lvl="1" indent="0">
              <a:buNone/>
            </a:pP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E67D8AF-F10D-9FBC-E807-3504992663CF}"/>
              </a:ext>
            </a:extLst>
          </p:cNvPr>
          <p:cNvSpPr/>
          <p:nvPr/>
        </p:nvSpPr>
        <p:spPr>
          <a:xfrm>
            <a:off x="702173" y="1537611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F424D1-71E5-7337-7737-15F9DDFAF0A8}"/>
              </a:ext>
            </a:extLst>
          </p:cNvPr>
          <p:cNvSpPr/>
          <p:nvPr/>
        </p:nvSpPr>
        <p:spPr>
          <a:xfrm>
            <a:off x="422771" y="667966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F5E74DA-E532-0B45-447C-9E96509A0770}"/>
              </a:ext>
            </a:extLst>
          </p:cNvPr>
          <p:cNvSpPr/>
          <p:nvPr/>
        </p:nvSpPr>
        <p:spPr>
          <a:xfrm>
            <a:off x="6163175" y="1551882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6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29E36D-EFFA-63EA-20E3-ABB90AD29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619251"/>
            <a:ext cx="11236720" cy="4794737"/>
          </a:xfrm>
        </p:spPr>
        <p:txBody>
          <a:bodyPr/>
          <a:lstStyle/>
          <a:p>
            <a:r>
              <a:rPr lang="en-US" dirty="0"/>
              <a:t>Three clients currently advertised by the CVE Program have plans to support CVE Record 5.1.0 by the deployment date</a:t>
            </a:r>
          </a:p>
          <a:p>
            <a:pPr lvl="1"/>
            <a:r>
              <a:rPr lang="en-US" dirty="0" err="1"/>
              <a:t>cveClient</a:t>
            </a:r>
            <a:r>
              <a:rPr lang="en-US" dirty="0"/>
              <a:t>: performs no data validation and requires no updates</a:t>
            </a:r>
          </a:p>
          <a:p>
            <a:pPr lvl="1"/>
            <a:r>
              <a:rPr lang="en-US" dirty="0" err="1"/>
              <a:t>Cvelib</a:t>
            </a:r>
            <a:r>
              <a:rPr lang="en-US" dirty="0"/>
              <a:t>: migration planned prior to deployment</a:t>
            </a:r>
          </a:p>
          <a:p>
            <a:pPr lvl="1"/>
            <a:r>
              <a:rPr lang="en-US" dirty="0" err="1"/>
              <a:t>Vulnogram</a:t>
            </a:r>
            <a:r>
              <a:rPr lang="en-US" dirty="0"/>
              <a:t>: prototype code is publicly available</a:t>
            </a:r>
          </a:p>
          <a:p>
            <a:pPr lvl="1"/>
            <a:endParaRPr lang="en-US" dirty="0"/>
          </a:p>
          <a:p>
            <a:r>
              <a:rPr lang="en-US" dirty="0"/>
              <a:t>TWG Decision 4/11/24</a:t>
            </a:r>
          </a:p>
          <a:p>
            <a:pPr marL="382170" lvl="1" indent="0">
              <a:buNone/>
            </a:pPr>
            <a:r>
              <a:rPr lang="en-US" dirty="0"/>
              <a:t>Current status of clients is acceptable to move forward with CVE Services 2.3.0 deployment</a:t>
            </a:r>
          </a:p>
          <a:p>
            <a:pPr marL="382170" lvl="1" indent="0">
              <a:buNone/>
            </a:pPr>
            <a:endParaRPr lang="en-US" dirty="0"/>
          </a:p>
          <a:p>
            <a:pPr marL="38217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D10AE3-32B3-C60D-D69D-F32A9139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1F9797-7035-ABD8-A547-EE75078D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Services Support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25A82A2-D908-0845-D665-D4805F5FB9FC}"/>
              </a:ext>
            </a:extLst>
          </p:cNvPr>
          <p:cNvSpPr/>
          <p:nvPr/>
        </p:nvSpPr>
        <p:spPr>
          <a:xfrm>
            <a:off x="422771" y="667966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7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22257-109C-7387-1C09-40C24F309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07" y="3584309"/>
            <a:ext cx="9146676" cy="4992792"/>
          </a:xfrm>
        </p:spPr>
        <p:txBody>
          <a:bodyPr/>
          <a:lstStyle/>
          <a:p>
            <a:pPr marL="686216" lvl="2" indent="0">
              <a:buNone/>
            </a:pPr>
            <a:endParaRPr lang="en-US" dirty="0"/>
          </a:p>
          <a:p>
            <a:pPr lvl="1"/>
            <a:r>
              <a:rPr lang="en-US" dirty="0"/>
              <a:t>Phase 2 - Day before deployment</a:t>
            </a:r>
          </a:p>
          <a:p>
            <a:pPr lvl="2"/>
            <a:r>
              <a:rPr lang="en-US" dirty="0"/>
              <a:t>Message: Deployment is imminent</a:t>
            </a:r>
          </a:p>
          <a:p>
            <a:pPr lvl="3"/>
            <a:r>
              <a:rPr lang="en-US" sz="2000" dirty="0"/>
              <a:t>CNAs (community email, slack)</a:t>
            </a:r>
          </a:p>
          <a:p>
            <a:pPr lvl="3"/>
            <a:r>
              <a:rPr lang="en-US" sz="2000" dirty="0"/>
              <a:t>Downstream Users (web site)</a:t>
            </a:r>
          </a:p>
          <a:p>
            <a:pPr lvl="2"/>
            <a:endParaRPr lang="en-US" dirty="0"/>
          </a:p>
          <a:p>
            <a:pPr marL="382170" lvl="1" indent="0">
              <a:buNone/>
            </a:pPr>
            <a:endParaRPr lang="en-US" sz="200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E2437-EF24-F4FB-6F5C-626E46C9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C25170-EE04-1D43-0643-FE970B5D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Plan – Three phases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86A6981-F33F-6CCD-5274-BD7721154112}"/>
              </a:ext>
            </a:extLst>
          </p:cNvPr>
          <p:cNvSpPr txBox="1">
            <a:spLocks/>
          </p:cNvSpPr>
          <p:nvPr/>
        </p:nvSpPr>
        <p:spPr>
          <a:xfrm>
            <a:off x="5958583" y="3484877"/>
            <a:ext cx="6813051" cy="4001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8269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en-US" dirty="0"/>
          </a:p>
          <a:p>
            <a:pPr lvl="1"/>
            <a:r>
              <a:rPr lang="en-US" dirty="0"/>
              <a:t>Phase 3 – Day of deployment</a:t>
            </a:r>
          </a:p>
          <a:p>
            <a:pPr lvl="2"/>
            <a:r>
              <a:rPr lang="en-US" dirty="0"/>
              <a:t>Message: System status (going down/coming up)</a:t>
            </a:r>
          </a:p>
          <a:p>
            <a:pPr lvl="3"/>
            <a:r>
              <a:rPr lang="en-US" sz="2000" dirty="0"/>
              <a:t>Slack announcement/community email</a:t>
            </a:r>
          </a:p>
          <a:p>
            <a:pPr lvl="3"/>
            <a:r>
              <a:rPr lang="en-US" sz="2000" dirty="0"/>
              <a:t>Web site status notification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0609F80-7CF7-68AB-125C-A146AB8EB085}"/>
              </a:ext>
            </a:extLst>
          </p:cNvPr>
          <p:cNvSpPr txBox="1">
            <a:spLocks/>
          </p:cNvSpPr>
          <p:nvPr/>
        </p:nvSpPr>
        <p:spPr>
          <a:xfrm>
            <a:off x="1661470" y="1390121"/>
            <a:ext cx="9146676" cy="49927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08269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121618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Phase 1 - Week before deployment</a:t>
            </a:r>
          </a:p>
          <a:p>
            <a:pPr lvl="2"/>
            <a:r>
              <a:rPr lang="en-US" dirty="0"/>
              <a:t>Message: Announcing 5.1.0 format/changes to expect/where to get more information, deployment details </a:t>
            </a:r>
          </a:p>
          <a:p>
            <a:pPr lvl="3"/>
            <a:r>
              <a:rPr lang="en-US" sz="2000" dirty="0"/>
              <a:t>CNAs (community email)</a:t>
            </a:r>
          </a:p>
          <a:p>
            <a:pPr lvl="3"/>
            <a:r>
              <a:rPr lang="en-US" sz="2000" dirty="0"/>
              <a:t>Downstream Users (email, web site update, social media)</a:t>
            </a:r>
          </a:p>
          <a:p>
            <a:pPr marL="1371600" lvl="3" indent="0">
              <a:buNone/>
            </a:pPr>
            <a:endParaRPr lang="en-US" sz="2000" dirty="0"/>
          </a:p>
          <a:p>
            <a:pPr lvl="2"/>
            <a:endParaRPr lang="en-US" dirty="0"/>
          </a:p>
          <a:p>
            <a:pPr marL="382170" lvl="1" indent="0">
              <a:buFont typeface="Arial" pitchFamily="34" charset="0"/>
              <a:buNone/>
            </a:pPr>
            <a:endParaRPr lang="en-US" sz="2000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D7BDAC-3F08-94F4-2FCB-56C14F7796E9}"/>
              </a:ext>
            </a:extLst>
          </p:cNvPr>
          <p:cNvSpPr/>
          <p:nvPr/>
        </p:nvSpPr>
        <p:spPr>
          <a:xfrm>
            <a:off x="338831" y="667966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5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D5513-EA58-CA55-A162-7D93ABCCB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Schedule: May 8, 2024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Deployment will begin at 1:30 PM EDT on deployment day</a:t>
            </a:r>
          </a:p>
          <a:p>
            <a:pPr lvl="1"/>
            <a:r>
              <a:rPr lang="en-US" dirty="0"/>
              <a:t>Least disruption to CNA community</a:t>
            </a:r>
          </a:p>
          <a:p>
            <a:pPr lvl="1"/>
            <a:endParaRPr lang="en-US" dirty="0"/>
          </a:p>
          <a:p>
            <a:r>
              <a:rPr lang="en-US" dirty="0"/>
              <a:t>CVE Services outage for approximately 3 hours</a:t>
            </a:r>
          </a:p>
          <a:p>
            <a:pPr lvl="1"/>
            <a:r>
              <a:rPr lang="en-US" dirty="0"/>
              <a:t>Database snapshot (in case of rollback)</a:t>
            </a:r>
          </a:p>
          <a:p>
            <a:pPr lvl="1"/>
            <a:r>
              <a:rPr lang="en-US" dirty="0"/>
              <a:t>Software Deploy</a:t>
            </a:r>
          </a:p>
          <a:p>
            <a:pPr lvl="1"/>
            <a:r>
              <a:rPr lang="en-US" dirty="0"/>
              <a:t>PRODUCTION validation testing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5F0BCC-E7BC-8035-4ABB-627ACDD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1960C1-FFA1-8799-B595-96789FFD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CVE Services 2.3.0 Deployment Procedures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6E3004-D4F4-04B2-DB2C-285246A07BAF}"/>
              </a:ext>
            </a:extLst>
          </p:cNvPr>
          <p:cNvSpPr/>
          <p:nvPr/>
        </p:nvSpPr>
        <p:spPr>
          <a:xfrm>
            <a:off x="422771" y="667966"/>
            <a:ext cx="193677" cy="14583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A818C0-0B13-E0AC-A82A-A64931341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preponderance of evidence presented to the AWG (as outlined in this brief), the AWG recommends deployment of CVE Services 2.3.0 at the Secretariat’s earliest convenience.</a:t>
            </a:r>
          </a:p>
          <a:p>
            <a:endParaRPr lang="en-US" dirty="0"/>
          </a:p>
          <a:p>
            <a:r>
              <a:rPr lang="en-US" dirty="0"/>
              <a:t>Vote Tally: 6 of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3A6A6D-3E4F-E3B0-C140-9A62574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56ABC-2153-4DCE-C6DC-C31D3E3F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AWG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193000482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Custom 41">
      <a:dk1>
        <a:sysClr val="windowText" lastClr="000000"/>
      </a:dk1>
      <a:lt1>
        <a:sysClr val="window" lastClr="FFFFFF"/>
      </a:lt1>
      <a:dk2>
        <a:srgbClr val="161636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MITRE_Briefing_Template16x9</Template>
  <TotalTime>47615</TotalTime>
  <Words>515</Words>
  <Application>Microsoft Office PowerPoint</Application>
  <PresentationFormat>Widescreen</PresentationFormat>
  <Paragraphs>119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-apple-system</vt:lpstr>
      <vt:lpstr>Arial</vt:lpstr>
      <vt:lpstr>Calibri</vt:lpstr>
      <vt:lpstr>Helvetica LT Std</vt:lpstr>
      <vt:lpstr>Tahoma</vt:lpstr>
      <vt:lpstr>Verdana</vt:lpstr>
      <vt:lpstr>Wingdings</vt:lpstr>
      <vt:lpstr>mitre-2018</vt:lpstr>
      <vt:lpstr>CVE Services 2.3.0 Deployment status</vt:lpstr>
      <vt:lpstr>CVE Services 2.3.0 Deployment Scorecard Topics</vt:lpstr>
      <vt:lpstr>User Stories/Requirements  </vt:lpstr>
      <vt:lpstr>Unit Tests Complete</vt:lpstr>
      <vt:lpstr>CVE Services Testing </vt:lpstr>
      <vt:lpstr>Client Services Support</vt:lpstr>
      <vt:lpstr>Communication Plan – Three phases</vt:lpstr>
      <vt:lpstr>CVE Services 2.3.0 Deployment Procedures</vt:lpstr>
      <vt:lpstr>AWG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 Program PowerPoint Presentation Template</dc:title>
  <dc:creator>Roberge Jr., Robert J</dc:creator>
  <cp:lastModifiedBy>Kris Britton</cp:lastModifiedBy>
  <cp:revision>60</cp:revision>
  <dcterms:created xsi:type="dcterms:W3CDTF">2019-02-26T16:06:40Z</dcterms:created>
  <dcterms:modified xsi:type="dcterms:W3CDTF">2024-05-07T13:30:55Z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  <property fmtid="{D5CDD505-2E9C-101B-9397-08002B2CF9AE}" pid="3" name="SharedWithUsers">
    <vt:lpwstr>498;#Thu A Tran</vt:lpwstr>
  </property>
</Properties>
</file>