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7" r:id="rId5"/>
  </p:sldMasterIdLst>
  <p:notesMasterIdLst>
    <p:notesMasterId r:id="rId11"/>
  </p:notesMasterIdLst>
  <p:handoutMasterIdLst>
    <p:handoutMasterId r:id="rId12"/>
  </p:handoutMasterIdLst>
  <p:sldIdLst>
    <p:sldId id="368" r:id="rId6"/>
    <p:sldId id="369" r:id="rId7"/>
    <p:sldId id="370" r:id="rId8"/>
    <p:sldId id="371" r:id="rId9"/>
    <p:sldId id="3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F94F94E-FFC0-524B-8BEF-B4EA8C57CD7F}" name="Christine L Deal" initials="CLD" userId="S::CDEAL@MITRE.ORG::09b9d9c1-e292-41e9-b59e-a8166b0d432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1636"/>
    <a:srgbClr val="FFB000"/>
    <a:srgbClr val="190837"/>
    <a:srgbClr val="FF9C21"/>
    <a:srgbClr val="DDDDDD"/>
    <a:srgbClr val="FF6E0B"/>
    <a:srgbClr val="FF940E"/>
    <a:srgbClr val="97D4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 autoAdjust="0"/>
    <p:restoredTop sz="95205" autoAdjust="0"/>
  </p:normalViewPr>
  <p:slideViewPr>
    <p:cSldViewPr snapToGrid="0">
      <p:cViewPr varScale="1">
        <p:scale>
          <a:sx n="64" d="100"/>
          <a:sy n="64" d="100"/>
        </p:scale>
        <p:origin x="96" y="7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2" d="100"/>
          <a:sy n="62" d="100"/>
        </p:scale>
        <p:origin x="3154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 Britton" userId="c0f0839d-bd41-4874-b9dc-9ff51016bfe6" providerId="ADAL" clId="{90912378-F49E-43BA-B502-CA89E2E2F20E}"/>
    <pc:docChg chg="modSld">
      <pc:chgData name="Kris Britton" userId="c0f0839d-bd41-4874-b9dc-9ff51016bfe6" providerId="ADAL" clId="{90912378-F49E-43BA-B502-CA89E2E2F20E}" dt="2025-03-11T18:01:12.228" v="2" actId="20577"/>
      <pc:docMkLst>
        <pc:docMk/>
      </pc:docMkLst>
      <pc:sldChg chg="modSp mod">
        <pc:chgData name="Kris Britton" userId="c0f0839d-bd41-4874-b9dc-9ff51016bfe6" providerId="ADAL" clId="{90912378-F49E-43BA-B502-CA89E2E2F20E}" dt="2025-03-11T18:01:12.228" v="2" actId="20577"/>
        <pc:sldMkLst>
          <pc:docMk/>
          <pc:sldMk cId="192119884" sldId="368"/>
        </pc:sldMkLst>
        <pc:spChg chg="mod">
          <ac:chgData name="Kris Britton" userId="c0f0839d-bd41-4874-b9dc-9ff51016bfe6" providerId="ADAL" clId="{90912378-F49E-43BA-B502-CA89E2E2F20E}" dt="2025-03-11T18:01:12.228" v="2" actId="20577"/>
          <ac:spMkLst>
            <pc:docMk/>
            <pc:sldMk cId="192119884" sldId="368"/>
            <ac:spMk id="2" creationId="{C4BF3443-2389-9B5D-C40C-A01C9E49C529}"/>
          </ac:spMkLst>
        </pc:spChg>
      </pc:sldChg>
      <pc:sldChg chg="modSp mod">
        <pc:chgData name="Kris Britton" userId="c0f0839d-bd41-4874-b9dc-9ff51016bfe6" providerId="ADAL" clId="{90912378-F49E-43BA-B502-CA89E2E2F20E}" dt="2025-03-11T17:48:00.745" v="0" actId="20577"/>
        <pc:sldMkLst>
          <pc:docMk/>
          <pc:sldMk cId="1743006230" sldId="369"/>
        </pc:sldMkLst>
        <pc:spChg chg="mod">
          <ac:chgData name="Kris Britton" userId="c0f0839d-bd41-4874-b9dc-9ff51016bfe6" providerId="ADAL" clId="{90912378-F49E-43BA-B502-CA89E2E2F20E}" dt="2025-03-11T17:48:00.745" v="0" actId="20577"/>
          <ac:spMkLst>
            <pc:docMk/>
            <pc:sldMk cId="1743006230" sldId="369"/>
            <ac:spMk id="3" creationId="{2E9C46F2-A16C-BF87-C48E-B436DD4CF3F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1872F47-6CE5-4D95-B8D6-9AEA9A7E5F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F9E59F-E5BF-4AA4-882B-F5B705DF29A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8C879B-2DAC-426D-B5B4-08F42B952A26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2C577A-CE6A-45AF-8211-1E758E6AA8D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69FD71-56EF-4DDF-81F5-C5CCA31DCE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856900-9607-4639-A903-F11B6E042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444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E54576-A3BB-48F9-891E-992E86D01A7B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F3C89-9E49-4851-A18A-DAECD34FD6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08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rgbClr val="FF6E0B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31986"/>
            <a:ext cx="9662160" cy="19812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09528" y="2568943"/>
            <a:ext cx="7655345" cy="38992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0B79FD-B7DB-4651-82AC-8DBF5E3F503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9528" y="2398143"/>
            <a:ext cx="9662160" cy="28575"/>
          </a:xfrm>
          <a:prstGeom prst="line">
            <a:avLst/>
          </a:prstGeom>
          <a:ln>
            <a:gradFill flip="none" rotWithShape="1">
              <a:gsLst>
                <a:gs pos="60527">
                  <a:srgbClr val="97D4EA"/>
                </a:gs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‹#›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57E0AB2-A225-48B4-AEE6-D1C0BADED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1" name="Text Box 34">
            <a:extLst>
              <a:ext uri="{FF2B5EF4-FFF2-40B4-BE49-F238E27FC236}">
                <a16:creationId xmlns:a16="http://schemas.microsoft.com/office/drawing/2014/main" id="{2AB22BAF-DCF0-49C8-9B62-2090F858D9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chemeClr val="bg1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943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428A-D822-4662-A08D-F5F04153A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B391-449B-4A0A-91D4-FEE6C094DC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874A82-748A-4D7C-A9AF-84A034AC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344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solidFill>
                <a:srgbClr val="161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12245">
                  <a:srgbClr val="97D4EA"/>
                </a:gs>
                <a:gs pos="73000">
                  <a:srgbClr val="FFC000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rgbClr val="97D4E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solidFill>
                <a:srgbClr val="161636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B0B872EE-CF6B-48C6-B994-9F72BDEE7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pic>
        <p:nvPicPr>
          <p:cNvPr id="22" name="Graphic 21">
            <a:extLst>
              <a:ext uri="{FF2B5EF4-FFF2-40B4-BE49-F238E27FC236}">
                <a16:creationId xmlns:a16="http://schemas.microsoft.com/office/drawing/2014/main" id="{B8B7D8AA-F1D8-45A5-8EC5-EDE1FEFCFB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24" name="Text Box 34">
            <a:extLst>
              <a:ext uri="{FF2B5EF4-FFF2-40B4-BE49-F238E27FC236}">
                <a16:creationId xmlns:a16="http://schemas.microsoft.com/office/drawing/2014/main" id="{07D52AAF-76C3-4854-B946-AD1F8280FD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289963"/>
            <a:ext cx="89980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chemeClr val="bg1"/>
                </a:solidFill>
                <a:latin typeface="Helvetica LT Std"/>
              </a:rPr>
              <a:t>CVE is sponsored by U.S. Department of Homeland Security (DHS) Cybersecurity and Infrastructure Security Agency (CISA). Copyright © 1999–2021, The MITRE Corporation. CVE and the CVE logo are registered trademarks of The MITRE Corporation.</a:t>
            </a:r>
            <a:endParaRPr lang="en-US" altLang="en-US" sz="1050" b="0" u="none" baseline="0" dirty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4" name="Text Box 34">
            <a:extLst>
              <a:ext uri="{FF2B5EF4-FFF2-40B4-BE49-F238E27FC236}">
                <a16:creationId xmlns:a16="http://schemas.microsoft.com/office/drawing/2014/main" id="{8A7C5507-7261-4345-B625-B4C2FDA0ED5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rgbClr val="161636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82777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1E4F-9489-4AF7-9DD8-7A5FE55DD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9A61-D745-4359-8D1A-45854859D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2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2D22-D7AC-49F1-9B77-E49498C3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2250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0F27FF-6625-4E60-936F-EB445A4D2DC8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61636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rgbClr val="161636"/>
                </a:solidFill>
                <a:latin typeface="Arial" pitchFamily="34" charset="0"/>
              </a:rPr>
              <a:pPr/>
              <a:t>‹#›</a:t>
            </a:fld>
            <a:r>
              <a:rPr lang="en-US" dirty="0">
                <a:solidFill>
                  <a:srgbClr val="161636"/>
                </a:solidFill>
                <a:latin typeface="Arial" pitchFamily="34" charset="0"/>
              </a:rPr>
              <a:t> |</a:t>
            </a:r>
            <a:r>
              <a:rPr lang="en-US" dirty="0">
                <a:solidFill>
                  <a:srgbClr val="161636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78237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A27A-ED11-4298-99DD-3BA89AAF4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41F0-543D-4F88-8DF0-61612784980E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161636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rgbClr val="161636"/>
                </a:solidFill>
                <a:latin typeface="Arial" pitchFamily="34" charset="0"/>
              </a:rPr>
              <a:pPr/>
              <a:t>‹#›</a:t>
            </a:fld>
            <a:r>
              <a:rPr lang="en-US" dirty="0">
                <a:solidFill>
                  <a:srgbClr val="161636"/>
                </a:solidFill>
                <a:latin typeface="Arial" pitchFamily="34" charset="0"/>
              </a:rPr>
              <a:t> |</a:t>
            </a:r>
            <a:r>
              <a:rPr lang="en-US" dirty="0">
                <a:solidFill>
                  <a:srgbClr val="161636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5054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 dirty="0">
                <a:latin typeface="Arial" pitchFamily="34" charset="0"/>
              </a:rPr>
              <a:t> 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6717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 dirty="0">
                <a:latin typeface="Arial" pitchFamily="34" charset="0"/>
              </a:rPr>
              <a:t> 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C0113-B5F9-4D83-B7B0-A117B2F9FF70}"/>
              </a:ext>
            </a:extLst>
          </p:cNvPr>
          <p:cNvSpPr/>
          <p:nvPr userDrawn="1"/>
        </p:nvSpPr>
        <p:spPr>
          <a:xfrm>
            <a:off x="720436" y="1126836"/>
            <a:ext cx="10788073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6996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 dirty="0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 dirty="0">
                <a:latin typeface="Arial" pitchFamily="34" charset="0"/>
              </a:rPr>
              <a:t> |</a:t>
            </a:r>
            <a:r>
              <a:rPr lang="en-US" dirty="0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48C0113-B5F9-4D83-B7B0-A117B2F9FF70}"/>
              </a:ext>
            </a:extLst>
          </p:cNvPr>
          <p:cNvSpPr/>
          <p:nvPr userDrawn="1"/>
        </p:nvSpPr>
        <p:spPr>
          <a:xfrm>
            <a:off x="720436" y="1126836"/>
            <a:ext cx="10788073" cy="3325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90A45C-AF6C-4138-837C-522EBE9C0CFE}"/>
              </a:ext>
            </a:extLst>
          </p:cNvPr>
          <p:cNvSpPr/>
          <p:nvPr userDrawn="1"/>
        </p:nvSpPr>
        <p:spPr>
          <a:xfrm>
            <a:off x="0" y="0"/>
            <a:ext cx="249382" cy="68516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4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3428A-D822-4662-A08D-F5F04153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B391-449B-4A0A-91D4-FEE6C094D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474"/>
            <a:ext cx="10515600" cy="4708525"/>
          </a:xfrm>
          <a:prstGeom prst="rect">
            <a:avLst/>
          </a:prstGeom>
        </p:spPr>
        <p:txBody>
          <a:bodyPr/>
          <a:lstStyle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49A659-7A3B-4019-B95F-4BF28B2A0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‹#›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2525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81480" y="0"/>
            <a:ext cx="99589" cy="6858000"/>
            <a:chOff x="1" y="0"/>
            <a:chExt cx="380999" cy="6858000"/>
          </a:xfrm>
        </p:grpSpPr>
        <p:sp>
          <p:nvSpPr>
            <p:cNvPr id="17" name="Rectangle 16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FF6E0B"/>
            </a:solidFill>
            <a:ln w="12700" cap="flat" cmpd="sng" algn="ctr">
              <a:solidFill>
                <a:srgbClr val="FF6E0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1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685800" y="2523067"/>
            <a:ext cx="10820400" cy="1803399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algn="ctr">
              <a:lnSpc>
                <a:spcPts val="4400"/>
              </a:lnSpc>
              <a:defRPr sz="4000" b="1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Divider Slide – Section Title here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685800" y="2057400"/>
            <a:ext cx="10744200" cy="0"/>
          </a:xfrm>
          <a:prstGeom prst="line">
            <a:avLst/>
          </a:prstGeom>
          <a:ln>
            <a:gradFill flip="none" rotWithShape="1">
              <a:gsLst>
                <a:gs pos="12245">
                  <a:srgbClr val="97D4EA"/>
                </a:gs>
                <a:gs pos="73000">
                  <a:srgbClr val="FFC000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85800" y="4800600"/>
            <a:ext cx="10744200" cy="0"/>
          </a:xfrm>
          <a:prstGeom prst="line">
            <a:avLst/>
          </a:prstGeom>
          <a:ln>
            <a:gradFill flip="none" rotWithShape="1">
              <a:gsLst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rgbClr val="97D4EA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/>
          <p:cNvGrpSpPr/>
          <p:nvPr/>
        </p:nvGrpSpPr>
        <p:grpSpPr>
          <a:xfrm>
            <a:off x="12030547" y="0"/>
            <a:ext cx="99589" cy="6858000"/>
            <a:chOff x="1" y="0"/>
            <a:chExt cx="380999" cy="6858000"/>
          </a:xfrm>
        </p:grpSpPr>
        <p:sp>
          <p:nvSpPr>
            <p:cNvPr id="20" name="Rectangle 19"/>
            <p:cNvSpPr/>
            <p:nvPr/>
          </p:nvSpPr>
          <p:spPr bwMode="auto">
            <a:xfrm>
              <a:off x="1" y="0"/>
              <a:ext cx="380999" cy="3276600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1" y="3505200"/>
              <a:ext cx="380999" cy="3352800"/>
            </a:xfrm>
            <a:prstGeom prst="rect">
              <a:avLst/>
            </a:prstGeom>
            <a:solidFill>
              <a:srgbClr val="FF6E0B"/>
            </a:solidFill>
            <a:ln w="12700" cap="flat" cmpd="sng" algn="ctr">
              <a:solidFill>
                <a:srgbClr val="FF6E0B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377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B8B7D8AA-F1D8-45A5-8EC5-EDE1FEFCFBA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4" name="Text Box 34">
            <a:extLst>
              <a:ext uri="{FF2B5EF4-FFF2-40B4-BE49-F238E27FC236}">
                <a16:creationId xmlns:a16="http://schemas.microsoft.com/office/drawing/2014/main" id="{E4F73D66-FC3D-4ED5-869D-E71B70F47A1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chemeClr val="bg1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EC2429F8-2E11-4D90-B076-E8227A993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‹#›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998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1E4F-9489-4AF7-9DD8-7A5FE55DD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99A61-D745-4359-8D1A-45854859D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92250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682D22-D7AC-49F1-9B77-E49498C3FF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2250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0F27FF-6625-4E60-936F-EB445A4D2DC8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chemeClr val="bg1"/>
                </a:solidFill>
                <a:latin typeface="Arial" pitchFamily="34" charset="0"/>
              </a:rPr>
              <a:pPr/>
              <a:t>‹#›</a:t>
            </a:fld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 |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3877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FA27A-ED11-4298-99DD-3BA89AAF4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541F0-543D-4F88-8DF0-61612784980E}"/>
              </a:ext>
            </a:extLst>
          </p:cNvPr>
          <p:cNvSpPr txBox="1">
            <a:spLocks/>
          </p:cNvSpPr>
          <p:nvPr userDrawn="1"/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solidFill>
                  <a:schemeClr val="bg1"/>
                </a:solidFill>
                <a:latin typeface="Arial" pitchFamily="34" charset="0"/>
              </a:rPr>
              <a:pPr/>
              <a:t>‹#›</a:t>
            </a:fld>
            <a:r>
              <a:rPr lang="en-US" dirty="0">
                <a:solidFill>
                  <a:schemeClr val="bg1"/>
                </a:solidFill>
                <a:latin typeface="Arial" pitchFamily="34" charset="0"/>
              </a:rPr>
              <a:t> |</a:t>
            </a:r>
            <a:r>
              <a:rPr lang="en-US" dirty="0">
                <a:solidFill>
                  <a:schemeClr val="bg1"/>
                </a:solidFill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156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2273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8874A82-748A-4D7C-A9AF-84A034AC2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391094-B5D5-4053-B0C0-94919897ED1A}"/>
              </a:ext>
            </a:extLst>
          </p:cNvPr>
          <p:cNvSpPr/>
          <p:nvPr userDrawn="1"/>
        </p:nvSpPr>
        <p:spPr>
          <a:xfrm>
            <a:off x="742950" y="1123950"/>
            <a:ext cx="10839450" cy="419100"/>
          </a:xfrm>
          <a:prstGeom prst="rect">
            <a:avLst/>
          </a:prstGeom>
          <a:solidFill>
            <a:srgbClr val="161636"/>
          </a:solidFill>
          <a:ln>
            <a:solidFill>
              <a:srgbClr val="16163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63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20FB461-6680-4CB6-A4CC-67D8093BB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F3AA79C-BCB0-447F-8E47-BAD8DEAC6D6E}"/>
              </a:ext>
            </a:extLst>
          </p:cNvPr>
          <p:cNvSpPr/>
          <p:nvPr userDrawn="1"/>
        </p:nvSpPr>
        <p:spPr>
          <a:xfrm>
            <a:off x="742950" y="1123950"/>
            <a:ext cx="10839450" cy="419100"/>
          </a:xfrm>
          <a:prstGeom prst="rect">
            <a:avLst/>
          </a:prstGeom>
          <a:solidFill>
            <a:srgbClr val="161636"/>
          </a:solidFill>
          <a:ln>
            <a:solidFill>
              <a:srgbClr val="16163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FDE63C-8FD2-4021-92D1-35E8626F04F0}"/>
              </a:ext>
            </a:extLst>
          </p:cNvPr>
          <p:cNvSpPr/>
          <p:nvPr userDrawn="1"/>
        </p:nvSpPr>
        <p:spPr>
          <a:xfrm rot="5400000">
            <a:off x="-3201135" y="3216519"/>
            <a:ext cx="6852138" cy="419100"/>
          </a:xfrm>
          <a:prstGeom prst="rect">
            <a:avLst/>
          </a:prstGeom>
          <a:solidFill>
            <a:srgbClr val="161636"/>
          </a:solidFill>
          <a:ln>
            <a:solidFill>
              <a:srgbClr val="161636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91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81480" y="0"/>
            <a:ext cx="99589" cy="6858000"/>
            <a:chOff x="0" y="0"/>
            <a:chExt cx="407324" cy="6858000"/>
          </a:xfrm>
        </p:grpSpPr>
        <p:sp>
          <p:nvSpPr>
            <p:cNvPr id="18" name="Rectangle 17"/>
            <p:cNvSpPr/>
            <p:nvPr/>
          </p:nvSpPr>
          <p:spPr bwMode="auto">
            <a:xfrm>
              <a:off x="0" y="0"/>
              <a:ext cx="407324" cy="2398143"/>
            </a:xfrm>
            <a:prstGeom prst="rect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0" y="2510287"/>
              <a:ext cx="407324" cy="4347713"/>
            </a:xfrm>
            <a:prstGeom prst="rect">
              <a:avLst/>
            </a:prstGeom>
            <a:solidFill>
              <a:srgbClr val="161636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ts val="2500"/>
                </a:lnSpc>
                <a:spcBef>
                  <a:spcPct val="0"/>
                </a:spcBef>
                <a:spcAft>
                  <a:spcPts val="1000"/>
                </a:spcAft>
                <a:buClr>
                  <a:srgbClr val="FDAA03"/>
                </a:buClr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9" name="Rectangle 9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1009528" y="331986"/>
            <a:ext cx="9662160" cy="1981200"/>
          </a:xfrm>
        </p:spPr>
        <p:txBody>
          <a:bodyPr anchor="b" anchorCtr="0">
            <a:normAutofit/>
          </a:bodyPr>
          <a:lstStyle>
            <a:lvl1pPr algn="l">
              <a:lnSpc>
                <a:spcPts val="4400"/>
              </a:lnSpc>
              <a:defRPr sz="4000" b="1">
                <a:solidFill>
                  <a:srgbClr val="161636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26" name="Subtitle 1"/>
          <p:cNvSpPr>
            <a:spLocks noGrp="1"/>
          </p:cNvSpPr>
          <p:nvPr>
            <p:ph type="subTitle" idx="1" hasCustomPrompt="1"/>
          </p:nvPr>
        </p:nvSpPr>
        <p:spPr>
          <a:xfrm>
            <a:off x="1009528" y="2568943"/>
            <a:ext cx="7655345" cy="389923"/>
          </a:xfrm>
        </p:spPr>
        <p:txBody>
          <a:bodyPr/>
          <a:lstStyle>
            <a:lvl1pPr marL="0" indent="0">
              <a:buNone/>
              <a:defRPr>
                <a:solidFill>
                  <a:srgbClr val="161636"/>
                </a:solidFill>
              </a:defRPr>
            </a:lvl1pPr>
          </a:lstStyle>
          <a:p>
            <a:r>
              <a:rPr lang="en-US" dirty="0"/>
              <a:t>Author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0B79FD-B7DB-4651-82AC-8DBF5E3F5036}"/>
              </a:ext>
            </a:extLst>
          </p:cNvPr>
          <p:cNvCxnSpPr>
            <a:cxnSpLocks/>
          </p:cNvCxnSpPr>
          <p:nvPr userDrawn="1"/>
        </p:nvCxnSpPr>
        <p:spPr>
          <a:xfrm flipV="1">
            <a:off x="1009528" y="2398143"/>
            <a:ext cx="9662160" cy="28575"/>
          </a:xfrm>
          <a:prstGeom prst="line">
            <a:avLst/>
          </a:prstGeom>
          <a:ln>
            <a:gradFill flip="none" rotWithShape="1">
              <a:gsLst>
                <a:gs pos="60527">
                  <a:srgbClr val="97D4EA"/>
                </a:gs>
                <a:gs pos="6000">
                  <a:srgbClr val="FF6E0B"/>
                </a:gs>
                <a:gs pos="26000">
                  <a:schemeClr val="tx2"/>
                </a:gs>
                <a:gs pos="77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288DB-2197-4AA1-9E62-6093715D8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‹#›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C57E0AB2-A225-48B4-AEE6-D1C0BADED8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5" name="Text Box 34">
            <a:extLst>
              <a:ext uri="{FF2B5EF4-FFF2-40B4-BE49-F238E27FC236}">
                <a16:creationId xmlns:a16="http://schemas.microsoft.com/office/drawing/2014/main" id="{083DBED3-CBF1-4DED-BBB9-99102293380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07208" y="6289963"/>
            <a:ext cx="8998003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chemeClr val="bg1"/>
                </a:solidFill>
                <a:latin typeface="Helvetica LT Std"/>
              </a:rPr>
              <a:t>CVE is sponsored by U.S. Department of Homeland Security (DHS) Cybersecurity and Infrastructure Security Agency (CISA). Copyright © 1999–2021, The MITRE Corporation. CVE and the CVE logo are registered trademarks of The MITRE Corporation.</a:t>
            </a:r>
            <a:endParaRPr lang="en-US" altLang="en-US" sz="1050" b="0" u="none" baseline="0" dirty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1" name="Text Box 34">
            <a:extLst>
              <a:ext uri="{FF2B5EF4-FFF2-40B4-BE49-F238E27FC236}">
                <a16:creationId xmlns:a16="http://schemas.microsoft.com/office/drawing/2014/main" id="{DD449A9D-B432-49FE-8A2B-6C39F96692A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rgbClr val="161636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1819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image" Target="../media/image2.svg"/><Relationship Id="rId5" Type="http://schemas.openxmlformats.org/officeDocument/2006/relationships/slideLayout" Target="../slideLayouts/slideLayout13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12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16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13AB702-C182-4716-9B01-A71E1C16CF3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8" name="Text Box 34">
            <a:extLst>
              <a:ext uri="{FF2B5EF4-FFF2-40B4-BE49-F238E27FC236}">
                <a16:creationId xmlns:a16="http://schemas.microsoft.com/office/drawing/2014/main" id="{0BEABB3F-3394-4ED9-ABC2-C0DFA001043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chemeClr val="bg1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chemeClr val="bg1"/>
              </a:solidFill>
              <a:latin typeface="Helvetica LT Std"/>
              <a:cs typeface="+mn-cs"/>
            </a:endParaRPr>
          </a:p>
        </p:txBody>
      </p:sp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F5CF4347-CBC7-4ECE-AD1C-B30CC1F980A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71E6846E-9AE0-4380-B980-457AEA3757C5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rgbClr val="FF6E0B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D8AC74-85EE-40C9-B4A2-0095C6AD358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12157"/>
            <a:ext cx="10515600" cy="0"/>
          </a:xfrm>
          <a:prstGeom prst="line">
            <a:avLst/>
          </a:prstGeom>
          <a:ln>
            <a:gradFill flip="none" rotWithShape="1">
              <a:gsLst>
                <a:gs pos="42000">
                  <a:srgbClr val="97D4EA"/>
                </a:gs>
                <a:gs pos="0">
                  <a:schemeClr val="bg1"/>
                </a:gs>
                <a:gs pos="72798">
                  <a:srgbClr val="FF6E0B"/>
                </a:gs>
                <a:gs pos="20000">
                  <a:schemeClr val="tx2"/>
                </a:gs>
                <a:gs pos="100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4F4CCAD9-094C-4DC4-A71C-C9E59EAAF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2BD267F-6F20-4126-977C-FF1E07126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1635"/>
            <a:ext cx="10515600" cy="47453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328EEAF-2978-4FFE-8F14-9CA0DADCBE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5333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74C51DB7-4661-49FA-8DC1-4CECB49225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310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74" r:id="rId2"/>
    <p:sldLayoutId id="2147483683" r:id="rId3"/>
    <p:sldLayoutId id="2147483676" r:id="rId4"/>
    <p:sldLayoutId id="2147483678" r:id="rId5"/>
    <p:sldLayoutId id="2147483679" r:id="rId6"/>
    <p:sldLayoutId id="2147483685" r:id="rId7"/>
    <p:sldLayoutId id="2147483680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b="1" kern="1200" dirty="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2400" b="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1800" b="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chemeClr val="bg1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CFA3B2-5E90-4342-9E8C-A8F448126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540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1B0CF-0D71-47E3-B160-F98745C88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87474"/>
            <a:ext cx="10515600" cy="4708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13AB702-C182-4716-9B01-A71E1C16CF3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98208" y="6289963"/>
            <a:ext cx="1249033" cy="365760"/>
          </a:xfrm>
          <a:prstGeom prst="rect">
            <a:avLst/>
          </a:prstGeom>
        </p:spPr>
      </p:pic>
      <p:sp>
        <p:nvSpPr>
          <p:cNvPr id="10" name="Rectangle 9" descr="Artifact">
            <a:extLst>
              <a:ext uri="{FF2B5EF4-FFF2-40B4-BE49-F238E27FC236}">
                <a16:creationId xmlns:a16="http://schemas.microsoft.com/office/drawing/2014/main" id="{F5CF4347-CBC7-4ECE-AD1C-B30CC1F980AC}"/>
              </a:ext>
            </a:extLst>
          </p:cNvPr>
          <p:cNvSpPr/>
          <p:nvPr userDrawn="1"/>
        </p:nvSpPr>
        <p:spPr bwMode="auto">
          <a:xfrm>
            <a:off x="81483" y="1"/>
            <a:ext cx="99586" cy="12192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96D12E9-E185-4DF5-9CC6-58620C7881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75063" y="55601"/>
            <a:ext cx="1765676" cy="252626"/>
          </a:xfrm>
          <a:prstGeom prst="rect">
            <a:avLst/>
          </a:prstGeom>
          <a:ln>
            <a:noFill/>
          </a:ln>
        </p:spPr>
        <p:txBody>
          <a:bodyPr/>
          <a:lstStyle>
            <a:lvl1pPr algn="r">
              <a:defRPr sz="1200">
                <a:solidFill>
                  <a:srgbClr val="161636"/>
                </a:solidFill>
              </a:defRPr>
            </a:lvl1pPr>
          </a:lstStyle>
          <a:p>
            <a:r>
              <a:rPr lang="en-US">
                <a:latin typeface="Arial" pitchFamily="34" charset="0"/>
              </a:rPr>
              <a:t>| </a:t>
            </a:r>
            <a:fld id="{295008BC-DA31-4D19-837B-EFA4386B05F5}" type="slidenum">
              <a:rPr lang="en-US" smtClean="0">
                <a:latin typeface="Arial" pitchFamily="34" charset="0"/>
              </a:rPr>
              <a:pPr/>
              <a:t>‹#›</a:t>
            </a:fld>
            <a:r>
              <a:rPr lang="en-US">
                <a:latin typeface="Arial" pitchFamily="34" charset="0"/>
              </a:rPr>
              <a:t> |</a:t>
            </a:r>
            <a:r>
              <a:rPr lang="en-US">
                <a:latin typeface="Arial" pitchFamily="34" charset="0"/>
                <a:ea typeface="Verdana" pitchFamily="34" charset="0"/>
                <a:cs typeface="Verdana" pitchFamily="34" charset="0"/>
              </a:rPr>
              <a:t> </a:t>
            </a:r>
            <a:endParaRPr lang="en-US" dirty="0">
              <a:latin typeface="Arial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1" name="Rectangle 10" descr="Artifact">
            <a:extLst>
              <a:ext uri="{FF2B5EF4-FFF2-40B4-BE49-F238E27FC236}">
                <a16:creationId xmlns:a16="http://schemas.microsoft.com/office/drawing/2014/main" id="{71E6846E-9AE0-4380-B980-457AEA3757C5}"/>
              </a:ext>
            </a:extLst>
          </p:cNvPr>
          <p:cNvSpPr/>
          <p:nvPr userDrawn="1"/>
        </p:nvSpPr>
        <p:spPr bwMode="auto">
          <a:xfrm>
            <a:off x="81483" y="1371601"/>
            <a:ext cx="99586" cy="5486400"/>
          </a:xfrm>
          <a:prstGeom prst="rect">
            <a:avLst/>
          </a:prstGeom>
          <a:solidFill>
            <a:srgbClr val="161636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121618" tIns="60809" rIns="121618" bIns="60809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1216185" rtl="0" eaLnBrk="0" fontAlgn="base" latinLnBrk="0" hangingPunct="0">
              <a:lnSpc>
                <a:spcPts val="3325"/>
              </a:lnSpc>
              <a:spcBef>
                <a:spcPct val="0"/>
              </a:spcBef>
              <a:spcAft>
                <a:spcPts val="1330"/>
              </a:spcAft>
              <a:buClr>
                <a:srgbClr val="FDAA03"/>
              </a:buClr>
              <a:buSzTx/>
              <a:buFontTx/>
              <a:buNone/>
              <a:tabLst/>
            </a:pPr>
            <a:endParaRPr kumimoji="0" lang="en-US" sz="2394" b="1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D8AC74-85EE-40C9-B4A2-0095C6AD358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312157"/>
            <a:ext cx="10515600" cy="0"/>
          </a:xfrm>
          <a:prstGeom prst="line">
            <a:avLst/>
          </a:prstGeom>
          <a:ln>
            <a:gradFill flip="none" rotWithShape="1">
              <a:gsLst>
                <a:gs pos="35000">
                  <a:srgbClr val="97D4EA"/>
                </a:gs>
                <a:gs pos="65000">
                  <a:srgbClr val="FF6E0B"/>
                </a:gs>
                <a:gs pos="4000">
                  <a:schemeClr val="tx2"/>
                </a:gs>
                <a:gs pos="100000">
                  <a:schemeClr val="tx2"/>
                </a:gs>
                <a:gs pos="100000">
                  <a:schemeClr val="bg1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Box 34">
            <a:extLst>
              <a:ext uri="{FF2B5EF4-FFF2-40B4-BE49-F238E27FC236}">
                <a16:creationId xmlns:a16="http://schemas.microsoft.com/office/drawing/2014/main" id="{88EC8E12-6F94-4874-BA84-4EA5FDE12F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382339" y="6289963"/>
            <a:ext cx="907075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45720" rIns="45720">
            <a:spAutoFit/>
          </a:bodyPr>
          <a:lstStyle/>
          <a:p>
            <a:pPr algn="l" eaLnBrk="0" hangingPunct="0">
              <a:defRPr/>
            </a:pPr>
            <a:r>
              <a:rPr lang="en-US" sz="1050" dirty="0">
                <a:solidFill>
                  <a:srgbClr val="161636"/>
                </a:solidFill>
                <a:latin typeface="Helvetica LT Std"/>
              </a:rPr>
              <a:t>CVE is sponsored by U.S. Department of Homeland Security (DHS) Cybersecurity and Infrastructure Security Agency (CISA). Copyright © 1999–2024, The MITRE Corporation. CVE and the CVE logo are registered trademarks of The MITRE Corporation.</a:t>
            </a:r>
            <a:endParaRPr lang="en-US" altLang="en-US" sz="1050" b="0" u="none" baseline="0" dirty="0">
              <a:solidFill>
                <a:srgbClr val="161636"/>
              </a:solidFill>
              <a:latin typeface="Helvetica LT Std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05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8" r:id="rId7"/>
    <p:sldLayoutId id="214748369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b="1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24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Tahoma" panose="020B0604030504040204" pitchFamily="34" charset="0"/>
        <a:buChar char="̶"/>
        <a:defRPr sz="18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b="0" kern="1200">
          <a:solidFill>
            <a:srgbClr val="161636"/>
          </a:solidFill>
          <a:latin typeface="Tahoma" panose="020B0604030504040204" pitchFamily="34" charset="0"/>
          <a:ea typeface="Tahoma" panose="020B0604030504040204" pitchFamily="34" charset="0"/>
          <a:cs typeface="Tahoma" panose="020B060403050404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F3443-2389-9B5D-C40C-A01C9E49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8562" y="2513966"/>
            <a:ext cx="10515600" cy="854076"/>
          </a:xfrm>
        </p:spPr>
        <p:txBody>
          <a:bodyPr>
            <a:normAutofit/>
          </a:bodyPr>
          <a:lstStyle/>
          <a:p>
            <a:r>
              <a:rPr lang="en-US" dirty="0"/>
              <a:t>User Registry </a:t>
            </a:r>
            <a:r>
              <a:rPr lang="en-US"/>
              <a:t>Development Planning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87975E-054A-FE9F-DF75-5E2C005D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1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19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22606-10E7-8F7F-7D82-35266BC44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MVP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46F2-A16C-BF87-C48E-B436DD4CF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Minimal Viable Product (as defined in Common Vulnerability Exposure (CVE) User Registry Service   Version .03 (as updated in 2021)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Will include:</a:t>
            </a:r>
          </a:p>
          <a:p>
            <a:pPr lvl="1"/>
            <a:r>
              <a:rPr lang="en-US" dirty="0"/>
              <a:t>Organizational Data</a:t>
            </a:r>
          </a:p>
          <a:p>
            <a:pPr lvl="1"/>
            <a:r>
              <a:rPr lang="en-US" dirty="0"/>
              <a:t>Individual User Data</a:t>
            </a:r>
          </a:p>
          <a:p>
            <a:pPr lvl="2"/>
            <a:r>
              <a:rPr lang="en-US" dirty="0"/>
              <a:t>There are details in the requirements to be addressed … AWG responsibility</a:t>
            </a:r>
          </a:p>
          <a:p>
            <a:pPr lvl="1"/>
            <a:r>
              <a:rPr lang="en-US" dirty="0"/>
              <a:t>Functions to Create, </a:t>
            </a:r>
            <a:r>
              <a:rPr lang="en-US" dirty="0">
                <a:solidFill>
                  <a:srgbClr val="161636"/>
                </a:solidFill>
                <a:highlight>
                  <a:srgbClr val="FFFF00"/>
                </a:highlight>
              </a:rPr>
              <a:t>Retrieve</a:t>
            </a:r>
            <a:r>
              <a:rPr lang="en-US" dirty="0"/>
              <a:t>, Update, Delete Information</a:t>
            </a:r>
          </a:p>
          <a:p>
            <a:pPr lvl="1"/>
            <a:r>
              <a:rPr lang="en-US" dirty="0"/>
              <a:t>Organizations to be included:  CNAs, Secretariat</a:t>
            </a:r>
          </a:p>
          <a:p>
            <a:pPr lvl="2"/>
            <a:r>
              <a:rPr lang="en-US" dirty="0"/>
              <a:t>Roots, Top level Roots, Working Groups will be included in a later releases</a:t>
            </a:r>
          </a:p>
          <a:p>
            <a:pPr lvl="1"/>
            <a:r>
              <a:rPr lang="en-US" dirty="0"/>
              <a:t>Security Policy: As enforced today: CNAs, Secretariat</a:t>
            </a:r>
          </a:p>
          <a:p>
            <a:pPr lvl="1"/>
            <a:r>
              <a:rPr lang="en-US" dirty="0"/>
              <a:t>Authentication/Authorization: process will remain the same as it is today</a:t>
            </a:r>
          </a:p>
          <a:p>
            <a:pPr lvl="1"/>
            <a:r>
              <a:rPr lang="en-US" dirty="0"/>
              <a:t>API and Client (open source for community use)</a:t>
            </a:r>
          </a:p>
          <a:p>
            <a:pPr lvl="1"/>
            <a:r>
              <a:rPr lang="en-US" dirty="0"/>
              <a:t>Integration with CVE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50B97-1D32-54E3-03A0-90190676B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2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30062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993070-D384-DDF5-F648-41AEAD0FC75C}"/>
              </a:ext>
            </a:extLst>
          </p:cNvPr>
          <p:cNvCxnSpPr>
            <a:cxnSpLocks/>
          </p:cNvCxnSpPr>
          <p:nvPr/>
        </p:nvCxnSpPr>
        <p:spPr>
          <a:xfrm rot="5400000">
            <a:off x="5903578" y="2928485"/>
            <a:ext cx="7135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B9CF7C-36C9-C7B4-D574-068275713291}"/>
              </a:ext>
            </a:extLst>
          </p:cNvPr>
          <p:cNvCxnSpPr>
            <a:cxnSpLocks/>
          </p:cNvCxnSpPr>
          <p:nvPr/>
        </p:nvCxnSpPr>
        <p:spPr>
          <a:xfrm rot="5400000">
            <a:off x="7223762" y="2928486"/>
            <a:ext cx="7135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0678E11-9C82-DD24-8100-A14201C0318B}"/>
              </a:ext>
            </a:extLst>
          </p:cNvPr>
          <p:cNvCxnSpPr>
            <a:cxnSpLocks/>
          </p:cNvCxnSpPr>
          <p:nvPr/>
        </p:nvCxnSpPr>
        <p:spPr>
          <a:xfrm rot="5400000">
            <a:off x="4649492" y="2893222"/>
            <a:ext cx="7135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9112EE-70BE-8DD7-DA07-EFE3FC7CC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 Proposed Schedule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21352-DFA9-1DA6-C7D0-BB78C91C3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3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AFC6B2-9905-6927-BB8A-6B8D73048B7C}"/>
              </a:ext>
            </a:extLst>
          </p:cNvPr>
          <p:cNvCxnSpPr/>
          <p:nvPr/>
        </p:nvCxnSpPr>
        <p:spPr>
          <a:xfrm>
            <a:off x="1178805" y="3249976"/>
            <a:ext cx="98380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54F00A6-D8A7-B062-8166-102B2FDDCBF3}"/>
              </a:ext>
            </a:extLst>
          </p:cNvPr>
          <p:cNvCxnSpPr>
            <a:cxnSpLocks/>
          </p:cNvCxnSpPr>
          <p:nvPr/>
        </p:nvCxnSpPr>
        <p:spPr>
          <a:xfrm rot="5400000">
            <a:off x="822050" y="3238627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4DCF68-0B18-EB6B-F10F-31CA6C618B8F}"/>
              </a:ext>
            </a:extLst>
          </p:cNvPr>
          <p:cNvCxnSpPr>
            <a:cxnSpLocks/>
          </p:cNvCxnSpPr>
          <p:nvPr/>
        </p:nvCxnSpPr>
        <p:spPr>
          <a:xfrm rot="5400000">
            <a:off x="2076137" y="325127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CE4634-3287-B917-8F59-64293A9981A9}"/>
              </a:ext>
            </a:extLst>
          </p:cNvPr>
          <p:cNvCxnSpPr>
            <a:cxnSpLocks/>
          </p:cNvCxnSpPr>
          <p:nvPr/>
        </p:nvCxnSpPr>
        <p:spPr>
          <a:xfrm rot="5400000">
            <a:off x="3275139" y="325127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645C92D-F5C3-3532-12F7-9B90734C1738}"/>
              </a:ext>
            </a:extLst>
          </p:cNvPr>
          <p:cNvCxnSpPr>
            <a:cxnSpLocks/>
          </p:cNvCxnSpPr>
          <p:nvPr/>
        </p:nvCxnSpPr>
        <p:spPr>
          <a:xfrm rot="5400000">
            <a:off x="4485158" y="328524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609DB6-004D-9649-33C2-9A50471250B7}"/>
              </a:ext>
            </a:extLst>
          </p:cNvPr>
          <p:cNvCxnSpPr>
            <a:cxnSpLocks/>
          </p:cNvCxnSpPr>
          <p:nvPr/>
        </p:nvCxnSpPr>
        <p:spPr>
          <a:xfrm rot="5400000">
            <a:off x="5639635" y="3251271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44D70E7-2A74-7AF9-DFFF-6356689B96D5}"/>
              </a:ext>
            </a:extLst>
          </p:cNvPr>
          <p:cNvCxnSpPr>
            <a:cxnSpLocks/>
          </p:cNvCxnSpPr>
          <p:nvPr/>
        </p:nvCxnSpPr>
        <p:spPr>
          <a:xfrm rot="5400000">
            <a:off x="6995170" y="328524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058962-2873-C46C-2718-5E59702AAC4A}"/>
              </a:ext>
            </a:extLst>
          </p:cNvPr>
          <p:cNvCxnSpPr>
            <a:cxnSpLocks/>
          </p:cNvCxnSpPr>
          <p:nvPr/>
        </p:nvCxnSpPr>
        <p:spPr>
          <a:xfrm rot="5400000">
            <a:off x="8194173" y="331921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D23EF5C-51B9-8128-B718-07DE69942D27}"/>
              </a:ext>
            </a:extLst>
          </p:cNvPr>
          <p:cNvSpPr txBox="1"/>
          <p:nvPr/>
        </p:nvSpPr>
        <p:spPr>
          <a:xfrm>
            <a:off x="838200" y="3916873"/>
            <a:ext cx="788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March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813E03-B3E0-418E-A705-0902837DC5BA}"/>
              </a:ext>
            </a:extLst>
          </p:cNvPr>
          <p:cNvSpPr txBox="1"/>
          <p:nvPr/>
        </p:nvSpPr>
        <p:spPr>
          <a:xfrm>
            <a:off x="2038488" y="395389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April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B3CC69-F426-893C-E7EC-92B20296E347}"/>
              </a:ext>
            </a:extLst>
          </p:cNvPr>
          <p:cNvSpPr txBox="1"/>
          <p:nvPr/>
        </p:nvSpPr>
        <p:spPr>
          <a:xfrm>
            <a:off x="3319147" y="3929516"/>
            <a:ext cx="592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May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8AA98E-F796-A537-E66F-DE7B7BB3D309}"/>
              </a:ext>
            </a:extLst>
          </p:cNvPr>
          <p:cNvSpPr txBox="1"/>
          <p:nvPr/>
        </p:nvSpPr>
        <p:spPr>
          <a:xfrm>
            <a:off x="4566655" y="3966616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June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906FE5-5FC3-7788-657B-584CF944E4DF}"/>
              </a:ext>
            </a:extLst>
          </p:cNvPr>
          <p:cNvSpPr txBox="1"/>
          <p:nvPr/>
        </p:nvSpPr>
        <p:spPr>
          <a:xfrm>
            <a:off x="5880263" y="3965324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July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D9E3D4-6C76-1E88-B380-EF3FE88AA0C1}"/>
              </a:ext>
            </a:extLst>
          </p:cNvPr>
          <p:cNvSpPr txBox="1"/>
          <p:nvPr/>
        </p:nvSpPr>
        <p:spPr>
          <a:xfrm>
            <a:off x="7090282" y="3997456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August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EE9520-5E57-D410-ED2F-D8448C2065C4}"/>
              </a:ext>
            </a:extLst>
          </p:cNvPr>
          <p:cNvSpPr txBox="1"/>
          <p:nvPr/>
        </p:nvSpPr>
        <p:spPr>
          <a:xfrm>
            <a:off x="8223183" y="3997456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Sept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53FE3F7-890C-40D5-CDDA-743513FFA991}"/>
              </a:ext>
            </a:extLst>
          </p:cNvPr>
          <p:cNvCxnSpPr>
            <a:cxnSpLocks/>
          </p:cNvCxnSpPr>
          <p:nvPr/>
        </p:nvCxnSpPr>
        <p:spPr>
          <a:xfrm rot="5400000">
            <a:off x="9216905" y="328524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62AAA7-4530-B737-E283-8C96C1626D34}"/>
              </a:ext>
            </a:extLst>
          </p:cNvPr>
          <p:cNvCxnSpPr>
            <a:cxnSpLocks/>
          </p:cNvCxnSpPr>
          <p:nvPr/>
        </p:nvCxnSpPr>
        <p:spPr>
          <a:xfrm rot="5400000">
            <a:off x="10239636" y="331921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3CF4981-53BB-FB75-BD62-722215E3E1F0}"/>
              </a:ext>
            </a:extLst>
          </p:cNvPr>
          <p:cNvSpPr txBox="1"/>
          <p:nvPr/>
        </p:nvSpPr>
        <p:spPr>
          <a:xfrm>
            <a:off x="9233769" y="3997456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Oct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C286BF2-1C61-A84C-7633-B40BC138092F}"/>
              </a:ext>
            </a:extLst>
          </p:cNvPr>
          <p:cNvSpPr txBox="1"/>
          <p:nvPr/>
        </p:nvSpPr>
        <p:spPr>
          <a:xfrm>
            <a:off x="10275063" y="3997456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Nov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843A3DB-7CAB-4F16-95B0-55246255A1FE}"/>
              </a:ext>
            </a:extLst>
          </p:cNvPr>
          <p:cNvSpPr txBox="1"/>
          <p:nvPr/>
        </p:nvSpPr>
        <p:spPr>
          <a:xfrm>
            <a:off x="5146650" y="1540693"/>
            <a:ext cx="141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Registry Community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Testing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986D1B-970B-92FB-E390-16E2E2722F60}"/>
              </a:ext>
            </a:extLst>
          </p:cNvPr>
          <p:cNvCxnSpPr/>
          <p:nvPr/>
        </p:nvCxnSpPr>
        <p:spPr>
          <a:xfrm>
            <a:off x="5177928" y="2583080"/>
            <a:ext cx="91807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5BA5B81-D165-B134-154A-91AA2D2B1874}"/>
              </a:ext>
            </a:extLst>
          </p:cNvPr>
          <p:cNvSpPr txBox="1"/>
          <p:nvPr/>
        </p:nvSpPr>
        <p:spPr>
          <a:xfrm>
            <a:off x="2351234" y="1897447"/>
            <a:ext cx="1309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Registry MVP</a:t>
            </a:r>
          </a:p>
          <a:p>
            <a:r>
              <a:rPr lang="en-US" sz="1600" dirty="0">
                <a:solidFill>
                  <a:srgbClr val="00B050"/>
                </a:solidFill>
              </a:rPr>
              <a:t>Development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E4529DD-C13E-F0FF-4421-F3608F45F092}"/>
              </a:ext>
            </a:extLst>
          </p:cNvPr>
          <p:cNvCxnSpPr>
            <a:cxnSpLocks/>
          </p:cNvCxnSpPr>
          <p:nvPr/>
        </p:nvCxnSpPr>
        <p:spPr>
          <a:xfrm>
            <a:off x="1232603" y="2583080"/>
            <a:ext cx="3449566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9D4D421-61EC-D03F-AEAC-3F3859E74C41}"/>
              </a:ext>
            </a:extLst>
          </p:cNvPr>
          <p:cNvCxnSpPr/>
          <p:nvPr/>
        </p:nvCxnSpPr>
        <p:spPr>
          <a:xfrm>
            <a:off x="6433852" y="2571730"/>
            <a:ext cx="91807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C2F9B4D7-C5AF-7429-7A78-F8BC03D3E074}"/>
              </a:ext>
            </a:extLst>
          </p:cNvPr>
          <p:cNvSpPr txBox="1"/>
          <p:nvPr/>
        </p:nvSpPr>
        <p:spPr>
          <a:xfrm>
            <a:off x="6390546" y="1846486"/>
            <a:ext cx="9751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Registry</a:t>
            </a:r>
          </a:p>
          <a:p>
            <a:r>
              <a:rPr lang="en-US" sz="1600" dirty="0">
                <a:solidFill>
                  <a:srgbClr val="00B050"/>
                </a:solidFill>
              </a:rPr>
              <a:t>Mods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44925AC-C319-4E42-6288-3D35590F15E4}"/>
              </a:ext>
            </a:extLst>
          </p:cNvPr>
          <p:cNvSpPr txBox="1"/>
          <p:nvPr/>
        </p:nvSpPr>
        <p:spPr>
          <a:xfrm>
            <a:off x="7241082" y="1843194"/>
            <a:ext cx="1309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MVP Registry Deployment</a:t>
            </a:r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F9734B53-819F-F0B2-4DAC-1CE53D643726}"/>
              </a:ext>
            </a:extLst>
          </p:cNvPr>
          <p:cNvSpPr/>
          <p:nvPr/>
        </p:nvSpPr>
        <p:spPr>
          <a:xfrm>
            <a:off x="7394168" y="2438115"/>
            <a:ext cx="370866" cy="26723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DF2A250-C098-3CB1-6113-B0E9B47CB86F}"/>
              </a:ext>
            </a:extLst>
          </p:cNvPr>
          <p:cNvCxnSpPr>
            <a:cxnSpLocks/>
          </p:cNvCxnSpPr>
          <p:nvPr/>
        </p:nvCxnSpPr>
        <p:spPr>
          <a:xfrm>
            <a:off x="1232603" y="4795635"/>
            <a:ext cx="6258867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3B36BA-9CD7-24BD-FE78-E451CABFB196}"/>
              </a:ext>
            </a:extLst>
          </p:cNvPr>
          <p:cNvSpPr txBox="1"/>
          <p:nvPr/>
        </p:nvSpPr>
        <p:spPr>
          <a:xfrm>
            <a:off x="1232603" y="5002987"/>
            <a:ext cx="6430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Continued Requirements Collection/Refinement AWG/TWG/SPWG</a:t>
            </a:r>
          </a:p>
          <a:p>
            <a:endParaRPr lang="en-US" sz="1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276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C063-DE97-749C-3563-DF9C101F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5E977-A530-9C6D-79B7-71BD13FC6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Include:</a:t>
            </a:r>
          </a:p>
          <a:p>
            <a:pPr lvl="1"/>
            <a:r>
              <a:rPr lang="en-US" dirty="0"/>
              <a:t>Root, TL-Root organizations</a:t>
            </a:r>
          </a:p>
          <a:p>
            <a:pPr lvl="1"/>
            <a:r>
              <a:rPr lang="en-US" dirty="0"/>
              <a:t>Updated Security Policy to accommodate these organizational types</a:t>
            </a:r>
          </a:p>
          <a:p>
            <a:pPr lvl="1"/>
            <a:r>
              <a:rPr lang="en-US" dirty="0"/>
              <a:t>Architectural updates to allow for higher scalability, User Registry use by other components besides CVE Services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C423A-4A0C-CC5F-6FF3-A17E324B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4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230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0FAE06-71C7-02C6-F89C-73ECFA3D4EAD}"/>
              </a:ext>
            </a:extLst>
          </p:cNvPr>
          <p:cNvCxnSpPr>
            <a:cxnSpLocks/>
          </p:cNvCxnSpPr>
          <p:nvPr/>
        </p:nvCxnSpPr>
        <p:spPr>
          <a:xfrm>
            <a:off x="7580517" y="2189836"/>
            <a:ext cx="0" cy="1095404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9AD57308-98B2-4CEC-BB82-86846E442A45}"/>
              </a:ext>
            </a:extLst>
          </p:cNvPr>
          <p:cNvSpPr/>
          <p:nvPr/>
        </p:nvSpPr>
        <p:spPr>
          <a:xfrm>
            <a:off x="7394168" y="2438115"/>
            <a:ext cx="370866" cy="26723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16779B3-0554-DF33-9C75-AA98A37517B0}"/>
              </a:ext>
            </a:extLst>
          </p:cNvPr>
          <p:cNvCxnSpPr>
            <a:cxnSpLocks/>
          </p:cNvCxnSpPr>
          <p:nvPr/>
        </p:nvCxnSpPr>
        <p:spPr>
          <a:xfrm>
            <a:off x="3464009" y="3285240"/>
            <a:ext cx="11055" cy="115644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FCAD1-1947-5E18-D16D-71953A4C7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|</a:t>
            </a:r>
            <a:r>
              <a:rPr lang="en-US">
                <a:ea typeface="Tahoma" panose="020B0604030504040204" pitchFamily="34" charset="0"/>
              </a:rPr>
              <a:t> </a:t>
            </a:r>
            <a:fld id="{295008BC-DA31-4D19-837B-EFA4386B05F5}" type="slidenum">
              <a:rPr lang="en-US" smtClean="0">
                <a:ea typeface="Tahoma" panose="020B0604030504040204" pitchFamily="34" charset="0"/>
              </a:rPr>
              <a:pPr/>
              <a:t>5</a:t>
            </a:fld>
            <a:r>
              <a:rPr lang="en-US">
                <a:ea typeface="Tahoma" panose="020B0604030504040204" pitchFamily="34" charset="0"/>
              </a:rPr>
              <a:t> </a:t>
            </a:r>
            <a:r>
              <a:rPr lang="en-US"/>
              <a:t>|</a:t>
            </a:r>
            <a:r>
              <a:rPr lang="en-US">
                <a:ea typeface="Verdana" pitchFamily="34" charset="0"/>
              </a:rPr>
              <a:t> </a:t>
            </a:r>
            <a:endParaRPr lang="en-US" dirty="0">
              <a:ea typeface="Verdana" pitchFamily="34" charset="0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94BCCDD-6E9E-2CD1-3DE1-0604372CAA10}"/>
              </a:ext>
            </a:extLst>
          </p:cNvPr>
          <p:cNvCxnSpPr>
            <a:cxnSpLocks/>
          </p:cNvCxnSpPr>
          <p:nvPr/>
        </p:nvCxnSpPr>
        <p:spPr>
          <a:xfrm rot="5400000">
            <a:off x="5903578" y="2928485"/>
            <a:ext cx="7135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3F1073-2A55-7F58-B484-A2E38644763C}"/>
              </a:ext>
            </a:extLst>
          </p:cNvPr>
          <p:cNvCxnSpPr>
            <a:cxnSpLocks/>
          </p:cNvCxnSpPr>
          <p:nvPr/>
        </p:nvCxnSpPr>
        <p:spPr>
          <a:xfrm rot="5400000">
            <a:off x="4649492" y="2893222"/>
            <a:ext cx="713509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656A70-9251-9F91-C3FA-738BAEA610A7}"/>
              </a:ext>
            </a:extLst>
          </p:cNvPr>
          <p:cNvCxnSpPr>
            <a:cxnSpLocks/>
          </p:cNvCxnSpPr>
          <p:nvPr/>
        </p:nvCxnSpPr>
        <p:spPr>
          <a:xfrm rot="5400000">
            <a:off x="822050" y="3238627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E33968-D1E8-A3DA-C970-3DCA5B8B198B}"/>
              </a:ext>
            </a:extLst>
          </p:cNvPr>
          <p:cNvCxnSpPr>
            <a:cxnSpLocks/>
          </p:cNvCxnSpPr>
          <p:nvPr/>
        </p:nvCxnSpPr>
        <p:spPr>
          <a:xfrm rot="5400000">
            <a:off x="2076137" y="325127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9EC8001-C0E8-460C-CB19-53583A0EC1D9}"/>
              </a:ext>
            </a:extLst>
          </p:cNvPr>
          <p:cNvCxnSpPr>
            <a:cxnSpLocks/>
          </p:cNvCxnSpPr>
          <p:nvPr/>
        </p:nvCxnSpPr>
        <p:spPr>
          <a:xfrm rot="5400000">
            <a:off x="3275139" y="325127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B4FB57-4B96-CE8E-77A4-35BDD470B052}"/>
              </a:ext>
            </a:extLst>
          </p:cNvPr>
          <p:cNvCxnSpPr>
            <a:cxnSpLocks/>
          </p:cNvCxnSpPr>
          <p:nvPr/>
        </p:nvCxnSpPr>
        <p:spPr>
          <a:xfrm rot="5400000">
            <a:off x="4485158" y="328524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AE401C-B837-6554-6193-CDF68ADA70CF}"/>
              </a:ext>
            </a:extLst>
          </p:cNvPr>
          <p:cNvCxnSpPr>
            <a:cxnSpLocks/>
          </p:cNvCxnSpPr>
          <p:nvPr/>
        </p:nvCxnSpPr>
        <p:spPr>
          <a:xfrm rot="5400000">
            <a:off x="5639635" y="3251271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CA74EF-431B-096F-42C5-1E35D9C89CD2}"/>
              </a:ext>
            </a:extLst>
          </p:cNvPr>
          <p:cNvCxnSpPr>
            <a:cxnSpLocks/>
          </p:cNvCxnSpPr>
          <p:nvPr/>
        </p:nvCxnSpPr>
        <p:spPr>
          <a:xfrm rot="5400000">
            <a:off x="6995170" y="328524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9AC830-0CA1-5576-094F-3B9B85A51442}"/>
              </a:ext>
            </a:extLst>
          </p:cNvPr>
          <p:cNvCxnSpPr>
            <a:cxnSpLocks/>
          </p:cNvCxnSpPr>
          <p:nvPr/>
        </p:nvCxnSpPr>
        <p:spPr>
          <a:xfrm rot="5400000">
            <a:off x="8194173" y="331921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337C9C8-4EAA-DAA5-4498-EBBF3C1D634F}"/>
              </a:ext>
            </a:extLst>
          </p:cNvPr>
          <p:cNvSpPr txBox="1"/>
          <p:nvPr/>
        </p:nvSpPr>
        <p:spPr>
          <a:xfrm>
            <a:off x="1388779" y="2868682"/>
            <a:ext cx="788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March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9C07C0-5FBF-9C26-A119-8D353CB2F22F}"/>
              </a:ext>
            </a:extLst>
          </p:cNvPr>
          <p:cNvSpPr txBox="1"/>
          <p:nvPr/>
        </p:nvSpPr>
        <p:spPr>
          <a:xfrm>
            <a:off x="2764397" y="2849529"/>
            <a:ext cx="6254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April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37F1AFE-DB29-C9D5-1177-DCC04556197E}"/>
              </a:ext>
            </a:extLst>
          </p:cNvPr>
          <p:cNvSpPr txBox="1"/>
          <p:nvPr/>
        </p:nvSpPr>
        <p:spPr>
          <a:xfrm>
            <a:off x="5174522" y="2861662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June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588522-AB52-39C4-3EE8-8DD492380AED}"/>
              </a:ext>
            </a:extLst>
          </p:cNvPr>
          <p:cNvSpPr txBox="1"/>
          <p:nvPr/>
        </p:nvSpPr>
        <p:spPr>
          <a:xfrm>
            <a:off x="6396673" y="2871063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July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96A5CB-7912-E4B7-71D1-7347F4381A67}"/>
              </a:ext>
            </a:extLst>
          </p:cNvPr>
          <p:cNvSpPr txBox="1"/>
          <p:nvPr/>
        </p:nvSpPr>
        <p:spPr>
          <a:xfrm>
            <a:off x="7585255" y="2906369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August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428F5-7A49-E670-A199-09B9EC6AE986}"/>
              </a:ext>
            </a:extLst>
          </p:cNvPr>
          <p:cNvSpPr txBox="1"/>
          <p:nvPr/>
        </p:nvSpPr>
        <p:spPr>
          <a:xfrm>
            <a:off x="8705411" y="2861662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Sept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53D60CB-26A4-6229-DB3C-CEB2CDAE8BCE}"/>
              </a:ext>
            </a:extLst>
          </p:cNvPr>
          <p:cNvCxnSpPr>
            <a:cxnSpLocks/>
          </p:cNvCxnSpPr>
          <p:nvPr/>
        </p:nvCxnSpPr>
        <p:spPr>
          <a:xfrm rot="5400000">
            <a:off x="9216905" y="328524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00D6391-5D26-A6FB-AD2A-896FF7FE377F}"/>
              </a:ext>
            </a:extLst>
          </p:cNvPr>
          <p:cNvCxnSpPr>
            <a:cxnSpLocks/>
          </p:cNvCxnSpPr>
          <p:nvPr/>
        </p:nvCxnSpPr>
        <p:spPr>
          <a:xfrm rot="5400000">
            <a:off x="10239636" y="3319210"/>
            <a:ext cx="713509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69CC25A-74B1-977A-6ED7-0A00D8E923A3}"/>
              </a:ext>
            </a:extLst>
          </p:cNvPr>
          <p:cNvSpPr txBox="1"/>
          <p:nvPr/>
        </p:nvSpPr>
        <p:spPr>
          <a:xfrm>
            <a:off x="9861862" y="2881872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Oct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3CC8AF-B59C-EAD3-A9D6-B80B7687FBC6}"/>
              </a:ext>
            </a:extLst>
          </p:cNvPr>
          <p:cNvSpPr txBox="1"/>
          <p:nvPr/>
        </p:nvSpPr>
        <p:spPr>
          <a:xfrm>
            <a:off x="10758853" y="2903592"/>
            <a:ext cx="919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Nov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58CC8BF-B2BE-DEFA-01C7-0D912930B9CD}"/>
              </a:ext>
            </a:extLst>
          </p:cNvPr>
          <p:cNvSpPr txBox="1"/>
          <p:nvPr/>
        </p:nvSpPr>
        <p:spPr>
          <a:xfrm>
            <a:off x="5146650" y="1540693"/>
            <a:ext cx="1412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Registry Community </a:t>
            </a:r>
          </a:p>
          <a:p>
            <a:r>
              <a:rPr lang="en-US" sz="1600" dirty="0">
                <a:solidFill>
                  <a:srgbClr val="00B050"/>
                </a:solidFill>
              </a:rPr>
              <a:t>Testing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9C1AFC7-F0A7-F2C0-6FF1-3239697D68E8}"/>
              </a:ext>
            </a:extLst>
          </p:cNvPr>
          <p:cNvCxnSpPr>
            <a:cxnSpLocks/>
          </p:cNvCxnSpPr>
          <p:nvPr/>
        </p:nvCxnSpPr>
        <p:spPr>
          <a:xfrm>
            <a:off x="5176193" y="2438115"/>
            <a:ext cx="918072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573C1B4-14B4-096D-08F8-F4488BB79F5E}"/>
              </a:ext>
            </a:extLst>
          </p:cNvPr>
          <p:cNvCxnSpPr>
            <a:cxnSpLocks/>
          </p:cNvCxnSpPr>
          <p:nvPr/>
        </p:nvCxnSpPr>
        <p:spPr>
          <a:xfrm>
            <a:off x="2617775" y="3261326"/>
            <a:ext cx="11055" cy="115644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6A4BBAB-C83B-A9AE-E545-F142AD11A400}"/>
              </a:ext>
            </a:extLst>
          </p:cNvPr>
          <p:cNvSpPr txBox="1"/>
          <p:nvPr/>
        </p:nvSpPr>
        <p:spPr>
          <a:xfrm>
            <a:off x="4020978" y="2861662"/>
            <a:ext cx="592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B000"/>
                </a:solidFill>
              </a:rPr>
              <a:t>May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EBAF716-2A28-1176-0A6B-DF12A410AE05}"/>
              </a:ext>
            </a:extLst>
          </p:cNvPr>
          <p:cNvCxnSpPr>
            <a:cxnSpLocks/>
          </p:cNvCxnSpPr>
          <p:nvPr/>
        </p:nvCxnSpPr>
        <p:spPr>
          <a:xfrm flipV="1">
            <a:off x="1178805" y="3218861"/>
            <a:ext cx="10553366" cy="3111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38FAA6D-5C69-DA67-D69C-713506C028C2}"/>
              </a:ext>
            </a:extLst>
          </p:cNvPr>
          <p:cNvSpPr txBox="1"/>
          <p:nvPr/>
        </p:nvSpPr>
        <p:spPr>
          <a:xfrm>
            <a:off x="2609012" y="4421664"/>
            <a:ext cx="1152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Search </a:t>
            </a:r>
          </a:p>
          <a:p>
            <a:r>
              <a:rPr lang="en-US" sz="1600" dirty="0">
                <a:solidFill>
                  <a:srgbClr val="00B0F0"/>
                </a:solidFill>
              </a:rPr>
              <a:t>Community</a:t>
            </a:r>
          </a:p>
          <a:p>
            <a:r>
              <a:rPr lang="en-US" sz="1600" dirty="0">
                <a:solidFill>
                  <a:srgbClr val="00B0F0"/>
                </a:solidFill>
              </a:rPr>
              <a:t>Testing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8C3F2DA-3C4E-A390-0911-A19820408094}"/>
              </a:ext>
            </a:extLst>
          </p:cNvPr>
          <p:cNvCxnSpPr>
            <a:cxnSpLocks/>
          </p:cNvCxnSpPr>
          <p:nvPr/>
        </p:nvCxnSpPr>
        <p:spPr>
          <a:xfrm flipH="1">
            <a:off x="4551636" y="3285240"/>
            <a:ext cx="2916" cy="207548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EB979A-78FA-F9EC-75A5-E64AAA8E653F}"/>
              </a:ext>
            </a:extLst>
          </p:cNvPr>
          <p:cNvSpPr txBox="1"/>
          <p:nvPr/>
        </p:nvSpPr>
        <p:spPr>
          <a:xfrm>
            <a:off x="4143928" y="5360729"/>
            <a:ext cx="431702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Search</a:t>
            </a:r>
          </a:p>
          <a:p>
            <a:r>
              <a:rPr lang="en-US" sz="1600" dirty="0">
                <a:solidFill>
                  <a:srgbClr val="00B0F0"/>
                </a:solidFill>
              </a:rPr>
              <a:t>Deployment</a:t>
            </a:r>
          </a:p>
          <a:p>
            <a:r>
              <a:rPr lang="en-US" sz="1600" dirty="0">
                <a:solidFill>
                  <a:srgbClr val="00B0F0"/>
                </a:solidFill>
              </a:rPr>
              <a:t>(Special Chars. 95%)</a:t>
            </a: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672D4F5-0A86-338F-52A4-F5E4CC3B0599}"/>
              </a:ext>
            </a:extLst>
          </p:cNvPr>
          <p:cNvCxnSpPr>
            <a:cxnSpLocks/>
          </p:cNvCxnSpPr>
          <p:nvPr/>
        </p:nvCxnSpPr>
        <p:spPr>
          <a:xfrm>
            <a:off x="2671805" y="4211875"/>
            <a:ext cx="759153" cy="0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370D1E3-6988-2EBE-FDE0-FA9114E9158E}"/>
              </a:ext>
            </a:extLst>
          </p:cNvPr>
          <p:cNvSpPr txBox="1"/>
          <p:nvPr/>
        </p:nvSpPr>
        <p:spPr>
          <a:xfrm>
            <a:off x="7286149" y="1537785"/>
            <a:ext cx="13098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</a:rPr>
              <a:t>MVP Registry Deployment</a:t>
            </a:r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AD00872A-7A84-23CD-6DF3-A78A62B7C94F}"/>
              </a:ext>
            </a:extLst>
          </p:cNvPr>
          <p:cNvSpPr/>
          <p:nvPr/>
        </p:nvSpPr>
        <p:spPr>
          <a:xfrm>
            <a:off x="4367853" y="4035405"/>
            <a:ext cx="370866" cy="26723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9C7DC3A-356F-BA94-6C4F-CAB00B46F090}"/>
              </a:ext>
            </a:extLst>
          </p:cNvPr>
          <p:cNvCxnSpPr>
            <a:cxnSpLocks/>
          </p:cNvCxnSpPr>
          <p:nvPr/>
        </p:nvCxnSpPr>
        <p:spPr>
          <a:xfrm>
            <a:off x="5822082" y="3249976"/>
            <a:ext cx="11055" cy="115644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EC60BDC-16BA-FAB5-9D0E-D7741813CEC6}"/>
              </a:ext>
            </a:extLst>
          </p:cNvPr>
          <p:cNvCxnSpPr>
            <a:cxnSpLocks/>
          </p:cNvCxnSpPr>
          <p:nvPr/>
        </p:nvCxnSpPr>
        <p:spPr>
          <a:xfrm>
            <a:off x="6658519" y="3256825"/>
            <a:ext cx="11055" cy="115644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1ABFE3A-0C75-D752-4CE1-5684F002A8B8}"/>
              </a:ext>
            </a:extLst>
          </p:cNvPr>
          <p:cNvCxnSpPr>
            <a:cxnSpLocks/>
          </p:cNvCxnSpPr>
          <p:nvPr/>
        </p:nvCxnSpPr>
        <p:spPr>
          <a:xfrm flipH="1">
            <a:off x="7755639" y="3212012"/>
            <a:ext cx="2916" cy="207548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Star: 5 Points 75">
            <a:extLst>
              <a:ext uri="{FF2B5EF4-FFF2-40B4-BE49-F238E27FC236}">
                <a16:creationId xmlns:a16="http://schemas.microsoft.com/office/drawing/2014/main" id="{CE58C958-2F22-76A0-0E99-3DB7CD987490}"/>
              </a:ext>
            </a:extLst>
          </p:cNvPr>
          <p:cNvSpPr/>
          <p:nvPr/>
        </p:nvSpPr>
        <p:spPr>
          <a:xfrm>
            <a:off x="7570206" y="4118003"/>
            <a:ext cx="370866" cy="26723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7E756E-8A28-7F04-39CE-A283F46C6D1E}"/>
              </a:ext>
            </a:extLst>
          </p:cNvPr>
          <p:cNvSpPr txBox="1"/>
          <p:nvPr/>
        </p:nvSpPr>
        <p:spPr>
          <a:xfrm>
            <a:off x="7415146" y="5299658"/>
            <a:ext cx="43170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Search</a:t>
            </a:r>
          </a:p>
          <a:p>
            <a:r>
              <a:rPr lang="en-US" sz="1600" dirty="0">
                <a:solidFill>
                  <a:srgbClr val="00B0F0"/>
                </a:solidFill>
              </a:rPr>
              <a:t>(Exact Phrase</a:t>
            </a:r>
          </a:p>
          <a:p>
            <a:r>
              <a:rPr lang="en-US" sz="1600" dirty="0">
                <a:solidFill>
                  <a:srgbClr val="00B0F0"/>
                </a:solidFill>
              </a:rPr>
              <a:t>Wildcard</a:t>
            </a:r>
          </a:p>
          <a:p>
            <a:r>
              <a:rPr lang="en-US" sz="1600" dirty="0">
                <a:solidFill>
                  <a:srgbClr val="00B0F0"/>
                </a:solidFill>
              </a:rPr>
              <a:t>Dates with hyphen)</a:t>
            </a: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411E736-6F60-B9D2-D9B1-E770E25CC7D0}"/>
              </a:ext>
            </a:extLst>
          </p:cNvPr>
          <p:cNvCxnSpPr>
            <a:cxnSpLocks/>
          </p:cNvCxnSpPr>
          <p:nvPr/>
        </p:nvCxnSpPr>
        <p:spPr>
          <a:xfrm>
            <a:off x="5880263" y="4191437"/>
            <a:ext cx="703607" cy="20438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B14E8C-F990-8027-F60F-9FB0AEE13B9F}"/>
              </a:ext>
            </a:extLst>
          </p:cNvPr>
          <p:cNvSpPr txBox="1"/>
          <p:nvPr/>
        </p:nvSpPr>
        <p:spPr>
          <a:xfrm>
            <a:off x="5763694" y="4462723"/>
            <a:ext cx="1152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Search</a:t>
            </a:r>
          </a:p>
          <a:p>
            <a:r>
              <a:rPr lang="en-US" sz="1600" dirty="0">
                <a:solidFill>
                  <a:srgbClr val="00B0F0"/>
                </a:solidFill>
              </a:rPr>
              <a:t>Community</a:t>
            </a:r>
          </a:p>
          <a:p>
            <a:r>
              <a:rPr lang="en-US" sz="1600" dirty="0">
                <a:solidFill>
                  <a:srgbClr val="00B0F0"/>
                </a:solidFill>
              </a:rPr>
              <a:t>Testing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6CF4693-01F6-03EF-4C8C-9F6D577D2BCE}"/>
              </a:ext>
            </a:extLst>
          </p:cNvPr>
          <p:cNvCxnSpPr>
            <a:cxnSpLocks/>
          </p:cNvCxnSpPr>
          <p:nvPr/>
        </p:nvCxnSpPr>
        <p:spPr>
          <a:xfrm>
            <a:off x="8775758" y="3249976"/>
            <a:ext cx="11055" cy="115644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0CDB21C-01CB-44AC-9E1E-7CBC63B9FD70}"/>
              </a:ext>
            </a:extLst>
          </p:cNvPr>
          <p:cNvCxnSpPr>
            <a:cxnSpLocks/>
          </p:cNvCxnSpPr>
          <p:nvPr/>
        </p:nvCxnSpPr>
        <p:spPr>
          <a:xfrm>
            <a:off x="9696148" y="3220951"/>
            <a:ext cx="11055" cy="1156442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EA6875BA-CDB1-EFB6-FED7-170FFE107F1A}"/>
              </a:ext>
            </a:extLst>
          </p:cNvPr>
          <p:cNvCxnSpPr>
            <a:cxnSpLocks/>
          </p:cNvCxnSpPr>
          <p:nvPr/>
        </p:nvCxnSpPr>
        <p:spPr>
          <a:xfrm flipH="1">
            <a:off x="10935456" y="3279002"/>
            <a:ext cx="2916" cy="2075489"/>
          </a:xfrm>
          <a:prstGeom prst="line">
            <a:avLst/>
          </a:prstGeom>
          <a:ln w="762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Star: 5 Points 84">
            <a:extLst>
              <a:ext uri="{FF2B5EF4-FFF2-40B4-BE49-F238E27FC236}">
                <a16:creationId xmlns:a16="http://schemas.microsoft.com/office/drawing/2014/main" id="{0F781159-C6C7-2A7F-6AD2-073E9072E4CE}"/>
              </a:ext>
            </a:extLst>
          </p:cNvPr>
          <p:cNvSpPr/>
          <p:nvPr/>
        </p:nvSpPr>
        <p:spPr>
          <a:xfrm>
            <a:off x="10747088" y="4035405"/>
            <a:ext cx="370866" cy="26723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5FC841E-A120-7033-6864-C5BAD4EBF78B}"/>
              </a:ext>
            </a:extLst>
          </p:cNvPr>
          <p:cNvSpPr txBox="1"/>
          <p:nvPr/>
        </p:nvSpPr>
        <p:spPr>
          <a:xfrm>
            <a:off x="10431932" y="5366648"/>
            <a:ext cx="43170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Search</a:t>
            </a:r>
          </a:p>
          <a:p>
            <a:r>
              <a:rPr lang="en-US" sz="1600" dirty="0">
                <a:solidFill>
                  <a:srgbClr val="00B0F0"/>
                </a:solidFill>
              </a:rPr>
              <a:t>(Filtering, Sorting)</a:t>
            </a:r>
          </a:p>
          <a:p>
            <a:endParaRPr lang="en-US" sz="1600" dirty="0">
              <a:solidFill>
                <a:srgbClr val="00B0F0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86823BE-7011-5909-F64A-7EBCAD7DCA2D}"/>
              </a:ext>
            </a:extLst>
          </p:cNvPr>
          <p:cNvCxnSpPr>
            <a:cxnSpLocks/>
          </p:cNvCxnSpPr>
          <p:nvPr/>
        </p:nvCxnSpPr>
        <p:spPr>
          <a:xfrm flipV="1">
            <a:off x="8909301" y="4182642"/>
            <a:ext cx="712198" cy="8794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F9169CB0-9459-F830-2A58-30079EB3F327}"/>
              </a:ext>
            </a:extLst>
          </p:cNvPr>
          <p:cNvSpPr txBox="1"/>
          <p:nvPr/>
        </p:nvSpPr>
        <p:spPr>
          <a:xfrm>
            <a:off x="8759722" y="4351710"/>
            <a:ext cx="1152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B0F0"/>
                </a:solidFill>
              </a:rPr>
              <a:t>Search</a:t>
            </a:r>
          </a:p>
          <a:p>
            <a:r>
              <a:rPr lang="en-US" sz="1600" dirty="0">
                <a:solidFill>
                  <a:srgbClr val="00B0F0"/>
                </a:solidFill>
              </a:rPr>
              <a:t>Community</a:t>
            </a:r>
          </a:p>
          <a:p>
            <a:r>
              <a:rPr lang="en-US" sz="1600" dirty="0">
                <a:solidFill>
                  <a:srgbClr val="00B0F0"/>
                </a:solidFill>
              </a:rPr>
              <a:t>Testing</a:t>
            </a:r>
          </a:p>
        </p:txBody>
      </p:sp>
    </p:spTree>
    <p:extLst>
      <p:ext uri="{BB962C8B-B14F-4D97-AF65-F5344CB8AC3E}">
        <p14:creationId xmlns:p14="http://schemas.microsoft.com/office/powerpoint/2010/main" val="734272862"/>
      </p:ext>
    </p:extLst>
  </p:cSld>
  <p:clrMapOvr>
    <a:masterClrMapping/>
  </p:clrMapOvr>
</p:sld>
</file>

<file path=ppt/theme/theme1.xml><?xml version="1.0" encoding="utf-8"?>
<a:theme xmlns:a="http://schemas.openxmlformats.org/drawingml/2006/main" name="CVE 2021 - Dark">
  <a:themeElements>
    <a:clrScheme name="Custom 37">
      <a:dk1>
        <a:sysClr val="windowText" lastClr="000000"/>
      </a:dk1>
      <a:lt1>
        <a:sysClr val="window" lastClr="FFFFFF"/>
      </a:lt1>
      <a:dk2>
        <a:srgbClr val="540054"/>
      </a:dk2>
      <a:lt2>
        <a:srgbClr val="FBEEC9"/>
      </a:lt2>
      <a:accent1>
        <a:srgbClr val="FFB0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VE POWERPOINT TEMPLATE_February2024" id="{4DE442D3-6BDC-2243-A8E1-73F8213F54E7}" vid="{6D9C463F-7DE7-EE4B-A170-827568650FD6}"/>
    </a:ext>
  </a:extLst>
</a:theme>
</file>

<file path=ppt/theme/theme2.xml><?xml version="1.0" encoding="utf-8"?>
<a:theme xmlns:a="http://schemas.openxmlformats.org/drawingml/2006/main" name="1_CVE 2021 - White">
  <a:themeElements>
    <a:clrScheme name="Custom 37">
      <a:dk1>
        <a:sysClr val="windowText" lastClr="000000"/>
      </a:dk1>
      <a:lt1>
        <a:sysClr val="window" lastClr="FFFFFF"/>
      </a:lt1>
      <a:dk2>
        <a:srgbClr val="540054"/>
      </a:dk2>
      <a:lt2>
        <a:srgbClr val="FBEEC9"/>
      </a:lt2>
      <a:accent1>
        <a:srgbClr val="FFB000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VE POWERPOINT TEMPLATE_February2024" id="{4DE442D3-6BDC-2243-A8E1-73F8213F54E7}" vid="{D1C74942-C9A1-884B-92B3-E2609F04970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6EE2EFFA8D0844BB35FA9925A3CE04" ma:contentTypeVersion="15" ma:contentTypeDescription="Create a new document." ma:contentTypeScope="" ma:versionID="f455e4880a23d1d8c685e1a79e93ae56">
  <xsd:schema xmlns:xsd="http://www.w3.org/2001/XMLSchema" xmlns:xs="http://www.w3.org/2001/XMLSchema" xmlns:p="http://schemas.microsoft.com/office/2006/metadata/properties" xmlns:ns3="46231387-b76b-4d77-850b-2e24a827f940" xmlns:ns4="02ee08d2-a08f-4780-98b4-8caf355fdcee" targetNamespace="http://schemas.microsoft.com/office/2006/metadata/properties" ma:root="true" ma:fieldsID="a229aaa232ac5321cfa938aa3183aafc" ns3:_="" ns4:_="">
    <xsd:import namespace="46231387-b76b-4d77-850b-2e24a827f940"/>
    <xsd:import namespace="02ee08d2-a08f-4780-98b4-8caf355fdce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LengthInSeconds" minOccurs="0"/>
                <xsd:element ref="ns4:MediaServiceAutoTags" minOccurs="0"/>
                <xsd:element ref="ns4:_activity" minOccurs="0"/>
                <xsd:element ref="ns4:MediaServiceObjectDetectorVersion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231387-b76b-4d77-850b-2e24a827f94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e08d2-a08f-4780-98b4-8caf355fdc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2ee08d2-a08f-4780-98b4-8caf355fdce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1FBE73-BF4D-408B-9F53-83129F8912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231387-b76b-4d77-850b-2e24a827f940"/>
    <ds:schemaRef ds:uri="02ee08d2-a08f-4780-98b4-8caf355fdce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450FCDD-08B1-48D8-BB50-7A17E590A5EE}">
  <ds:schemaRefs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office/2006/documentManagement/types"/>
    <ds:schemaRef ds:uri="46231387-b76b-4d77-850b-2e24a827f940"/>
    <ds:schemaRef ds:uri="http://schemas.microsoft.com/office/infopath/2007/PartnerControls"/>
    <ds:schemaRef ds:uri="02ee08d2-a08f-4780-98b4-8caf355fdcee"/>
    <ds:schemaRef ds:uri="http://www.w3.org/XML/1998/namespace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416BA5C9-2D71-4B86-AE8A-8C0D9BC5FB2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CVE POWERPOINT TEMPLATE_February2024</Template>
  <TotalTime>11045</TotalTime>
  <Words>251</Words>
  <Application>Microsoft Office PowerPoint</Application>
  <PresentationFormat>Widescreen</PresentationFormat>
  <Paragraphs>73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Helvetica LT Std</vt:lpstr>
      <vt:lpstr>Tahoma</vt:lpstr>
      <vt:lpstr>Verdana</vt:lpstr>
      <vt:lpstr>Wingdings</vt:lpstr>
      <vt:lpstr>CVE 2021 - Dark</vt:lpstr>
      <vt:lpstr>1_CVE 2021 - White</vt:lpstr>
      <vt:lpstr>User Registry Development Planning</vt:lpstr>
      <vt:lpstr>User MVP Requirements</vt:lpstr>
      <vt:lpstr>Registry Proposed Schedule</vt:lpstr>
      <vt:lpstr>Future Releases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 Britton</dc:creator>
  <cp:lastModifiedBy>Kris Britton</cp:lastModifiedBy>
  <cp:revision>7</cp:revision>
  <dcterms:created xsi:type="dcterms:W3CDTF">2024-10-03T15:26:17Z</dcterms:created>
  <dcterms:modified xsi:type="dcterms:W3CDTF">2025-03-11T18:01:16Z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0x0101002B6EE2EFFA8D0844BB35FA9925A3CE04</vt:lpwstr>
  </property>
  <property fmtid="{D5CDD505-2E9C-101B-9397-08002B2CF9AE}" pid="3" name="SharedWithUsers">
    <vt:lpwstr>498;#Thu A Tran</vt:lpwstr>
  </property>
</Properties>
</file>