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624" r:id="rId2"/>
    <p:sldId id="631" r:id="rId3"/>
    <p:sldId id="640" r:id="rId4"/>
    <p:sldId id="695" r:id="rId5"/>
    <p:sldId id="642" r:id="rId6"/>
    <p:sldId id="696" r:id="rId7"/>
    <p:sldId id="699" r:id="rId8"/>
    <p:sldId id="700" r:id="rId9"/>
    <p:sldId id="701" r:id="rId10"/>
    <p:sldId id="702" r:id="rId11"/>
    <p:sldId id="703" r:id="rId12"/>
    <p:sldId id="704" r:id="rId13"/>
    <p:sldId id="705" r:id="rId14"/>
    <p:sldId id="706" r:id="rId15"/>
    <p:sldId id="708" r:id="rId16"/>
    <p:sldId id="709" r:id="rId17"/>
    <p:sldId id="710" r:id="rId18"/>
    <p:sldId id="711" r:id="rId19"/>
    <p:sldId id="712" r:id="rId20"/>
    <p:sldId id="713" r:id="rId21"/>
    <p:sldId id="697" r:id="rId22"/>
    <p:sldId id="698" r:id="rId23"/>
    <p:sldId id="714" r:id="rId24"/>
    <p:sldId id="715" r:id="rId25"/>
    <p:sldId id="716" r:id="rId26"/>
    <p:sldId id="717" r:id="rId27"/>
    <p:sldId id="718" r:id="rId28"/>
    <p:sldId id="720" r:id="rId29"/>
    <p:sldId id="692" r:id="rId30"/>
    <p:sldId id="626" r:id="rId31"/>
    <p:sldId id="627" r:id="rId32"/>
  </p:sldIdLst>
  <p:sldSz cx="12192000" cy="6858000"/>
  <p:notesSz cx="6858000" cy="9144000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118CE7"/>
    <a:srgbClr val="0E91EE"/>
    <a:srgbClr val="108EE9"/>
    <a:srgbClr val="2B2B2B"/>
    <a:srgbClr val="262626"/>
    <a:srgbClr val="191919"/>
    <a:srgbClr val="9B9B9B"/>
    <a:srgbClr val="A0A0A0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901" autoAdjust="0"/>
  </p:normalViewPr>
  <p:slideViewPr>
    <p:cSldViewPr snapToGrid="0" snapToObjects="1">
      <p:cViewPr varScale="1">
        <p:scale>
          <a:sx n="111" d="100"/>
          <a:sy n="111" d="100"/>
        </p:scale>
        <p:origin x="456" y="78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13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30/09/2020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16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8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8736707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548981" y="306741"/>
            <a:ext cx="4785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pc="300" dirty="0" smtClean="0">
                <a:solidFill>
                  <a:schemeClr val="bg1">
                    <a:lumMod val="50000"/>
                  </a:schemeClr>
                </a:solidFill>
              </a:rPr>
              <a:t>CCG: Centro</a:t>
            </a:r>
            <a:r>
              <a:rPr lang="pt-PT" sz="1200" spc="300" baseline="0" dirty="0" smtClean="0">
                <a:solidFill>
                  <a:schemeClr val="bg1">
                    <a:lumMod val="50000"/>
                  </a:schemeClr>
                </a:solidFill>
              </a:rPr>
              <a:t> de Computação Gráfica</a:t>
            </a:r>
            <a:endParaRPr lang="pt-PT" sz="12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16" name="TextBox 1"/>
          <p:cNvSpPr txBox="1"/>
          <p:nvPr userDrawn="1"/>
        </p:nvSpPr>
        <p:spPr>
          <a:xfrm>
            <a:off x="609306" y="6314696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 smtClean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ccg.pt</a:t>
            </a:r>
            <a:endParaRPr lang="id-ID" sz="1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50581" y="1520276"/>
            <a:ext cx="10820985" cy="338095"/>
          </a:xfrm>
        </p:spPr>
        <p:txBody>
          <a:bodyPr anchor="b">
            <a:normAutofit/>
          </a:bodyPr>
          <a:lstStyle>
            <a:lvl1pPr algn="l">
              <a:defRPr sz="2000" b="0" baseline="0"/>
            </a:lvl1pPr>
          </a:lstStyle>
          <a:p>
            <a:r>
              <a:rPr lang="en-US" dirty="0" err="1" smtClean="0"/>
              <a:t>Inserir</a:t>
            </a:r>
            <a:r>
              <a:rPr lang="en-US" dirty="0" smtClean="0"/>
              <a:t> </a:t>
            </a:r>
            <a:r>
              <a:rPr lang="en-US" dirty="0" err="1" smtClean="0"/>
              <a:t>título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0580" y="2156883"/>
            <a:ext cx="10820985" cy="3967589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67875" y="335290"/>
            <a:ext cx="1899042" cy="53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7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2"/>
          <p:cNvSpPr txBox="1">
            <a:spLocks/>
          </p:cNvSpPr>
          <p:nvPr userDrawn="1"/>
        </p:nvSpPr>
        <p:spPr>
          <a:xfrm>
            <a:off x="1051346" y="4348865"/>
            <a:ext cx="6405219" cy="4827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A NETWORK OF SOLUTIONS</a:t>
            </a:r>
          </a:p>
        </p:txBody>
      </p:sp>
      <p:sp>
        <p:nvSpPr>
          <p:cNvPr id="6" name="Text Placeholder 33"/>
          <p:cNvSpPr txBox="1">
            <a:spLocks/>
          </p:cNvSpPr>
          <p:nvPr userDrawn="1"/>
        </p:nvSpPr>
        <p:spPr>
          <a:xfrm>
            <a:off x="1051346" y="4024191"/>
            <a:ext cx="9653515" cy="41603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354">
              <a:spcBef>
                <a:spcPts val="1000"/>
              </a:spcBef>
              <a:buNone/>
            </a:pPr>
            <a:r>
              <a:rPr lang="en-US" sz="1800" kern="0" spc="150" dirty="0">
                <a:solidFill>
                  <a:srgbClr val="3242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CCG: Centro de </a:t>
            </a:r>
            <a:r>
              <a:rPr lang="en-US" sz="1800" kern="0" spc="150" dirty="0" err="1">
                <a:solidFill>
                  <a:srgbClr val="3242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Computação</a:t>
            </a:r>
            <a:r>
              <a:rPr lang="en-US" sz="1800" kern="0" spc="150" dirty="0">
                <a:solidFill>
                  <a:srgbClr val="3242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1800" kern="0" spc="150" dirty="0" err="1">
                <a:solidFill>
                  <a:srgbClr val="3242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Gráfica</a:t>
            </a:r>
            <a:endParaRPr lang="en-US" sz="1800" kern="0" spc="150" dirty="0">
              <a:solidFill>
                <a:srgbClr val="32424F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" name="Rectângulo 4"/>
          <p:cNvSpPr/>
          <p:nvPr userDrawn="1"/>
        </p:nvSpPr>
        <p:spPr>
          <a:xfrm>
            <a:off x="1051346" y="4869738"/>
            <a:ext cx="142874" cy="1428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ângulo 15"/>
          <p:cNvSpPr/>
          <p:nvPr userDrawn="1"/>
        </p:nvSpPr>
        <p:spPr>
          <a:xfrm>
            <a:off x="1425502" y="4869738"/>
            <a:ext cx="142874" cy="1428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ângulo 16"/>
          <p:cNvSpPr/>
          <p:nvPr userDrawn="1"/>
        </p:nvSpPr>
        <p:spPr>
          <a:xfrm>
            <a:off x="1806502" y="4869738"/>
            <a:ext cx="142874" cy="1428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ângulo 17"/>
          <p:cNvSpPr/>
          <p:nvPr userDrawn="1"/>
        </p:nvSpPr>
        <p:spPr>
          <a:xfrm>
            <a:off x="2177977" y="4869738"/>
            <a:ext cx="142874" cy="142874"/>
          </a:xfrm>
          <a:prstGeom prst="rect">
            <a:avLst/>
          </a:prstGeom>
          <a:solidFill>
            <a:srgbClr val="F0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ângulo 1"/>
          <p:cNvSpPr/>
          <p:nvPr userDrawn="1"/>
        </p:nvSpPr>
        <p:spPr>
          <a:xfrm>
            <a:off x="1051346" y="2955949"/>
            <a:ext cx="826593" cy="8265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826" y="3888773"/>
            <a:ext cx="5880020" cy="3326728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933799" y="970242"/>
            <a:ext cx="10820985" cy="338095"/>
          </a:xfrm>
        </p:spPr>
        <p:txBody>
          <a:bodyPr anchor="b">
            <a:noAutofit/>
          </a:bodyPr>
          <a:lstStyle>
            <a:lvl1pPr marL="0" indent="0" algn="l">
              <a:defRPr sz="2500" b="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CLIQUE PARA INSERIR TÍTULO DA APRESENTAÇÃO</a:t>
            </a:r>
            <a:endParaRPr lang="en-US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1346" y="5904758"/>
            <a:ext cx="1899042" cy="53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8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6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8776463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548981" y="306741"/>
            <a:ext cx="4785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pc="300" dirty="0" smtClean="0">
                <a:solidFill>
                  <a:schemeClr val="bg1">
                    <a:lumMod val="50000"/>
                  </a:schemeClr>
                </a:solidFill>
              </a:rPr>
              <a:t>CCG: Centro</a:t>
            </a:r>
            <a:r>
              <a:rPr lang="pt-PT" sz="1200" spc="300" baseline="0" dirty="0" smtClean="0">
                <a:solidFill>
                  <a:schemeClr val="bg1">
                    <a:lumMod val="50000"/>
                  </a:schemeClr>
                </a:solidFill>
              </a:rPr>
              <a:t> de Computação Gráfica</a:t>
            </a:r>
            <a:endParaRPr lang="pt-PT" sz="12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17" name="TextBox 1"/>
          <p:cNvSpPr txBox="1"/>
          <p:nvPr userDrawn="1"/>
        </p:nvSpPr>
        <p:spPr>
          <a:xfrm>
            <a:off x="609306" y="6314696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 smtClean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ccg.pt</a:t>
            </a:r>
            <a:endParaRPr lang="id-ID" sz="1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10817" y="2052918"/>
            <a:ext cx="12202633" cy="3285055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50581" y="1512252"/>
            <a:ext cx="4427298" cy="292666"/>
          </a:xfrm>
        </p:spPr>
        <p:txBody>
          <a:bodyPr anchor="b">
            <a:normAutofit/>
          </a:bodyPr>
          <a:lstStyle>
            <a:lvl1pPr algn="l">
              <a:defRPr sz="2000" b="0" baseline="0"/>
            </a:lvl1pPr>
          </a:lstStyle>
          <a:p>
            <a:r>
              <a:rPr lang="en-US" dirty="0" err="1" smtClean="0"/>
              <a:t>Inserir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7880" y="5629728"/>
            <a:ext cx="10833685" cy="61954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67875" y="335290"/>
            <a:ext cx="1899042" cy="53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0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6590" y="1799424"/>
            <a:ext cx="5378822" cy="505857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8641291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0" name="CaixaDeTexto 9"/>
          <p:cNvSpPr txBox="1"/>
          <p:nvPr userDrawn="1"/>
        </p:nvSpPr>
        <p:spPr>
          <a:xfrm>
            <a:off x="548981" y="306741"/>
            <a:ext cx="4785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pc="300" dirty="0" smtClean="0">
                <a:solidFill>
                  <a:schemeClr val="bg1">
                    <a:lumMod val="50000"/>
                  </a:schemeClr>
                </a:solidFill>
              </a:rPr>
              <a:t>CCG: Centro</a:t>
            </a:r>
            <a:r>
              <a:rPr lang="pt-PT" sz="1200" spc="300" baseline="0" dirty="0" smtClean="0">
                <a:solidFill>
                  <a:schemeClr val="bg1">
                    <a:lumMod val="50000"/>
                  </a:schemeClr>
                </a:solidFill>
              </a:rPr>
              <a:t> de Computação Gráfica</a:t>
            </a:r>
            <a:endParaRPr lang="pt-PT" sz="12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16" name="TextBox 1"/>
          <p:cNvSpPr txBox="1"/>
          <p:nvPr userDrawn="1"/>
        </p:nvSpPr>
        <p:spPr>
          <a:xfrm>
            <a:off x="609306" y="6314696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 smtClean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ccg.pt</a:t>
            </a:r>
            <a:endParaRPr lang="id-ID" sz="1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67875" y="335290"/>
            <a:ext cx="1899042" cy="53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2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2" y="625851"/>
            <a:ext cx="8116504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10633" y="1333502"/>
            <a:ext cx="1647825" cy="161395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3004605"/>
            <a:ext cx="1647825" cy="161395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709439" y="1333502"/>
            <a:ext cx="1647825" cy="161395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5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01022" y="3004605"/>
            <a:ext cx="1647825" cy="161395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415522" y="1333501"/>
            <a:ext cx="1647825" cy="161395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6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416630" y="3004604"/>
            <a:ext cx="1647825" cy="161395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6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135594" y="1333501"/>
            <a:ext cx="1647825" cy="161395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136702" y="3004604"/>
            <a:ext cx="1647825" cy="161395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18" name="TextBox 1"/>
          <p:cNvSpPr txBox="1"/>
          <p:nvPr userDrawn="1"/>
        </p:nvSpPr>
        <p:spPr>
          <a:xfrm>
            <a:off x="546469" y="6329173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ccg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.pt</a:t>
            </a:r>
            <a:endParaRPr lang="id-ID" sz="1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7115822" y="1333502"/>
            <a:ext cx="4427298" cy="292666"/>
          </a:xfrm>
        </p:spPr>
        <p:txBody>
          <a:bodyPr anchor="b">
            <a:normAutofit/>
          </a:bodyPr>
          <a:lstStyle>
            <a:lvl1pPr algn="l">
              <a:defRPr sz="2000" b="0" baseline="0"/>
            </a:lvl1pPr>
          </a:lstStyle>
          <a:p>
            <a:r>
              <a:rPr lang="en-US" dirty="0" err="1" smtClean="0"/>
              <a:t>Inserir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5822" y="1783505"/>
            <a:ext cx="4427298" cy="283505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 hasCustomPrompt="1"/>
          </p:nvPr>
        </p:nvSpPr>
        <p:spPr>
          <a:xfrm>
            <a:off x="637881" y="4854141"/>
            <a:ext cx="10897272" cy="114872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67875" y="335290"/>
            <a:ext cx="1899042" cy="530041"/>
          </a:xfrm>
          <a:prstGeom prst="rect">
            <a:avLst/>
          </a:prstGeom>
        </p:spPr>
      </p:pic>
      <p:sp>
        <p:nvSpPr>
          <p:cNvPr id="6" name="Retângulo 5"/>
          <p:cNvSpPr/>
          <p:nvPr userDrawn="1"/>
        </p:nvSpPr>
        <p:spPr>
          <a:xfrm>
            <a:off x="577798" y="293790"/>
            <a:ext cx="39101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CCG: Centro de Computação Gráfica</a:t>
            </a:r>
            <a:endParaRPr kumimoji="0" lang="pt-PT" sz="1200" b="0" i="0" u="none" strike="noStrike" kern="1200" cap="none" spc="30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22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pt-PT" smtClean="0"/>
              <a:t>Clique no ícone para adicionar uma imagem</a:t>
            </a:r>
            <a:endParaRPr lang="id-ID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044268" y="1321230"/>
            <a:ext cx="4427298" cy="292666"/>
          </a:xfrm>
        </p:spPr>
        <p:txBody>
          <a:bodyPr anchor="b">
            <a:normAutofit/>
          </a:bodyPr>
          <a:lstStyle>
            <a:lvl1pPr algn="l">
              <a:defRPr sz="2000" b="0" baseline="0"/>
            </a:lvl1pPr>
          </a:lstStyle>
          <a:p>
            <a:r>
              <a:rPr lang="en-US" dirty="0" err="1" smtClean="0"/>
              <a:t>Inserir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5822" y="1796995"/>
            <a:ext cx="4427298" cy="443433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67875" y="335290"/>
            <a:ext cx="1899042" cy="53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0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9" r:id="rId2"/>
    <p:sldLayoutId id="2147483662" r:id="rId3"/>
    <p:sldLayoutId id="2147483686" r:id="rId4"/>
    <p:sldLayoutId id="2147483685" r:id="rId5"/>
    <p:sldLayoutId id="2147483687" r:id="rId6"/>
    <p:sldLayoutId id="2147483680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>
              <a:lumMod val="75000"/>
              <a:lumOff val="25000"/>
            </a:schemeClr>
          </a:solidFill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rpa.mil/program/explainable-artificial-intelligenc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tvalab.github.io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Visual Analytics and Machine Learning</a:t>
            </a:r>
            <a:endParaRPr lang="pt-PT" dirty="0"/>
          </a:p>
        </p:txBody>
      </p:sp>
      <p:sp>
        <p:nvSpPr>
          <p:cNvPr id="3" name="TextBox 1"/>
          <p:cNvSpPr txBox="1"/>
          <p:nvPr/>
        </p:nvSpPr>
        <p:spPr>
          <a:xfrm rot="16200000">
            <a:off x="11642810" y="6233242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Mod.100/1</a:t>
            </a:r>
            <a:endParaRPr lang="id-ID" sz="1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0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Visual Analytics and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Interactive Model </a:t>
            </a:r>
            <a:r>
              <a:rPr lang="en-GB" b="1" dirty="0" smtClean="0"/>
              <a:t>Analysis: </a:t>
            </a:r>
            <a:r>
              <a:rPr lang="en-GB" dirty="0"/>
              <a:t>Understanding Models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03273" y="2098537"/>
            <a:ext cx="10515600" cy="596537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Visual Diagnosis of Tree Boosting </a:t>
            </a:r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927749" y="6044171"/>
            <a:ext cx="139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 [2]</a:t>
            </a:r>
            <a:endParaRPr lang="en-GB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46" y="2508401"/>
            <a:ext cx="8705465" cy="354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4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Visual Analytics and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Interactive Model </a:t>
            </a:r>
            <a:r>
              <a:rPr lang="en-GB" b="1" dirty="0" smtClean="0"/>
              <a:t>Analysis: </a:t>
            </a:r>
            <a:r>
              <a:rPr lang="en-GB" dirty="0"/>
              <a:t>Understanding Models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03273" y="2098537"/>
            <a:ext cx="10515600" cy="596537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Visual Diagnosis of Tree Boosting </a:t>
            </a:r>
            <a:r>
              <a:rPr lang="en-GB" dirty="0" smtClean="0"/>
              <a:t>Methods – System pipeline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927749" y="6044171"/>
            <a:ext cx="139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 [2]</a:t>
            </a:r>
            <a:endParaRPr lang="en-GB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14" y="2448173"/>
            <a:ext cx="8560777" cy="34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7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Visual Analytics and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Interactive Model </a:t>
            </a:r>
            <a:r>
              <a:rPr lang="en-GB" b="1" dirty="0" smtClean="0"/>
              <a:t>Analysis: </a:t>
            </a:r>
            <a:r>
              <a:rPr lang="en-GB" dirty="0"/>
              <a:t>Understanding Models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03273" y="2098537"/>
            <a:ext cx="10515600" cy="3163274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 err="1" smtClean="0"/>
              <a:t>DiTop</a:t>
            </a:r>
            <a:r>
              <a:rPr lang="en-GB" dirty="0" smtClean="0"/>
              <a:t>-View </a:t>
            </a:r>
            <a:r>
              <a:rPr lang="en-GB" dirty="0"/>
              <a:t>Visualization in which topics are represented by glyphs (topic coins) that are arranged in 2D plane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Topic coins encode all information necessary for performing comparative analysis (class of topic, most probable terms, discriminative relations)</a:t>
            </a:r>
          </a:p>
        </p:txBody>
      </p:sp>
    </p:spTree>
    <p:extLst>
      <p:ext uri="{BB962C8B-B14F-4D97-AF65-F5344CB8AC3E}">
        <p14:creationId xmlns:p14="http://schemas.microsoft.com/office/powerpoint/2010/main" val="63398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Visual Analytics and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Interactive Model </a:t>
            </a:r>
            <a:r>
              <a:rPr lang="en-GB" b="1" dirty="0" smtClean="0"/>
              <a:t>Analysis: </a:t>
            </a:r>
            <a:r>
              <a:rPr lang="en-GB" dirty="0"/>
              <a:t>Understanding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27749" y="6044171"/>
            <a:ext cx="139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 [3]</a:t>
            </a:r>
            <a:endParaRPr lang="en-GB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054" y="2288007"/>
            <a:ext cx="7888534" cy="38267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287988" y="6017943"/>
            <a:ext cx="7086600" cy="395559"/>
          </a:xfrm>
        </p:spPr>
        <p:txBody>
          <a:bodyPr>
            <a:normAutofit/>
          </a:bodyPr>
          <a:lstStyle/>
          <a:p>
            <a:r>
              <a:rPr lang="en-GB" dirty="0" smtClean="0"/>
              <a:t>Comparison of 495 papers of </a:t>
            </a:r>
            <a:r>
              <a:rPr lang="en-GB" dirty="0" err="1" smtClean="0"/>
              <a:t>InfoVis</a:t>
            </a:r>
            <a:r>
              <a:rPr lang="en-GB" dirty="0" smtClean="0"/>
              <a:t>, </a:t>
            </a:r>
            <a:r>
              <a:rPr lang="en-GB" dirty="0" err="1" smtClean="0"/>
              <a:t>SciVis</a:t>
            </a:r>
            <a:r>
              <a:rPr lang="en-GB" dirty="0" smtClean="0"/>
              <a:t>, and </a:t>
            </a:r>
            <a:r>
              <a:rPr lang="en-GB" dirty="0" err="1" smtClean="0"/>
              <a:t>Siggraph</a:t>
            </a:r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3273" y="1879833"/>
            <a:ext cx="10515600" cy="596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Visual Analytics approach for Visual Exploration of document collections</a:t>
            </a:r>
          </a:p>
        </p:txBody>
      </p:sp>
    </p:spTree>
    <p:extLst>
      <p:ext uri="{BB962C8B-B14F-4D97-AF65-F5344CB8AC3E}">
        <p14:creationId xmlns:p14="http://schemas.microsoft.com/office/powerpoint/2010/main" val="14218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Visual Analytics and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Interactive Model </a:t>
            </a:r>
            <a:r>
              <a:rPr lang="en-GB" b="1" dirty="0" smtClean="0"/>
              <a:t>Analysis: </a:t>
            </a:r>
            <a:r>
              <a:rPr lang="en-GB" dirty="0"/>
              <a:t>Diagnosing Models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03273" y="2098537"/>
            <a:ext cx="10515600" cy="3163274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Visual Analytics techniques that are used for diagnosing model performance.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goal of these techniques is to help machine learning experts understand why a training process did not achieve a desirable performance so that they can make better choices (e.g., select better features) to improve the model performance</a:t>
            </a:r>
            <a:r>
              <a:rPr lang="en-GB" dirty="0" smtClean="0"/>
              <a:t>.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Current techniques utilize the prediction score distributions of the model (class probability) to evaluate the error severity and study how the score distributions correlate with misclassification and selected features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38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Visual Analytics and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Interactive Model </a:t>
            </a:r>
            <a:r>
              <a:rPr lang="en-GB" b="1" dirty="0" smtClean="0"/>
              <a:t>Analysis: </a:t>
            </a:r>
            <a:r>
              <a:rPr lang="en-GB" dirty="0"/>
              <a:t>Diagnosing Models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03273" y="2098537"/>
            <a:ext cx="10515600" cy="789042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A visual analytics tool that helps machine learning experts diagnose model performance with (a) a confusion wheel and (b) a feature analysis view.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76" y="2887579"/>
            <a:ext cx="7739585" cy="33701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4992" y="5926078"/>
            <a:ext cx="1169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 [1]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5321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Visual Analytics and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Interactive Model </a:t>
            </a:r>
            <a:r>
              <a:rPr lang="en-GB" b="1" dirty="0" smtClean="0"/>
              <a:t>Analysis: </a:t>
            </a:r>
            <a:r>
              <a:rPr lang="en-GB" dirty="0"/>
              <a:t>Refining</a:t>
            </a:r>
            <a:r>
              <a:rPr lang="en-GB" dirty="0" smtClean="0"/>
              <a:t> </a:t>
            </a:r>
            <a:r>
              <a:rPr lang="en-GB" dirty="0"/>
              <a:t>Models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03273" y="2098537"/>
            <a:ext cx="10515600" cy="3772874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Visual analytics systems that provide interaction capabilities for improving the performance of models by incorporating the knowledge learned by the experts.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Current techniques focus on multi-class classifiers by controlling factors that significantly affect classification results such as:</a:t>
            </a:r>
          </a:p>
          <a:p>
            <a:pPr marL="971516" lvl="1" indent="-285750" algn="just">
              <a:lnSpc>
                <a:spcPct val="110000"/>
              </a:lnSpc>
            </a:pPr>
            <a:r>
              <a:rPr lang="en-GB" dirty="0"/>
              <a:t>training samples,</a:t>
            </a:r>
          </a:p>
          <a:p>
            <a:pPr marL="971516" lvl="1" indent="-285750" algn="just">
              <a:lnSpc>
                <a:spcPct val="110000"/>
              </a:lnSpc>
            </a:pPr>
            <a:r>
              <a:rPr lang="en-GB" dirty="0"/>
              <a:t>features,</a:t>
            </a:r>
          </a:p>
          <a:p>
            <a:pPr marL="971516" lvl="1" indent="-285750" algn="just">
              <a:lnSpc>
                <a:spcPct val="110000"/>
              </a:lnSpc>
            </a:pPr>
            <a:r>
              <a:rPr lang="en-GB" dirty="0"/>
              <a:t>types of classifiers, and </a:t>
            </a:r>
          </a:p>
          <a:p>
            <a:pPr marL="971516" lvl="1" indent="-285750" algn="just">
              <a:lnSpc>
                <a:spcPct val="110000"/>
              </a:lnSpc>
            </a:pPr>
            <a:r>
              <a:rPr lang="en-GB" dirty="0"/>
              <a:t>parameters used in training</a:t>
            </a:r>
          </a:p>
        </p:txBody>
      </p:sp>
    </p:spTree>
    <p:extLst>
      <p:ext uri="{BB962C8B-B14F-4D97-AF65-F5344CB8AC3E}">
        <p14:creationId xmlns:p14="http://schemas.microsoft.com/office/powerpoint/2010/main" val="167356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Visual Analytics and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Interactive Model </a:t>
            </a:r>
            <a:r>
              <a:rPr lang="en-GB" b="1" dirty="0" smtClean="0"/>
              <a:t>Analysis: </a:t>
            </a:r>
            <a:r>
              <a:rPr lang="en-GB" dirty="0"/>
              <a:t>Refining</a:t>
            </a:r>
            <a:r>
              <a:rPr lang="en-GB" dirty="0" smtClean="0"/>
              <a:t> </a:t>
            </a:r>
            <a:r>
              <a:rPr lang="en-GB" dirty="0"/>
              <a:t>Models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03273" y="2098537"/>
            <a:ext cx="10515600" cy="500284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UTOPIAN: A Visual analytics system for interactive refinement of topic models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91" y="2448173"/>
            <a:ext cx="7622563" cy="38503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72354" y="6039644"/>
            <a:ext cx="1169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 [1]</a:t>
            </a:r>
            <a:endParaRPr lang="en-GB" sz="1200" dirty="0"/>
          </a:p>
        </p:txBody>
      </p:sp>
      <p:sp>
        <p:nvSpPr>
          <p:cNvPr id="8" name="Rectangle 7"/>
          <p:cNvSpPr/>
          <p:nvPr/>
        </p:nvSpPr>
        <p:spPr>
          <a:xfrm>
            <a:off x="8653155" y="2642831"/>
            <a:ext cx="29934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GB" dirty="0" smtClean="0"/>
              <a:t>merge topics</a:t>
            </a:r>
          </a:p>
          <a:p>
            <a:pPr marL="342900" indent="-342900">
              <a:buAutoNum type="arabicParenBoth"/>
            </a:pPr>
            <a:r>
              <a:rPr lang="en-GB" dirty="0" smtClean="0"/>
              <a:t>create </a:t>
            </a:r>
            <a:r>
              <a:rPr lang="en-GB" dirty="0"/>
              <a:t>topics based on exemplar </a:t>
            </a:r>
            <a:r>
              <a:rPr lang="en-GB" dirty="0" smtClean="0"/>
              <a:t>documents</a:t>
            </a:r>
          </a:p>
          <a:p>
            <a:pPr marL="342900" indent="-342900">
              <a:buAutoNum type="arabicParenBoth"/>
            </a:pPr>
            <a:r>
              <a:rPr lang="en-GB" dirty="0" smtClean="0"/>
              <a:t>split topics</a:t>
            </a:r>
          </a:p>
          <a:p>
            <a:pPr marL="342900" indent="-342900">
              <a:buAutoNum type="arabicParenBoth"/>
            </a:pPr>
            <a:r>
              <a:rPr lang="en-GB" dirty="0" smtClean="0"/>
              <a:t>create </a:t>
            </a:r>
            <a:r>
              <a:rPr lang="en-GB" dirty="0"/>
              <a:t>topics based on keywords</a:t>
            </a:r>
          </a:p>
        </p:txBody>
      </p:sp>
    </p:spTree>
    <p:extLst>
      <p:ext uri="{BB962C8B-B14F-4D97-AF65-F5344CB8AC3E}">
        <p14:creationId xmlns:p14="http://schemas.microsoft.com/office/powerpoint/2010/main" val="18594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Visual Analytics and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Interactive Model </a:t>
            </a:r>
            <a:r>
              <a:rPr lang="en-GB" b="1" dirty="0" smtClean="0"/>
              <a:t>Analysis: </a:t>
            </a:r>
            <a:r>
              <a:rPr lang="en-GB" dirty="0"/>
              <a:t>Refining</a:t>
            </a:r>
            <a:r>
              <a:rPr lang="en-GB" dirty="0" smtClean="0"/>
              <a:t> </a:t>
            </a:r>
            <a:r>
              <a:rPr lang="en-GB" dirty="0"/>
              <a:t>Models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03273" y="2098537"/>
            <a:ext cx="10515600" cy="500284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Exploring ensembles of classifier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2354" y="6039644"/>
            <a:ext cx="130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 [4]</a:t>
            </a:r>
            <a:endParaRPr lang="en-GB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42" y="2598821"/>
            <a:ext cx="6837484" cy="36254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806295" y="2131799"/>
            <a:ext cx="28808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Select </a:t>
            </a:r>
            <a:r>
              <a:rPr lang="en-GB" dirty="0"/>
              <a:t>regions of the classification </a:t>
            </a:r>
            <a:r>
              <a:rPr lang="en-GB" dirty="0" smtClean="0"/>
              <a:t>outputs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 How </a:t>
            </a:r>
            <a:r>
              <a:rPr lang="en-GB" dirty="0"/>
              <a:t>the ensemble classified these </a:t>
            </a:r>
            <a:r>
              <a:rPr lang="en-GB" dirty="0" smtClean="0"/>
              <a:t>regions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Interact </a:t>
            </a:r>
            <a:r>
              <a:rPr lang="en-GB" dirty="0"/>
              <a:t>with </a:t>
            </a:r>
            <a:r>
              <a:rPr lang="en-GB" dirty="0" smtClean="0"/>
              <a:t>preloaded </a:t>
            </a:r>
            <a:r>
              <a:rPr lang="en-GB" dirty="0"/>
              <a:t>collection of models adding or removing them to update the </a:t>
            </a:r>
            <a:r>
              <a:rPr lang="en-GB" dirty="0" smtClean="0"/>
              <a:t>ensemble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track </a:t>
            </a:r>
            <a:r>
              <a:rPr lang="en-GB" dirty="0"/>
              <a:t>the performance while interacting with the </a:t>
            </a:r>
            <a:r>
              <a:rPr lang="en-GB" dirty="0" smtClean="0"/>
              <a:t>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18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Visual Analytics and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Learning Visualization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03273" y="2098537"/>
            <a:ext cx="10515600" cy="3772874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Machine learning can also be used as a means to improve the visualization process itself.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This can range from methods for recommending visualizations, automating (or semi-automating) the creation of visualizations from a provided dataset, or constructing learning models for visualization techniques.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Automatically identify and interactively recommend visualizations relevant to an analytical task</a:t>
            </a:r>
          </a:p>
        </p:txBody>
      </p:sp>
    </p:spTree>
    <p:extLst>
      <p:ext uri="{BB962C8B-B14F-4D97-AF65-F5344CB8AC3E}">
        <p14:creationId xmlns:p14="http://schemas.microsoft.com/office/powerpoint/2010/main" val="378673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Outline</a:t>
            </a:r>
            <a:endParaRPr lang="pt-PT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32"/>
          <p:cNvSpPr txBox="1">
            <a:spLocks/>
          </p:cNvSpPr>
          <p:nvPr/>
        </p:nvSpPr>
        <p:spPr>
          <a:xfrm>
            <a:off x="1465134" y="1845997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Definition, Machine Learning Pipeline.</a:t>
            </a:r>
            <a:endParaRPr lang="en-US" sz="11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Text Placeholder 33"/>
          <p:cNvSpPr txBox="1">
            <a:spLocks/>
          </p:cNvSpPr>
          <p:nvPr/>
        </p:nvSpPr>
        <p:spPr>
          <a:xfrm>
            <a:off x="1465136" y="1599281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 smtClean="0">
                <a:solidFill>
                  <a:schemeClr val="accent6"/>
                </a:solidFill>
                <a:latin typeface="+mj-lt"/>
              </a:rPr>
              <a:t>Introduction</a:t>
            </a:r>
            <a:endParaRPr lang="en-AU" sz="1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3" name="Text Placeholder 32"/>
          <p:cNvSpPr txBox="1">
            <a:spLocks/>
          </p:cNvSpPr>
          <p:nvPr/>
        </p:nvSpPr>
        <p:spPr>
          <a:xfrm>
            <a:off x="1465134" y="2688542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Fundamentals, Different kinds of Visualization charts and graphs, Visualization Dashboards, Applications.</a:t>
            </a:r>
            <a:endParaRPr lang="en-US" sz="11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Text Placeholder 33"/>
          <p:cNvSpPr txBox="1">
            <a:spLocks/>
          </p:cNvSpPr>
          <p:nvPr/>
        </p:nvSpPr>
        <p:spPr>
          <a:xfrm>
            <a:off x="1465136" y="2441826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 smtClean="0">
                <a:solidFill>
                  <a:schemeClr val="accent6"/>
                </a:solidFill>
                <a:latin typeface="+mj-lt"/>
              </a:rPr>
              <a:t>Interactive Model Analysis</a:t>
            </a:r>
            <a:endParaRPr lang="en-AU" sz="1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754312" y="1596689"/>
            <a:ext cx="551992" cy="55199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FontAwesome" pitchFamily="2" charset="0"/>
              </a:rPr>
              <a:t></a:t>
            </a:r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754312" y="2428729"/>
            <a:ext cx="551992" cy="55199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latin typeface="FontAwesome" pitchFamily="2" charset="0"/>
              </a:rPr>
              <a:t></a:t>
            </a:r>
          </a:p>
        </p:txBody>
      </p:sp>
      <p:sp>
        <p:nvSpPr>
          <p:cNvPr id="10" name="Text Placeholder 32"/>
          <p:cNvSpPr txBox="1">
            <a:spLocks/>
          </p:cNvSpPr>
          <p:nvPr/>
        </p:nvSpPr>
        <p:spPr>
          <a:xfrm>
            <a:off x="1457114" y="3739297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Understanding, Diagnosing, Refining Models, Learning Visualization.</a:t>
            </a:r>
            <a:endParaRPr lang="en-US" sz="11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Text Placeholder 33"/>
          <p:cNvSpPr txBox="1">
            <a:spLocks/>
          </p:cNvSpPr>
          <p:nvPr/>
        </p:nvSpPr>
        <p:spPr>
          <a:xfrm>
            <a:off x="1457116" y="3492581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 smtClean="0">
                <a:solidFill>
                  <a:schemeClr val="accent6"/>
                </a:solidFill>
                <a:latin typeface="+mj-lt"/>
              </a:rPr>
              <a:t>Visual Analytics for</a:t>
            </a:r>
            <a:endParaRPr lang="en-AU" sz="1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746292" y="3479484"/>
            <a:ext cx="551992" cy="55199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latin typeface="FontAwesome" pitchFamily="2" charset="0"/>
              </a:rPr>
              <a:t></a:t>
            </a:r>
          </a:p>
        </p:txBody>
      </p:sp>
      <p:sp>
        <p:nvSpPr>
          <p:cNvPr id="19" name="Text Placeholder 32"/>
          <p:cNvSpPr txBox="1">
            <a:spLocks/>
          </p:cNvSpPr>
          <p:nvPr/>
        </p:nvSpPr>
        <p:spPr>
          <a:xfrm>
            <a:off x="1457114" y="4701825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Interaction Intent, Semantic Interaction.</a:t>
            </a:r>
            <a:endParaRPr lang="en-US" sz="11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Text Placeholder 33"/>
          <p:cNvSpPr txBox="1">
            <a:spLocks/>
          </p:cNvSpPr>
          <p:nvPr/>
        </p:nvSpPr>
        <p:spPr>
          <a:xfrm>
            <a:off x="1457115" y="4475322"/>
            <a:ext cx="4606801" cy="16654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 smtClean="0">
                <a:solidFill>
                  <a:schemeClr val="accent6"/>
                </a:solidFill>
                <a:latin typeface="+mj-lt"/>
              </a:rPr>
              <a:t>Integrating Machine Learning into Visual Analytics</a:t>
            </a:r>
            <a:endParaRPr lang="en-AU" sz="1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746292" y="4442012"/>
            <a:ext cx="551992" cy="55199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latin typeface="FontAwesome" pitchFamily="2" charset="0"/>
              </a:rPr>
              <a:t></a:t>
            </a:r>
          </a:p>
        </p:txBody>
      </p:sp>
      <p:sp>
        <p:nvSpPr>
          <p:cNvPr id="22" name="Text Placeholder 32"/>
          <p:cNvSpPr txBox="1">
            <a:spLocks/>
          </p:cNvSpPr>
          <p:nvPr/>
        </p:nvSpPr>
        <p:spPr>
          <a:xfrm>
            <a:off x="1457114" y="5664351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Overview of Application domains and challenges.</a:t>
            </a:r>
            <a:endParaRPr lang="en-US" sz="11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3" name="Text Placeholder 33"/>
          <p:cNvSpPr txBox="1">
            <a:spLocks/>
          </p:cNvSpPr>
          <p:nvPr/>
        </p:nvSpPr>
        <p:spPr>
          <a:xfrm>
            <a:off x="1457116" y="5417635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 smtClean="0">
                <a:solidFill>
                  <a:schemeClr val="accent6"/>
                </a:solidFill>
                <a:latin typeface="+mj-lt"/>
              </a:rPr>
              <a:t>Applications Domains and Challenges</a:t>
            </a:r>
            <a:endParaRPr lang="en-AU" sz="1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746292" y="5404538"/>
            <a:ext cx="551992" cy="55199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latin typeface="FontAwesome" pitchFamily="2" charset="0"/>
              </a:rPr>
              <a:t></a:t>
            </a:r>
          </a:p>
        </p:txBody>
      </p:sp>
    </p:spTree>
    <p:extLst>
      <p:ext uri="{BB962C8B-B14F-4D97-AF65-F5344CB8AC3E}">
        <p14:creationId xmlns:p14="http://schemas.microsoft.com/office/powerpoint/2010/main" val="253086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Visual Analytics and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Learning Visualization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365" y="1858371"/>
            <a:ext cx="8036170" cy="41951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25807" y="6253165"/>
            <a:ext cx="1169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 [5]</a:t>
            </a:r>
            <a:endParaRPr lang="en-GB" sz="1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18279" y="2456563"/>
            <a:ext cx="2494086" cy="26848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SEEDB system</a:t>
            </a:r>
            <a:endParaRPr lang="en-GB" dirty="0"/>
          </a:p>
          <a:p>
            <a:r>
              <a:rPr lang="en-GB" sz="1800" dirty="0" smtClean="0"/>
              <a:t>(A) Query builder</a:t>
            </a:r>
          </a:p>
          <a:p>
            <a:r>
              <a:rPr lang="en-GB" sz="1800" dirty="0" smtClean="0"/>
              <a:t>(B) Visualization builder </a:t>
            </a:r>
          </a:p>
          <a:p>
            <a:r>
              <a:rPr lang="en-GB" sz="1800" dirty="0" smtClean="0"/>
              <a:t>(C) Visualization pane </a:t>
            </a:r>
          </a:p>
          <a:p>
            <a:r>
              <a:rPr lang="en-GB" sz="1800" dirty="0" smtClean="0"/>
              <a:t>(D) Recommendation pane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0016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Visual Analytics and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Explainable Artificial Intelligence (XAI)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03273" y="2098536"/>
            <a:ext cx="2886411" cy="3724747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Released by DARPA I20 program.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DARPA (</a:t>
            </a:r>
            <a:r>
              <a:rPr lang="en-GB" dirty="0" err="1"/>
              <a:t>Defense</a:t>
            </a:r>
            <a:r>
              <a:rPr lang="en-GB" dirty="0"/>
              <a:t> Advanced Research Projects Agency).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The effectiveness of today’s systems is limited by the machine’s current inability to explain their decisions and actions to human users.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976" y="2098536"/>
            <a:ext cx="7452589" cy="41592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77335" y="6278814"/>
            <a:ext cx="6594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https://www.darpa.mil/program/explainable-artificial-intelligence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20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Visual Analytics and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Explainable Artificial Intelligence (XAI)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03273" y="2098536"/>
            <a:ext cx="10668293" cy="3724747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The Explainable AI (XAI) program aims to create a suite of machine learning techniques that</a:t>
            </a:r>
            <a:r>
              <a:rPr lang="en-GB" dirty="0" smtClean="0"/>
              <a:t>:</a:t>
            </a:r>
          </a:p>
          <a:p>
            <a:pPr marL="971516" lvl="1" indent="-285750" algn="just"/>
            <a:endParaRPr lang="en-GB" dirty="0" smtClean="0"/>
          </a:p>
          <a:p>
            <a:pPr marL="971516" lvl="1" indent="-285750" algn="just"/>
            <a:r>
              <a:rPr lang="en-GB" dirty="0" smtClean="0"/>
              <a:t>Produce </a:t>
            </a:r>
            <a:r>
              <a:rPr lang="en-GB" dirty="0"/>
              <a:t>more explainable models, while maintaining a high level of learning performance (prediction </a:t>
            </a:r>
            <a:r>
              <a:rPr lang="en-GB" dirty="0" smtClean="0"/>
              <a:t>accuracy</a:t>
            </a:r>
            <a:r>
              <a:rPr lang="en-GB" dirty="0"/>
              <a:t>);</a:t>
            </a:r>
          </a:p>
          <a:p>
            <a:pPr marL="971516" lvl="1" indent="-285750" algn="just"/>
            <a:endParaRPr lang="en-GB" dirty="0" smtClean="0"/>
          </a:p>
          <a:p>
            <a:pPr marL="971516" lvl="1" indent="-285750" algn="just"/>
            <a:r>
              <a:rPr lang="en-GB" dirty="0" smtClean="0"/>
              <a:t>Enable </a:t>
            </a:r>
            <a:r>
              <a:rPr lang="en-GB" dirty="0"/>
              <a:t>human users to understand, appropriately trust, and effectively manage the emerging generation of artificially intelligent partners.</a:t>
            </a:r>
          </a:p>
        </p:txBody>
      </p:sp>
    </p:spTree>
    <p:extLst>
      <p:ext uri="{BB962C8B-B14F-4D97-AF65-F5344CB8AC3E}">
        <p14:creationId xmlns:p14="http://schemas.microsoft.com/office/powerpoint/2010/main" val="87279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Visual Analytics and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Integrating Machine Learning into Visual Analytics 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03273" y="2098537"/>
            <a:ext cx="10515600" cy="3772874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Two perspectives</a:t>
            </a:r>
          </a:p>
          <a:p>
            <a:pPr marL="1028666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Type of ML algorithms</a:t>
            </a:r>
          </a:p>
          <a:p>
            <a:pPr marL="1428692" lvl="2" indent="-285750" algn="just">
              <a:lnSpc>
                <a:spcPct val="110000"/>
              </a:lnSpc>
            </a:pPr>
            <a:r>
              <a:rPr lang="en-GB" dirty="0"/>
              <a:t>Algorithms that tackle tasks like: </a:t>
            </a:r>
          </a:p>
          <a:p>
            <a:pPr marL="1885870" lvl="3" indent="-285750" algn="just">
              <a:lnSpc>
                <a:spcPct val="110000"/>
              </a:lnSpc>
            </a:pPr>
            <a:r>
              <a:rPr lang="en-GB" dirty="0"/>
              <a:t>Dimension reduction, classification, clustering, regression analysis</a:t>
            </a:r>
          </a:p>
          <a:p>
            <a:pPr marL="1028666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Interaction intent</a:t>
            </a:r>
          </a:p>
          <a:p>
            <a:pPr marL="1428692" lvl="2" indent="-285750" algn="just">
              <a:lnSpc>
                <a:spcPct val="110000"/>
              </a:lnSpc>
            </a:pPr>
            <a:r>
              <a:rPr lang="en-GB" dirty="0"/>
              <a:t>Modify parameters and computation domain</a:t>
            </a:r>
          </a:p>
          <a:p>
            <a:pPr marL="1428692" lvl="2" indent="-285750" algn="just">
              <a:lnSpc>
                <a:spcPct val="110000"/>
              </a:lnSpc>
            </a:pPr>
            <a:r>
              <a:rPr lang="en-GB" dirty="0"/>
              <a:t>Define analytical expectations</a:t>
            </a:r>
          </a:p>
        </p:txBody>
      </p:sp>
    </p:spTree>
    <p:extLst>
      <p:ext uri="{BB962C8B-B14F-4D97-AF65-F5344CB8AC3E}">
        <p14:creationId xmlns:p14="http://schemas.microsoft.com/office/powerpoint/2010/main" val="99943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Visual Analytics and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Integrating Machine Learning into Visual Analytics 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03273" y="2098537"/>
            <a:ext cx="10515600" cy="3772874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1" dirty="0" smtClean="0"/>
              <a:t>Interaction Intent</a:t>
            </a:r>
          </a:p>
          <a:p>
            <a:pPr marL="971516" lvl="1" indent="-285750" algn="just">
              <a:lnSpc>
                <a:spcPct val="110000"/>
              </a:lnSpc>
            </a:pPr>
            <a:r>
              <a:rPr lang="en-GB" dirty="0" smtClean="0"/>
              <a:t>Modify parameters </a:t>
            </a:r>
            <a:r>
              <a:rPr lang="en-GB" dirty="0"/>
              <a:t>and computation domain</a:t>
            </a:r>
          </a:p>
          <a:p>
            <a:pPr marL="1428692" lvl="2" indent="-285750" algn="just">
              <a:lnSpc>
                <a:spcPct val="110000"/>
              </a:lnSpc>
            </a:pPr>
            <a:r>
              <a:rPr lang="en-GB" dirty="0" smtClean="0"/>
              <a:t>Modify </a:t>
            </a:r>
            <a:r>
              <a:rPr lang="en-GB" dirty="0"/>
              <a:t>Parameters of an algorithm or defining the measures used.</a:t>
            </a:r>
          </a:p>
          <a:p>
            <a:pPr marL="1428692" lvl="2" indent="-285750" algn="just">
              <a:lnSpc>
                <a:spcPct val="110000"/>
              </a:lnSpc>
            </a:pPr>
            <a:r>
              <a:rPr lang="en-GB" dirty="0" smtClean="0"/>
              <a:t>Modify </a:t>
            </a:r>
            <a:r>
              <a:rPr lang="en-GB" dirty="0"/>
              <a:t>Computational Domain to which the algorithm is applied. </a:t>
            </a:r>
          </a:p>
          <a:p>
            <a:pPr marL="1885870" lvl="3" indent="-285750" algn="just">
              <a:lnSpc>
                <a:spcPct val="110000"/>
              </a:lnSpc>
            </a:pPr>
            <a:r>
              <a:rPr lang="en-GB" dirty="0"/>
              <a:t>Select subsets of the data and run the algorithms on these selections within the visual analysis cycle to observe the changes in the results and refine the model iteratively.</a:t>
            </a:r>
          </a:p>
        </p:txBody>
      </p:sp>
    </p:spTree>
    <p:extLst>
      <p:ext uri="{BB962C8B-B14F-4D97-AF65-F5344CB8AC3E}">
        <p14:creationId xmlns:p14="http://schemas.microsoft.com/office/powerpoint/2010/main" val="148781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Visual Analytics and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Integrating Machine Learning into Visual Analytics 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03273" y="2098537"/>
            <a:ext cx="10515600" cy="3772874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1" dirty="0" smtClean="0"/>
              <a:t>Interaction Intent</a:t>
            </a:r>
          </a:p>
          <a:p>
            <a:pPr marL="971516" lvl="1" indent="-285750" algn="just">
              <a:lnSpc>
                <a:spcPct val="110000"/>
              </a:lnSpc>
            </a:pPr>
            <a:r>
              <a:rPr lang="en-GB" dirty="0"/>
              <a:t>Define analytical expectations</a:t>
            </a:r>
          </a:p>
          <a:p>
            <a:pPr marL="1428692" lvl="2" indent="-285750" algn="just">
              <a:lnSpc>
                <a:spcPct val="110000"/>
              </a:lnSpc>
            </a:pPr>
            <a:r>
              <a:rPr lang="en-GB" dirty="0" smtClean="0"/>
              <a:t>Users </a:t>
            </a:r>
            <a:r>
              <a:rPr lang="en-GB" dirty="0"/>
              <a:t>communicate expected results to the computational method.</a:t>
            </a:r>
          </a:p>
          <a:p>
            <a:pPr marL="1428692" lvl="2" indent="-285750" algn="just">
              <a:lnSpc>
                <a:spcPct val="110000"/>
              </a:lnSpc>
            </a:pPr>
            <a:r>
              <a:rPr lang="en-GB" dirty="0" smtClean="0"/>
              <a:t>User </a:t>
            </a:r>
            <a:r>
              <a:rPr lang="en-GB" dirty="0"/>
              <a:t>often observe the output of an algorithm and tell the machine which aspect of the output is inconsistent with the existing knowledge ( correcting the algorithm).</a:t>
            </a:r>
          </a:p>
          <a:p>
            <a:pPr marL="1428692" lvl="2" indent="-285750" algn="just">
              <a:lnSpc>
                <a:spcPct val="110000"/>
              </a:lnSpc>
            </a:pPr>
            <a:r>
              <a:rPr lang="en-GB" dirty="0" smtClean="0"/>
              <a:t>E.g</a:t>
            </a:r>
            <a:r>
              <a:rPr lang="en-GB" dirty="0"/>
              <a:t>. </a:t>
            </a:r>
            <a:r>
              <a:rPr lang="en-GB" dirty="0" err="1"/>
              <a:t>Scattergather</a:t>
            </a:r>
            <a:r>
              <a:rPr lang="en-GB" dirty="0"/>
              <a:t> technique to iteratively break up or merge clusters to generate groupings that meet the analysts expectation.</a:t>
            </a:r>
          </a:p>
        </p:txBody>
      </p:sp>
    </p:spTree>
    <p:extLst>
      <p:ext uri="{BB962C8B-B14F-4D97-AF65-F5344CB8AC3E}">
        <p14:creationId xmlns:p14="http://schemas.microsoft.com/office/powerpoint/2010/main" val="10581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Visual Analytics and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Integrating Machine Learning into Visual Analytics 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03273" y="2098537"/>
            <a:ext cx="10515600" cy="3772874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Semantics </a:t>
            </a:r>
            <a:r>
              <a:rPr lang="en-GB" dirty="0" smtClean="0"/>
              <a:t>Interaction</a:t>
            </a:r>
          </a:p>
          <a:p>
            <a:pPr marL="971516" lvl="1" indent="-285750" algn="just">
              <a:lnSpc>
                <a:spcPct val="110000"/>
              </a:lnSpc>
            </a:pPr>
            <a:r>
              <a:rPr lang="en-GB" dirty="0"/>
              <a:t>An approach to user interaction for visual data exploration in which analytical reasoning of the user </a:t>
            </a:r>
            <a:r>
              <a:rPr lang="en-GB" dirty="0" smtClean="0"/>
              <a:t>is </a:t>
            </a:r>
            <a:r>
              <a:rPr lang="en-GB" dirty="0"/>
              <a:t>inferred and in turn used to steer the underlying models implicitly.</a:t>
            </a:r>
          </a:p>
          <a:p>
            <a:pPr marL="971516" lvl="1" indent="-285750" algn="just">
              <a:lnSpc>
                <a:spcPct val="110000"/>
              </a:lnSpc>
            </a:pPr>
            <a:r>
              <a:rPr lang="en-GB" dirty="0" smtClean="0"/>
              <a:t>Coupling </a:t>
            </a:r>
            <a:r>
              <a:rPr lang="en-GB" dirty="0"/>
              <a:t>cognitive and computation without requiring the user to directly control the models</a:t>
            </a:r>
            <a:r>
              <a:rPr lang="en-GB" dirty="0" smtClean="0"/>
              <a:t>.</a:t>
            </a:r>
          </a:p>
          <a:p>
            <a:pPr marL="971516" lvl="1" indent="-285750" algn="just">
              <a:lnSpc>
                <a:spcPct val="110000"/>
              </a:lnSpc>
            </a:pPr>
            <a:endParaRPr lang="en-GB" dirty="0"/>
          </a:p>
          <a:p>
            <a:pPr marL="971516" lvl="1" indent="-285750" algn="just">
              <a:lnSpc>
                <a:spcPct val="110000"/>
              </a:lnSpc>
            </a:pPr>
            <a:r>
              <a:rPr lang="en-GB" dirty="0">
                <a:hlinkClick r:id="rId2"/>
              </a:rPr>
              <a:t>https://gtvalab.github.io/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0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Visual Analytics and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Application Domains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03273" y="2098536"/>
            <a:ext cx="10515600" cy="3099105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Various different domains for integrating ML and Visual Analytics</a:t>
            </a:r>
          </a:p>
          <a:p>
            <a:pPr marL="971516" lvl="1" indent="-285750" algn="just">
              <a:lnSpc>
                <a:spcPct val="110000"/>
              </a:lnSpc>
            </a:pPr>
            <a:r>
              <a:rPr lang="en-GB" dirty="0"/>
              <a:t>Text analytics and topic modelling;</a:t>
            </a:r>
          </a:p>
          <a:p>
            <a:pPr marL="971516" lvl="1" indent="-285750" algn="just">
              <a:lnSpc>
                <a:spcPct val="110000"/>
              </a:lnSpc>
            </a:pPr>
            <a:r>
              <a:rPr lang="en-GB" dirty="0"/>
              <a:t>Multimedia visual analytics;</a:t>
            </a:r>
          </a:p>
          <a:p>
            <a:pPr marL="971516" lvl="1" indent="-285750" algn="just">
              <a:lnSpc>
                <a:spcPct val="110000"/>
              </a:lnSpc>
            </a:pPr>
            <a:r>
              <a:rPr lang="en-GB" dirty="0"/>
              <a:t>Streaming data: Finance, cyber security, social media;</a:t>
            </a:r>
          </a:p>
          <a:p>
            <a:pPr marL="971516" lvl="1" indent="-285750" algn="just">
              <a:lnSpc>
                <a:spcPct val="110000"/>
              </a:lnSpc>
            </a:pPr>
            <a:r>
              <a:rPr lang="en-GB" dirty="0"/>
              <a:t>Biological data.</a:t>
            </a:r>
          </a:p>
        </p:txBody>
      </p:sp>
    </p:spTree>
    <p:extLst>
      <p:ext uri="{BB962C8B-B14F-4D97-AF65-F5344CB8AC3E}">
        <p14:creationId xmlns:p14="http://schemas.microsoft.com/office/powerpoint/2010/main" val="92856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Visual Analytics and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Challenges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03273" y="2098536"/>
            <a:ext cx="10515600" cy="3099105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Creating and training models from user interaction data;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Balancing human and machine effort, responsibility and tasks;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Complex computation systems can lead to automation surprise;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Visualizing intermediate results and computational process;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Enhancing trust and interpretability.</a:t>
            </a:r>
          </a:p>
        </p:txBody>
      </p:sp>
    </p:spTree>
    <p:extLst>
      <p:ext uri="{BB962C8B-B14F-4D97-AF65-F5344CB8AC3E}">
        <p14:creationId xmlns:p14="http://schemas.microsoft.com/office/powerpoint/2010/main" val="315481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Visual Analytics and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References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50581" y="2052912"/>
            <a:ext cx="10820986" cy="43993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/>
              <a:t>Papers</a:t>
            </a:r>
          </a:p>
          <a:p>
            <a:pPr marL="711200" lvl="1" indent="-255588">
              <a:buFont typeface="+mj-lt"/>
              <a:buAutoNum type="arabicPeriod"/>
            </a:pPr>
            <a:r>
              <a:rPr lang="en-GB" sz="1500" dirty="0"/>
              <a:t>S. Liu, X. Wang, M. Liu, and J. Zhu, </a:t>
            </a:r>
            <a:r>
              <a:rPr lang="en-GB" sz="1500" dirty="0" smtClean="0"/>
              <a:t>“Towards better analysis </a:t>
            </a:r>
            <a:r>
              <a:rPr lang="en-GB" sz="1500" dirty="0"/>
              <a:t>of </a:t>
            </a:r>
            <a:r>
              <a:rPr lang="en-GB" sz="1500" dirty="0" smtClean="0"/>
              <a:t>machine </a:t>
            </a:r>
            <a:r>
              <a:rPr lang="en-GB" sz="1500" dirty="0"/>
              <a:t>learning models: A visual analytics perspective,” Vis. Informatics, vol. 1, no. 1, pp. 48–56, 2017.</a:t>
            </a:r>
          </a:p>
          <a:p>
            <a:pPr marL="711200" lvl="1" indent="-255588">
              <a:buFont typeface="+mj-lt"/>
              <a:buAutoNum type="arabicPeriod"/>
            </a:pPr>
            <a:r>
              <a:rPr lang="en-GB" sz="1500" dirty="0"/>
              <a:t>S. Liu, J. Xiao, J. Liu, X. Wang, J. Wu, and J. Zhu, “Visual Diagnosis of Tree Boosting Methods,” IEEE Trans. Vis. </a:t>
            </a:r>
            <a:r>
              <a:rPr lang="en-GB" sz="1500" dirty="0" err="1"/>
              <a:t>Comput</a:t>
            </a:r>
            <a:r>
              <a:rPr lang="en-GB" sz="1500" dirty="0"/>
              <a:t>. Graph., vol. 24, no. 1, pp. 163–173, 2018.</a:t>
            </a:r>
          </a:p>
          <a:p>
            <a:pPr marL="711200" lvl="1" indent="-255588">
              <a:buFont typeface="+mj-lt"/>
              <a:buAutoNum type="arabicPeriod"/>
            </a:pPr>
            <a:r>
              <a:rPr lang="en-GB" sz="1500" dirty="0"/>
              <a:t>D. </a:t>
            </a:r>
            <a:r>
              <a:rPr lang="en-GB" sz="1500" dirty="0" err="1"/>
              <a:t>Oelke</a:t>
            </a:r>
            <a:r>
              <a:rPr lang="en-GB" sz="1500" dirty="0"/>
              <a:t>, H. </a:t>
            </a:r>
            <a:r>
              <a:rPr lang="en-GB" sz="1500" dirty="0" err="1"/>
              <a:t>Strobelt</a:t>
            </a:r>
            <a:r>
              <a:rPr lang="en-GB" sz="1500" dirty="0"/>
              <a:t>, C. </a:t>
            </a:r>
            <a:r>
              <a:rPr lang="en-GB" sz="1500" dirty="0" err="1"/>
              <a:t>Rohrdantz</a:t>
            </a:r>
            <a:r>
              <a:rPr lang="en-GB" sz="1500" dirty="0"/>
              <a:t>, I. </a:t>
            </a:r>
            <a:r>
              <a:rPr lang="en-GB" sz="1500" dirty="0" err="1"/>
              <a:t>Gurevych</a:t>
            </a:r>
            <a:r>
              <a:rPr lang="en-GB" sz="1500" dirty="0"/>
              <a:t>, and O. </a:t>
            </a:r>
            <a:r>
              <a:rPr lang="en-GB" sz="1500" dirty="0" err="1"/>
              <a:t>Deussen</a:t>
            </a:r>
            <a:r>
              <a:rPr lang="en-GB" sz="1500" dirty="0"/>
              <a:t>, “Comparative exploration of document collections: A visual analytics approach,” </a:t>
            </a:r>
            <a:r>
              <a:rPr lang="en-GB" sz="1500" dirty="0" err="1"/>
              <a:t>Comput</a:t>
            </a:r>
            <a:r>
              <a:rPr lang="en-GB" sz="1500" dirty="0"/>
              <a:t>. Graph. Forum, vol. 33, no. 3, pp. 201–210, 2014.</a:t>
            </a:r>
          </a:p>
          <a:p>
            <a:pPr marL="711200" lvl="1" indent="-255588">
              <a:buFont typeface="+mj-lt"/>
              <a:buAutoNum type="arabicPeriod"/>
            </a:pPr>
            <a:r>
              <a:rPr lang="en-GB" sz="1500" dirty="0"/>
              <a:t>B. Schneider, D. </a:t>
            </a:r>
            <a:r>
              <a:rPr lang="en-GB" sz="1500" dirty="0" err="1"/>
              <a:t>Jackle</a:t>
            </a:r>
            <a:r>
              <a:rPr lang="en-GB" sz="1500" dirty="0"/>
              <a:t>, F. </a:t>
            </a:r>
            <a:r>
              <a:rPr lang="en-GB" sz="1500" dirty="0" err="1"/>
              <a:t>Stoffel</a:t>
            </a:r>
            <a:r>
              <a:rPr lang="en-GB" sz="1500" dirty="0"/>
              <a:t>, A. Diehl, J. Fuchs, and D. </a:t>
            </a:r>
            <a:r>
              <a:rPr lang="en-GB" sz="1500" dirty="0" err="1"/>
              <a:t>Keim</a:t>
            </a:r>
            <a:r>
              <a:rPr lang="en-GB" sz="1500" dirty="0"/>
              <a:t>, “Visual integration of data and model space in ensemble learning,” 2017 IEEE Vis. Data Sci. VDS 2017, pp. 15–22, 2018.</a:t>
            </a:r>
          </a:p>
          <a:p>
            <a:pPr marL="711200" lvl="1" indent="-255588">
              <a:buFont typeface="+mj-lt"/>
              <a:buAutoNum type="arabicPeriod"/>
            </a:pPr>
            <a:r>
              <a:rPr lang="en-GB" sz="1500" dirty="0"/>
              <a:t>M. </a:t>
            </a:r>
            <a:r>
              <a:rPr lang="en-GB" sz="1500" dirty="0" err="1"/>
              <a:t>Vartak</a:t>
            </a:r>
            <a:r>
              <a:rPr lang="en-GB" sz="1500" dirty="0"/>
              <a:t>, S. Huang, T. Siddiqui, S. Madden, and A. </a:t>
            </a:r>
            <a:r>
              <a:rPr lang="en-GB" sz="1500" dirty="0" err="1"/>
              <a:t>Parameswaran</a:t>
            </a:r>
            <a:r>
              <a:rPr lang="en-GB" sz="1500" dirty="0"/>
              <a:t>, “Towards visualization recommendation systems,” SIGMOD Rec., vol. 45, no. 4, pp. 34–39, 2016.</a:t>
            </a:r>
          </a:p>
          <a:p>
            <a:pPr marL="711200" lvl="1" indent="-255588">
              <a:buFont typeface="+mj-lt"/>
              <a:buAutoNum type="arabicPeriod"/>
            </a:pPr>
            <a:r>
              <a:rPr lang="en-GB" sz="1500" dirty="0"/>
              <a:t>H. Kim, J. Choo, H. Park, and A. </a:t>
            </a:r>
            <a:r>
              <a:rPr lang="en-GB" sz="1500" dirty="0" err="1"/>
              <a:t>Endert</a:t>
            </a:r>
            <a:r>
              <a:rPr lang="en-GB" sz="1500" dirty="0"/>
              <a:t>, “</a:t>
            </a:r>
            <a:r>
              <a:rPr lang="en-GB" sz="1500" dirty="0" err="1"/>
              <a:t>InterAxis</a:t>
            </a:r>
            <a:r>
              <a:rPr lang="en-GB" sz="1500" dirty="0"/>
              <a:t> : Steering Scatterplot Axes via Observation-Level Interaction,” IEEE Trans. Vis. </a:t>
            </a:r>
            <a:r>
              <a:rPr lang="en-GB" sz="1500" dirty="0" err="1"/>
              <a:t>Comput</a:t>
            </a:r>
            <a:r>
              <a:rPr lang="en-GB" sz="1500" dirty="0"/>
              <a:t>. Graph., vol. 22, no. 1, pp. 131–140, 2016</a:t>
            </a:r>
            <a:r>
              <a:rPr lang="en-GB" sz="1500" dirty="0" smtClean="0"/>
              <a:t>.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93624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Visual Analytics and Machine Learning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0581" y="1451030"/>
            <a:ext cx="10820985" cy="3967589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Roboto Medium" panose="02000000000000000000" pitchFamily="2" charset="0"/>
                <a:ea typeface="Roboto Medium" panose="02000000000000000000" pitchFamily="2" charset="0"/>
              </a:rPr>
              <a:t>Machine Learning has been successfully applied to a wide variety of fields:</a:t>
            </a:r>
          </a:p>
          <a:p>
            <a:pPr marL="971516" lvl="1" indent="-285750" algn="just"/>
            <a:r>
              <a:rPr lang="en-GB" dirty="0">
                <a:latin typeface="Roboto Medium" panose="02000000000000000000" pitchFamily="2" charset="0"/>
                <a:ea typeface="Roboto Medium" panose="02000000000000000000" pitchFamily="2" charset="0"/>
              </a:rPr>
              <a:t>Information Retrieval;</a:t>
            </a:r>
          </a:p>
          <a:p>
            <a:pPr marL="971516" lvl="1" indent="-285750" algn="just"/>
            <a:r>
              <a:rPr lang="en-GB" dirty="0">
                <a:latin typeface="Roboto Medium" panose="02000000000000000000" pitchFamily="2" charset="0"/>
                <a:ea typeface="Roboto Medium" panose="02000000000000000000" pitchFamily="2" charset="0"/>
              </a:rPr>
              <a:t>Data Mining;</a:t>
            </a:r>
          </a:p>
          <a:p>
            <a:pPr marL="971516" lvl="1" indent="-285750" algn="just"/>
            <a:r>
              <a:rPr lang="en-GB" dirty="0">
                <a:latin typeface="Roboto Medium" panose="02000000000000000000" pitchFamily="2" charset="0"/>
                <a:ea typeface="Roboto Medium" panose="02000000000000000000" pitchFamily="2" charset="0"/>
              </a:rPr>
              <a:t>Speech Recognition;</a:t>
            </a:r>
          </a:p>
          <a:p>
            <a:pPr marL="971516" lvl="1" indent="-285750" algn="just"/>
            <a:r>
              <a:rPr lang="en-GB" dirty="0">
                <a:latin typeface="Roboto Medium" panose="02000000000000000000" pitchFamily="2" charset="0"/>
                <a:ea typeface="Roboto Medium" panose="02000000000000000000" pitchFamily="2" charset="0"/>
              </a:rPr>
              <a:t>Computer Graphics;</a:t>
            </a:r>
          </a:p>
          <a:p>
            <a:pPr marL="971516" lvl="1" indent="-285750" algn="just"/>
            <a:r>
              <a:rPr lang="en-GB" dirty="0">
                <a:latin typeface="Roboto Medium" panose="02000000000000000000" pitchFamily="2" charset="0"/>
                <a:ea typeface="Roboto Medium" panose="02000000000000000000" pitchFamily="2" charset="0"/>
              </a:rPr>
              <a:t>Visualization;</a:t>
            </a:r>
          </a:p>
          <a:p>
            <a:pPr marL="971516" lvl="1" indent="-285750" algn="just"/>
            <a:r>
              <a:rPr lang="en-GB" dirty="0">
                <a:latin typeface="Roboto Medium" panose="02000000000000000000" pitchFamily="2" charset="0"/>
                <a:ea typeface="Roboto Medium" panose="02000000000000000000" pitchFamily="2" charset="0"/>
              </a:rPr>
              <a:t>Human-Computer Interaction.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Roboto Medium" panose="02000000000000000000" pitchFamily="2" charset="0"/>
                <a:ea typeface="Roboto Medium" panose="02000000000000000000" pitchFamily="2" charset="0"/>
              </a:rPr>
              <a:t>Without a clear understanding of how and why a machine learning model works, the development of high-performance models relies on time-consuming and trial-and-error process</a:t>
            </a:r>
            <a:r>
              <a:rPr lang="en-GB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.</a:t>
            </a:r>
            <a:endParaRPr lang="en-GB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4"/>
          <p:cNvGrpSpPr/>
          <p:nvPr/>
        </p:nvGrpSpPr>
        <p:grpSpPr>
          <a:xfrm>
            <a:off x="152401" y="2457450"/>
            <a:ext cx="304800" cy="304800"/>
            <a:chOff x="6248400" y="2343150"/>
            <a:chExt cx="304800" cy="304800"/>
          </a:xfrm>
        </p:grpSpPr>
        <p:sp>
          <p:nvSpPr>
            <p:cNvPr id="21" name="Rounded Rectangle 5"/>
            <p:cNvSpPr/>
            <p:nvPr/>
          </p:nvSpPr>
          <p:spPr>
            <a:xfrm>
              <a:off x="6248400" y="2343150"/>
              <a:ext cx="304800" cy="3048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9"/>
            <p:cNvGrpSpPr/>
            <p:nvPr/>
          </p:nvGrpSpPr>
          <p:grpSpPr>
            <a:xfrm>
              <a:off x="6323504" y="2398190"/>
              <a:ext cx="139436" cy="203256"/>
              <a:chOff x="4195824" y="3652404"/>
              <a:chExt cx="251543" cy="366676"/>
            </a:xfrm>
            <a:solidFill>
              <a:schemeClr val="bg1"/>
            </a:solidFill>
          </p:grpSpPr>
          <p:sp>
            <p:nvSpPr>
              <p:cNvPr id="23" name="AutoShape 97"/>
              <p:cNvSpPr>
                <a:spLocks/>
              </p:cNvSpPr>
              <p:nvPr/>
            </p:nvSpPr>
            <p:spPr bwMode="auto">
              <a:xfrm>
                <a:off x="4195824" y="3652404"/>
                <a:ext cx="251543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4" name="AutoShape 98"/>
              <p:cNvSpPr>
                <a:spLocks/>
              </p:cNvSpPr>
              <p:nvPr/>
            </p:nvSpPr>
            <p:spPr bwMode="auto">
              <a:xfrm>
                <a:off x="4332809" y="3686819"/>
                <a:ext cx="46304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5" name="AutoShape 99"/>
              <p:cNvSpPr>
                <a:spLocks/>
              </p:cNvSpPr>
              <p:nvPr/>
            </p:nvSpPr>
            <p:spPr bwMode="auto">
              <a:xfrm>
                <a:off x="4344698" y="3973402"/>
                <a:ext cx="22526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Rectangle 28"/>
          <p:cNvSpPr/>
          <p:nvPr/>
        </p:nvSpPr>
        <p:spPr>
          <a:xfrm>
            <a:off x="685802" y="2472839"/>
            <a:ext cx="2362199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ms-MY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+351 253 510 580</a:t>
            </a:r>
          </a:p>
        </p:txBody>
      </p:sp>
      <p:grpSp>
        <p:nvGrpSpPr>
          <p:cNvPr id="27" name="Group 25"/>
          <p:cNvGrpSpPr/>
          <p:nvPr/>
        </p:nvGrpSpPr>
        <p:grpSpPr>
          <a:xfrm>
            <a:off x="152401" y="2838450"/>
            <a:ext cx="304800" cy="304800"/>
            <a:chOff x="6248400" y="2724150"/>
            <a:chExt cx="304800" cy="304800"/>
          </a:xfrm>
        </p:grpSpPr>
        <p:sp>
          <p:nvSpPr>
            <p:cNvPr id="32" name="Rounded Rectangle 6"/>
            <p:cNvSpPr/>
            <p:nvPr/>
          </p:nvSpPr>
          <p:spPr>
            <a:xfrm>
              <a:off x="6248400" y="27241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utoShape 4"/>
            <p:cNvSpPr>
              <a:spLocks/>
            </p:cNvSpPr>
            <p:nvPr/>
          </p:nvSpPr>
          <p:spPr bwMode="auto">
            <a:xfrm>
              <a:off x="6296025" y="2776136"/>
              <a:ext cx="196320" cy="19701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" name="Rectangle 29"/>
          <p:cNvSpPr/>
          <p:nvPr/>
        </p:nvSpPr>
        <p:spPr>
          <a:xfrm>
            <a:off x="685802" y="2853839"/>
            <a:ext cx="2362199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ms-MY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www.ccg.pt</a:t>
            </a:r>
          </a:p>
        </p:txBody>
      </p:sp>
      <p:grpSp>
        <p:nvGrpSpPr>
          <p:cNvPr id="35" name="Group 26"/>
          <p:cNvGrpSpPr/>
          <p:nvPr/>
        </p:nvGrpSpPr>
        <p:grpSpPr>
          <a:xfrm>
            <a:off x="152401" y="3219450"/>
            <a:ext cx="304800" cy="304800"/>
            <a:chOff x="6248400" y="3105150"/>
            <a:chExt cx="304800" cy="304800"/>
          </a:xfrm>
        </p:grpSpPr>
        <p:sp>
          <p:nvSpPr>
            <p:cNvPr id="37" name="Rounded Rectangle 7"/>
            <p:cNvSpPr/>
            <p:nvPr/>
          </p:nvSpPr>
          <p:spPr>
            <a:xfrm>
              <a:off x="6248400" y="3105150"/>
              <a:ext cx="304800" cy="3048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6338755" y="3160119"/>
              <a:ext cx="108842" cy="202942"/>
            </a:xfrm>
            <a:custGeom>
              <a:avLst/>
              <a:gdLst>
                <a:gd name="T0" fmla="*/ 200 w 200"/>
                <a:gd name="T1" fmla="*/ 62 h 360"/>
                <a:gd name="T2" fmla="*/ 143 w 200"/>
                <a:gd name="T3" fmla="*/ 62 h 360"/>
                <a:gd name="T4" fmla="*/ 128 w 200"/>
                <a:gd name="T5" fmla="*/ 83 h 360"/>
                <a:gd name="T6" fmla="*/ 128 w 200"/>
                <a:gd name="T7" fmla="*/ 125 h 360"/>
                <a:gd name="T8" fmla="*/ 200 w 200"/>
                <a:gd name="T9" fmla="*/ 125 h 360"/>
                <a:gd name="T10" fmla="*/ 200 w 200"/>
                <a:gd name="T11" fmla="*/ 183 h 360"/>
                <a:gd name="T12" fmla="*/ 128 w 200"/>
                <a:gd name="T13" fmla="*/ 183 h 360"/>
                <a:gd name="T14" fmla="*/ 128 w 200"/>
                <a:gd name="T15" fmla="*/ 360 h 360"/>
                <a:gd name="T16" fmla="*/ 61 w 200"/>
                <a:gd name="T17" fmla="*/ 360 h 360"/>
                <a:gd name="T18" fmla="*/ 61 w 200"/>
                <a:gd name="T19" fmla="*/ 183 h 360"/>
                <a:gd name="T20" fmla="*/ 0 w 200"/>
                <a:gd name="T21" fmla="*/ 183 h 360"/>
                <a:gd name="T22" fmla="*/ 0 w 200"/>
                <a:gd name="T23" fmla="*/ 125 h 360"/>
                <a:gd name="T24" fmla="*/ 61 w 200"/>
                <a:gd name="T25" fmla="*/ 125 h 360"/>
                <a:gd name="T26" fmla="*/ 61 w 200"/>
                <a:gd name="T27" fmla="*/ 90 h 360"/>
                <a:gd name="T28" fmla="*/ 143 w 200"/>
                <a:gd name="T29" fmla="*/ 0 h 360"/>
                <a:gd name="T30" fmla="*/ 200 w 200"/>
                <a:gd name="T31" fmla="*/ 0 h 360"/>
                <a:gd name="T32" fmla="*/ 200 w 200"/>
                <a:gd name="T33" fmla="*/ 6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360">
                  <a:moveTo>
                    <a:pt x="200" y="62"/>
                  </a:moveTo>
                  <a:cubicBezTo>
                    <a:pt x="143" y="62"/>
                    <a:pt x="143" y="62"/>
                    <a:pt x="143" y="62"/>
                  </a:cubicBezTo>
                  <a:cubicBezTo>
                    <a:pt x="136" y="62"/>
                    <a:pt x="128" y="71"/>
                    <a:pt x="128" y="83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0" y="183"/>
                    <a:pt x="200" y="183"/>
                    <a:pt x="200" y="183"/>
                  </a:cubicBezTo>
                  <a:cubicBezTo>
                    <a:pt x="128" y="183"/>
                    <a:pt x="128" y="183"/>
                    <a:pt x="128" y="183"/>
                  </a:cubicBezTo>
                  <a:cubicBezTo>
                    <a:pt x="128" y="360"/>
                    <a:pt x="128" y="360"/>
                    <a:pt x="128" y="360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61" y="183"/>
                    <a:pt x="61" y="183"/>
                    <a:pt x="6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40"/>
                    <a:pt x="95" y="0"/>
                    <a:pt x="143" y="0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200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" name="Rectangle 30"/>
          <p:cNvSpPr/>
          <p:nvPr/>
        </p:nvSpPr>
        <p:spPr>
          <a:xfrm>
            <a:off x="685802" y="3234839"/>
            <a:ext cx="3657598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ms-MY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CCG-Centro-de-Computação-Gráfica</a:t>
            </a:r>
          </a:p>
        </p:txBody>
      </p:sp>
      <p:grpSp>
        <p:nvGrpSpPr>
          <p:cNvPr id="40" name="Group 27"/>
          <p:cNvGrpSpPr/>
          <p:nvPr/>
        </p:nvGrpSpPr>
        <p:grpSpPr>
          <a:xfrm>
            <a:off x="152401" y="3600450"/>
            <a:ext cx="304800" cy="304800"/>
            <a:chOff x="6248400" y="3486150"/>
            <a:chExt cx="304800" cy="304800"/>
          </a:xfrm>
        </p:grpSpPr>
        <p:sp>
          <p:nvSpPr>
            <p:cNvPr id="42" name="Rounded Rectangle 8"/>
            <p:cNvSpPr/>
            <p:nvPr/>
          </p:nvSpPr>
          <p:spPr>
            <a:xfrm>
              <a:off x="6248400" y="3486150"/>
              <a:ext cx="304800" cy="3048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utoShape 83"/>
            <p:cNvSpPr>
              <a:spLocks/>
            </p:cNvSpPr>
            <p:nvPr/>
          </p:nvSpPr>
          <p:spPr bwMode="auto">
            <a:xfrm>
              <a:off x="6299490" y="3573984"/>
              <a:ext cx="202910" cy="133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41" name="Rectangle 31"/>
          <p:cNvSpPr/>
          <p:nvPr/>
        </p:nvSpPr>
        <p:spPr>
          <a:xfrm>
            <a:off x="685802" y="3615839"/>
            <a:ext cx="2362199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ms-MY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info@ccg.pt</a:t>
            </a:r>
          </a:p>
        </p:txBody>
      </p:sp>
      <p:sp>
        <p:nvSpPr>
          <p:cNvPr id="47" name="Rectangle 32"/>
          <p:cNvSpPr/>
          <p:nvPr/>
        </p:nvSpPr>
        <p:spPr>
          <a:xfrm>
            <a:off x="661329" y="3978977"/>
            <a:ext cx="2362199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ms-MY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Campus de Azurém</a:t>
            </a:r>
          </a:p>
          <a:p>
            <a:pPr>
              <a:lnSpc>
                <a:spcPct val="150000"/>
              </a:lnSpc>
            </a:pPr>
            <a:r>
              <a:rPr lang="ms-MY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Centro de Computação Gráfica</a:t>
            </a:r>
          </a:p>
          <a:p>
            <a:pPr>
              <a:lnSpc>
                <a:spcPct val="150000"/>
              </a:lnSpc>
            </a:pPr>
            <a:r>
              <a:rPr lang="ms-MY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4800-048 Guimarães</a:t>
            </a:r>
          </a:p>
          <a:p>
            <a:pPr>
              <a:lnSpc>
                <a:spcPct val="150000"/>
              </a:lnSpc>
            </a:pPr>
            <a:r>
              <a:rPr lang="ms-MY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Portugal</a:t>
            </a:r>
          </a:p>
        </p:txBody>
      </p:sp>
      <p:grpSp>
        <p:nvGrpSpPr>
          <p:cNvPr id="50" name="Group 35"/>
          <p:cNvGrpSpPr/>
          <p:nvPr/>
        </p:nvGrpSpPr>
        <p:grpSpPr>
          <a:xfrm>
            <a:off x="1" y="0"/>
            <a:ext cx="3200400" cy="2190750"/>
            <a:chOff x="5943600" y="0"/>
            <a:chExt cx="3200400" cy="2190750"/>
          </a:xfrm>
        </p:grpSpPr>
        <p:sp>
          <p:nvSpPr>
            <p:cNvPr id="51" name="Rectangle 4"/>
            <p:cNvSpPr/>
            <p:nvPr/>
          </p:nvSpPr>
          <p:spPr>
            <a:xfrm>
              <a:off x="5943600" y="0"/>
              <a:ext cx="3200400" cy="2190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utoShape 130"/>
            <p:cNvSpPr>
              <a:spLocks/>
            </p:cNvSpPr>
            <p:nvPr/>
          </p:nvSpPr>
          <p:spPr bwMode="auto">
            <a:xfrm>
              <a:off x="7147851" y="438150"/>
              <a:ext cx="853150" cy="853146"/>
            </a:xfrm>
            <a:custGeom>
              <a:avLst/>
              <a:gdLst>
                <a:gd name="T0" fmla="+- 0 10799 113"/>
                <a:gd name="T1" fmla="*/ T0 w 21373"/>
                <a:gd name="T2" fmla="*/ 10800 h 21600"/>
                <a:gd name="T3" fmla="+- 0 10799 113"/>
                <a:gd name="T4" fmla="*/ T3 w 21373"/>
                <a:gd name="T5" fmla="*/ 10800 h 21600"/>
                <a:gd name="T6" fmla="+- 0 10799 113"/>
                <a:gd name="T7" fmla="*/ T6 w 21373"/>
                <a:gd name="T8" fmla="*/ 10800 h 21600"/>
                <a:gd name="T9" fmla="+- 0 10799 113"/>
                <a:gd name="T10" fmla="*/ T9 w 2137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3" h="21600">
                  <a:moveTo>
                    <a:pt x="1336" y="20249"/>
                  </a:moveTo>
                  <a:cubicBezTo>
                    <a:pt x="1428" y="20188"/>
                    <a:pt x="3691" y="18688"/>
                    <a:pt x="7070" y="17950"/>
                  </a:cubicBezTo>
                  <a:lnTo>
                    <a:pt x="8729" y="17587"/>
                  </a:lnTo>
                  <a:cubicBezTo>
                    <a:pt x="9321" y="17980"/>
                    <a:pt x="9972" y="18225"/>
                    <a:pt x="10686" y="18225"/>
                  </a:cubicBezTo>
                  <a:cubicBezTo>
                    <a:pt x="11401" y="18225"/>
                    <a:pt x="12052" y="17980"/>
                    <a:pt x="12644" y="17587"/>
                  </a:cubicBezTo>
                  <a:lnTo>
                    <a:pt x="14303" y="17950"/>
                  </a:lnTo>
                  <a:cubicBezTo>
                    <a:pt x="17656" y="18682"/>
                    <a:pt x="19911" y="20165"/>
                    <a:pt x="20037" y="20249"/>
                  </a:cubicBezTo>
                  <a:cubicBezTo>
                    <a:pt x="20037" y="20249"/>
                    <a:pt x="1336" y="20249"/>
                    <a:pt x="1336" y="20249"/>
                  </a:cubicBezTo>
                  <a:close/>
                  <a:moveTo>
                    <a:pt x="13537" y="15793"/>
                  </a:moveTo>
                  <a:lnTo>
                    <a:pt x="13317" y="16073"/>
                  </a:lnTo>
                  <a:cubicBezTo>
                    <a:pt x="11725" y="17923"/>
                    <a:pt x="9648" y="17923"/>
                    <a:pt x="8056" y="16073"/>
                  </a:cubicBezTo>
                  <a:lnTo>
                    <a:pt x="7836" y="15793"/>
                  </a:lnTo>
                  <a:cubicBezTo>
                    <a:pt x="5977" y="13411"/>
                    <a:pt x="5053" y="10261"/>
                    <a:pt x="5451" y="7255"/>
                  </a:cubicBezTo>
                  <a:cubicBezTo>
                    <a:pt x="5815" y="4367"/>
                    <a:pt x="7453" y="1350"/>
                    <a:pt x="10686" y="1350"/>
                  </a:cubicBezTo>
                  <a:cubicBezTo>
                    <a:pt x="13920" y="1350"/>
                    <a:pt x="15558" y="4367"/>
                    <a:pt x="15922" y="7255"/>
                  </a:cubicBezTo>
                  <a:cubicBezTo>
                    <a:pt x="16318" y="10262"/>
                    <a:pt x="15398" y="13411"/>
                    <a:pt x="13537" y="15793"/>
                  </a:cubicBezTo>
                  <a:moveTo>
                    <a:pt x="20778" y="19126"/>
                  </a:moveTo>
                  <a:cubicBezTo>
                    <a:pt x="20644" y="19037"/>
                    <a:pt x="18209" y="17422"/>
                    <a:pt x="14585" y="16630"/>
                  </a:cubicBezTo>
                  <a:cubicBezTo>
                    <a:pt x="15914" y="14927"/>
                    <a:pt x="16767" y="12639"/>
                    <a:pt x="17130" y="11115"/>
                  </a:cubicBezTo>
                  <a:cubicBezTo>
                    <a:pt x="17633" y="9004"/>
                    <a:pt x="17438" y="4873"/>
                    <a:pt x="15431" y="2299"/>
                  </a:cubicBezTo>
                  <a:cubicBezTo>
                    <a:pt x="14259" y="795"/>
                    <a:pt x="12618" y="0"/>
                    <a:pt x="10686" y="0"/>
                  </a:cubicBezTo>
                  <a:cubicBezTo>
                    <a:pt x="8755" y="0"/>
                    <a:pt x="7114" y="795"/>
                    <a:pt x="5942" y="2299"/>
                  </a:cubicBezTo>
                  <a:cubicBezTo>
                    <a:pt x="3935" y="4873"/>
                    <a:pt x="3740" y="9004"/>
                    <a:pt x="4243" y="11115"/>
                  </a:cubicBezTo>
                  <a:cubicBezTo>
                    <a:pt x="4606" y="12639"/>
                    <a:pt x="5459" y="14927"/>
                    <a:pt x="6788" y="16630"/>
                  </a:cubicBezTo>
                  <a:cubicBezTo>
                    <a:pt x="3164" y="17422"/>
                    <a:pt x="729" y="19037"/>
                    <a:pt x="595" y="19126"/>
                  </a:cubicBezTo>
                  <a:cubicBezTo>
                    <a:pt x="105" y="19457"/>
                    <a:pt x="-113" y="20071"/>
                    <a:pt x="57" y="20640"/>
                  </a:cubicBezTo>
                  <a:cubicBezTo>
                    <a:pt x="228" y="21210"/>
                    <a:pt x="747" y="21599"/>
                    <a:pt x="1336" y="21599"/>
                  </a:cubicBezTo>
                  <a:lnTo>
                    <a:pt x="20037" y="21599"/>
                  </a:lnTo>
                  <a:cubicBezTo>
                    <a:pt x="20626" y="21599"/>
                    <a:pt x="21145" y="21210"/>
                    <a:pt x="21316" y="20640"/>
                  </a:cubicBezTo>
                  <a:cubicBezTo>
                    <a:pt x="21487" y="20071"/>
                    <a:pt x="21268" y="19457"/>
                    <a:pt x="20778" y="1912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3" name="Rectangle 34"/>
            <p:cNvSpPr/>
            <p:nvPr/>
          </p:nvSpPr>
          <p:spPr>
            <a:xfrm>
              <a:off x="6400800" y="1428750"/>
              <a:ext cx="2362199" cy="3693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ms-MY" dirty="0">
                  <a:solidFill>
                    <a:schemeClr val="bg1"/>
                  </a:solidFill>
                  <a:latin typeface="Source Sans Pro" pitchFamily="34" charset="0"/>
                </a:rPr>
                <a:t>Get In Touch</a:t>
              </a:r>
            </a:p>
          </p:txBody>
        </p:sp>
      </p:grpSp>
      <p:pic>
        <p:nvPicPr>
          <p:cNvPr id="55" name="Imagem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80" y="3914775"/>
            <a:ext cx="5880020" cy="3326728"/>
          </a:xfrm>
          <a:prstGeom prst="rect">
            <a:avLst/>
          </a:prstGeom>
        </p:spPr>
      </p:pic>
      <p:sp>
        <p:nvSpPr>
          <p:cNvPr id="57" name="Rounded Rectangle 8"/>
          <p:cNvSpPr/>
          <p:nvPr/>
        </p:nvSpPr>
        <p:spPr>
          <a:xfrm>
            <a:off x="161926" y="4010025"/>
            <a:ext cx="304800" cy="304800"/>
          </a:xfrm>
          <a:prstGeom prst="roundRect">
            <a:avLst/>
          </a:prstGeom>
          <a:solidFill>
            <a:srgbClr val="00C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15"/>
          <p:cNvGrpSpPr/>
          <p:nvPr/>
        </p:nvGrpSpPr>
        <p:grpSpPr>
          <a:xfrm>
            <a:off x="225723" y="4052520"/>
            <a:ext cx="158755" cy="211914"/>
            <a:chOff x="557168" y="3652404"/>
            <a:chExt cx="274694" cy="366676"/>
          </a:xfrm>
          <a:solidFill>
            <a:schemeClr val="bg1"/>
          </a:solidFill>
        </p:grpSpPr>
        <p:sp>
          <p:nvSpPr>
            <p:cNvPr id="48" name="AutoShape 108"/>
            <p:cNvSpPr>
              <a:spLocks/>
            </p:cNvSpPr>
            <p:nvPr/>
          </p:nvSpPr>
          <p:spPr bwMode="auto">
            <a:xfrm>
              <a:off x="625372" y="3721234"/>
              <a:ext cx="137660" cy="1376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9" name="AutoShape 109"/>
            <p:cNvSpPr>
              <a:spLocks/>
            </p:cNvSpPr>
            <p:nvPr/>
          </p:nvSpPr>
          <p:spPr bwMode="auto">
            <a:xfrm>
              <a:off x="557168" y="3652404"/>
              <a:ext cx="274694" cy="366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pic>
        <p:nvPicPr>
          <p:cNvPr id="39" name="Imagem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3068" y="720690"/>
            <a:ext cx="2771953" cy="77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3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009775" y="3017042"/>
            <a:ext cx="8229600" cy="369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ource Sans Pro" pitchFamily="34" charset="0"/>
                <a:ea typeface="+mj-ea"/>
                <a:cs typeface="+mj-cs"/>
              </a:rPr>
              <a:t>Thanks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Source Sans Pro" pitchFamily="34" charset="0"/>
              <a:ea typeface="+mj-ea"/>
              <a:cs typeface="+mj-cs"/>
            </a:endParaRPr>
          </a:p>
        </p:txBody>
      </p:sp>
      <p:sp>
        <p:nvSpPr>
          <p:cNvPr id="5" name="AutoShape 81"/>
          <p:cNvSpPr>
            <a:spLocks/>
          </p:cNvSpPr>
          <p:nvPr/>
        </p:nvSpPr>
        <p:spPr bwMode="auto">
          <a:xfrm>
            <a:off x="5743575" y="1924375"/>
            <a:ext cx="708942" cy="7089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35" y="9811"/>
                </a:moveTo>
                <a:cubicBezTo>
                  <a:pt x="20220" y="10144"/>
                  <a:pt x="20081" y="10800"/>
                  <a:pt x="18899" y="10800"/>
                </a:cubicBezTo>
                <a:lnTo>
                  <a:pt x="17549" y="10800"/>
                </a:lnTo>
                <a:cubicBezTo>
                  <a:pt x="17363" y="10800"/>
                  <a:pt x="17212" y="10950"/>
                  <a:pt x="17212" y="11137"/>
                </a:cubicBezTo>
                <a:cubicBezTo>
                  <a:pt x="17212" y="11324"/>
                  <a:pt x="17363" y="11475"/>
                  <a:pt x="17549" y="11475"/>
                </a:cubicBezTo>
                <a:lnTo>
                  <a:pt x="18858" y="11475"/>
                </a:lnTo>
                <a:cubicBezTo>
                  <a:pt x="19870" y="11475"/>
                  <a:pt x="20003" y="12314"/>
                  <a:pt x="19938" y="12719"/>
                </a:cubicBezTo>
                <a:cubicBezTo>
                  <a:pt x="19855" y="13223"/>
                  <a:pt x="19618" y="14175"/>
                  <a:pt x="18478" y="14175"/>
                </a:cubicBezTo>
                <a:lnTo>
                  <a:pt x="16874" y="14175"/>
                </a:lnTo>
                <a:cubicBezTo>
                  <a:pt x="16688" y="14175"/>
                  <a:pt x="16537" y="14325"/>
                  <a:pt x="16537" y="14512"/>
                </a:cubicBezTo>
                <a:cubicBezTo>
                  <a:pt x="16537" y="14699"/>
                  <a:pt x="16688" y="14850"/>
                  <a:pt x="16874" y="14850"/>
                </a:cubicBezTo>
                <a:lnTo>
                  <a:pt x="18203" y="14850"/>
                </a:lnTo>
                <a:cubicBezTo>
                  <a:pt x="19343" y="14850"/>
                  <a:pt x="19243" y="15718"/>
                  <a:pt x="19079" y="16237"/>
                </a:cubicBezTo>
                <a:cubicBezTo>
                  <a:pt x="18864" y="16918"/>
                  <a:pt x="18732" y="17549"/>
                  <a:pt x="17297" y="17549"/>
                </a:cubicBezTo>
                <a:lnTo>
                  <a:pt x="16196" y="17549"/>
                </a:lnTo>
                <a:cubicBezTo>
                  <a:pt x="16009" y="17549"/>
                  <a:pt x="15859" y="17700"/>
                  <a:pt x="15859" y="17887"/>
                </a:cubicBezTo>
                <a:cubicBezTo>
                  <a:pt x="15859" y="18073"/>
                  <a:pt x="16009" y="18225"/>
                  <a:pt x="16196" y="18225"/>
                </a:cubicBezTo>
                <a:lnTo>
                  <a:pt x="17255" y="18225"/>
                </a:lnTo>
                <a:cubicBezTo>
                  <a:pt x="17993" y="18225"/>
                  <a:pt x="18027" y="18923"/>
                  <a:pt x="17950" y="19174"/>
                </a:cubicBezTo>
                <a:cubicBezTo>
                  <a:pt x="17866" y="19448"/>
                  <a:pt x="17767" y="19651"/>
                  <a:pt x="17762" y="19660"/>
                </a:cubicBezTo>
                <a:cubicBezTo>
                  <a:pt x="17558" y="20028"/>
                  <a:pt x="17229" y="20249"/>
                  <a:pt x="16534" y="20249"/>
                </a:cubicBezTo>
                <a:lnTo>
                  <a:pt x="12844" y="20249"/>
                </a:lnTo>
                <a:cubicBezTo>
                  <a:pt x="10990" y="20249"/>
                  <a:pt x="9151" y="19829"/>
                  <a:pt x="9104" y="19818"/>
                </a:cubicBezTo>
                <a:cubicBezTo>
                  <a:pt x="6299" y="19172"/>
                  <a:pt x="6152" y="19122"/>
                  <a:pt x="5976" y="19072"/>
                </a:cubicBezTo>
                <a:cubicBezTo>
                  <a:pt x="5976" y="19072"/>
                  <a:pt x="5405" y="18976"/>
                  <a:pt x="5405" y="18478"/>
                </a:cubicBezTo>
                <a:lnTo>
                  <a:pt x="5399" y="9155"/>
                </a:lnTo>
                <a:cubicBezTo>
                  <a:pt x="5399" y="8839"/>
                  <a:pt x="5601" y="8552"/>
                  <a:pt x="5935" y="8452"/>
                </a:cubicBezTo>
                <a:cubicBezTo>
                  <a:pt x="5977" y="8435"/>
                  <a:pt x="6034" y="8419"/>
                  <a:pt x="6074" y="8401"/>
                </a:cubicBezTo>
                <a:cubicBezTo>
                  <a:pt x="9158" y="7125"/>
                  <a:pt x="10097" y="4324"/>
                  <a:pt x="10124" y="2025"/>
                </a:cubicBezTo>
                <a:cubicBezTo>
                  <a:pt x="10128" y="1702"/>
                  <a:pt x="10378" y="1350"/>
                  <a:pt x="10800" y="1350"/>
                </a:cubicBezTo>
                <a:cubicBezTo>
                  <a:pt x="11514" y="1350"/>
                  <a:pt x="12774" y="2782"/>
                  <a:pt x="12774" y="4554"/>
                </a:cubicBezTo>
                <a:cubicBezTo>
                  <a:pt x="12774" y="6155"/>
                  <a:pt x="12711" y="6432"/>
                  <a:pt x="12149" y="8100"/>
                </a:cubicBezTo>
                <a:cubicBezTo>
                  <a:pt x="18899" y="8100"/>
                  <a:pt x="18852" y="8196"/>
                  <a:pt x="19448" y="8353"/>
                </a:cubicBezTo>
                <a:cubicBezTo>
                  <a:pt x="20187" y="8564"/>
                  <a:pt x="20249" y="9175"/>
                  <a:pt x="20249" y="9386"/>
                </a:cubicBezTo>
                <a:cubicBezTo>
                  <a:pt x="20249" y="9618"/>
                  <a:pt x="20243" y="9584"/>
                  <a:pt x="20235" y="9811"/>
                </a:cubicBezTo>
                <a:moveTo>
                  <a:pt x="4724" y="19575"/>
                </a:moveTo>
                <a:cubicBezTo>
                  <a:pt x="4724" y="19948"/>
                  <a:pt x="4423" y="20249"/>
                  <a:pt x="4049" y="20249"/>
                </a:cubicBezTo>
                <a:lnTo>
                  <a:pt x="2024" y="20249"/>
                </a:lnTo>
                <a:cubicBezTo>
                  <a:pt x="1652" y="20249"/>
                  <a:pt x="1349" y="19948"/>
                  <a:pt x="1349" y="19575"/>
                </a:cubicBezTo>
                <a:lnTo>
                  <a:pt x="1349" y="8774"/>
                </a:lnTo>
                <a:cubicBezTo>
                  <a:pt x="1349" y="8401"/>
                  <a:pt x="1652" y="8100"/>
                  <a:pt x="2024" y="8100"/>
                </a:cubicBezTo>
                <a:lnTo>
                  <a:pt x="4049" y="8100"/>
                </a:lnTo>
                <a:cubicBezTo>
                  <a:pt x="4423" y="8100"/>
                  <a:pt x="4724" y="8401"/>
                  <a:pt x="4724" y="8774"/>
                </a:cubicBezTo>
                <a:cubicBezTo>
                  <a:pt x="4724" y="8774"/>
                  <a:pt x="4724" y="19575"/>
                  <a:pt x="4724" y="19575"/>
                </a:cubicBezTo>
                <a:close/>
                <a:moveTo>
                  <a:pt x="19686" y="7069"/>
                </a:moveTo>
                <a:cubicBezTo>
                  <a:pt x="18842" y="6846"/>
                  <a:pt x="16858" y="6849"/>
                  <a:pt x="13956" y="6773"/>
                </a:cubicBezTo>
                <a:cubicBezTo>
                  <a:pt x="14093" y="6139"/>
                  <a:pt x="14124" y="5568"/>
                  <a:pt x="14124" y="4554"/>
                </a:cubicBezTo>
                <a:cubicBezTo>
                  <a:pt x="14124" y="2133"/>
                  <a:pt x="12361" y="0"/>
                  <a:pt x="10800" y="0"/>
                </a:cubicBezTo>
                <a:cubicBezTo>
                  <a:pt x="9698" y="0"/>
                  <a:pt x="8789" y="901"/>
                  <a:pt x="8774" y="2009"/>
                </a:cubicBezTo>
                <a:cubicBezTo>
                  <a:pt x="8760" y="3368"/>
                  <a:pt x="8340" y="5716"/>
                  <a:pt x="6074" y="6906"/>
                </a:cubicBezTo>
                <a:cubicBezTo>
                  <a:pt x="5908" y="6994"/>
                  <a:pt x="5433" y="7228"/>
                  <a:pt x="5364" y="7259"/>
                </a:cubicBezTo>
                <a:lnTo>
                  <a:pt x="5399" y="7289"/>
                </a:lnTo>
                <a:cubicBezTo>
                  <a:pt x="5045" y="6984"/>
                  <a:pt x="4554" y="6750"/>
                  <a:pt x="4049" y="6750"/>
                </a:cubicBezTo>
                <a:lnTo>
                  <a:pt x="2024" y="6750"/>
                </a:lnTo>
                <a:cubicBezTo>
                  <a:pt x="908" y="6750"/>
                  <a:pt x="0" y="7658"/>
                  <a:pt x="0" y="8774"/>
                </a:cubicBezTo>
                <a:lnTo>
                  <a:pt x="0" y="19575"/>
                </a:lnTo>
                <a:cubicBezTo>
                  <a:pt x="0" y="20691"/>
                  <a:pt x="908" y="21599"/>
                  <a:pt x="2024" y="21599"/>
                </a:cubicBezTo>
                <a:lnTo>
                  <a:pt x="4049" y="21599"/>
                </a:lnTo>
                <a:cubicBezTo>
                  <a:pt x="4853" y="21599"/>
                  <a:pt x="5525" y="21114"/>
                  <a:pt x="5850" y="20434"/>
                </a:cubicBezTo>
                <a:cubicBezTo>
                  <a:pt x="5859" y="20437"/>
                  <a:pt x="5873" y="20441"/>
                  <a:pt x="5882" y="20442"/>
                </a:cubicBezTo>
                <a:cubicBezTo>
                  <a:pt x="5927" y="20454"/>
                  <a:pt x="5979" y="20467"/>
                  <a:pt x="6044" y="20485"/>
                </a:cubicBezTo>
                <a:cubicBezTo>
                  <a:pt x="6056" y="20487"/>
                  <a:pt x="6062" y="20488"/>
                  <a:pt x="6074" y="20492"/>
                </a:cubicBezTo>
                <a:cubicBezTo>
                  <a:pt x="6464" y="20588"/>
                  <a:pt x="7212" y="20768"/>
                  <a:pt x="8812" y="21135"/>
                </a:cubicBezTo>
                <a:cubicBezTo>
                  <a:pt x="9155" y="21213"/>
                  <a:pt x="10966" y="21599"/>
                  <a:pt x="12844" y="21599"/>
                </a:cubicBezTo>
                <a:lnTo>
                  <a:pt x="16534" y="21599"/>
                </a:lnTo>
                <a:cubicBezTo>
                  <a:pt x="17659" y="21599"/>
                  <a:pt x="18469" y="21167"/>
                  <a:pt x="18952" y="20298"/>
                </a:cubicBezTo>
                <a:cubicBezTo>
                  <a:pt x="18958" y="20285"/>
                  <a:pt x="19114" y="19982"/>
                  <a:pt x="19240" y="19572"/>
                </a:cubicBezTo>
                <a:cubicBezTo>
                  <a:pt x="19336" y="19263"/>
                  <a:pt x="19371" y="18827"/>
                  <a:pt x="19256" y="18384"/>
                </a:cubicBezTo>
                <a:cubicBezTo>
                  <a:pt x="19981" y="17886"/>
                  <a:pt x="20214" y="17133"/>
                  <a:pt x="20366" y="16643"/>
                </a:cubicBezTo>
                <a:cubicBezTo>
                  <a:pt x="20620" y="15838"/>
                  <a:pt x="20544" y="15235"/>
                  <a:pt x="20367" y="14803"/>
                </a:cubicBezTo>
                <a:cubicBezTo>
                  <a:pt x="20775" y="14418"/>
                  <a:pt x="21122" y="13831"/>
                  <a:pt x="21269" y="12935"/>
                </a:cubicBezTo>
                <a:cubicBezTo>
                  <a:pt x="21361" y="12380"/>
                  <a:pt x="21263" y="11809"/>
                  <a:pt x="21007" y="11334"/>
                </a:cubicBezTo>
                <a:cubicBezTo>
                  <a:pt x="21389" y="10905"/>
                  <a:pt x="21564" y="10365"/>
                  <a:pt x="21583" y="9865"/>
                </a:cubicBezTo>
                <a:lnTo>
                  <a:pt x="21591" y="9724"/>
                </a:lnTo>
                <a:cubicBezTo>
                  <a:pt x="21596" y="9635"/>
                  <a:pt x="21600" y="9581"/>
                  <a:pt x="21600" y="9386"/>
                </a:cubicBezTo>
                <a:cubicBezTo>
                  <a:pt x="21600" y="8533"/>
                  <a:pt x="21010" y="7446"/>
                  <a:pt x="19686" y="7069"/>
                </a:cubicBezTo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401" y="4008256"/>
            <a:ext cx="2433290" cy="100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7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Visual Analytics and Machine Learning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0581" y="1451030"/>
            <a:ext cx="10820985" cy="3967589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Roboto Medium" panose="02000000000000000000" pitchFamily="2" charset="0"/>
                <a:ea typeface="Roboto Medium" panose="02000000000000000000" pitchFamily="2" charset="0"/>
              </a:rPr>
              <a:t>Thus</a:t>
            </a:r>
            <a:r>
              <a:rPr lang="en-GB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,</a:t>
            </a:r>
          </a:p>
          <a:p>
            <a:pPr marL="971516" lvl="1" indent="-285750" algn="just"/>
            <a:r>
              <a:rPr lang="en-GB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there </a:t>
            </a:r>
            <a:r>
              <a:rPr lang="en-GB" dirty="0">
                <a:latin typeface="Roboto Medium" panose="02000000000000000000" pitchFamily="2" charset="0"/>
                <a:ea typeface="Roboto Medium" panose="02000000000000000000" pitchFamily="2" charset="0"/>
              </a:rPr>
              <a:t>is a need for more transparent and explainable way for better understanding and analysing machine learning models, especially their inner working mechanisms.</a:t>
            </a:r>
          </a:p>
        </p:txBody>
      </p:sp>
    </p:spTree>
    <p:extLst>
      <p:ext uri="{BB962C8B-B14F-4D97-AF65-F5344CB8AC3E}">
        <p14:creationId xmlns:p14="http://schemas.microsoft.com/office/powerpoint/2010/main" val="42902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Visual Analytics and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Machine Leaning </a:t>
            </a:r>
            <a:r>
              <a:rPr lang="en-GB" b="1" dirty="0" smtClean="0"/>
              <a:t>Pipeline: </a:t>
            </a:r>
            <a:r>
              <a:rPr lang="en-GB" dirty="0" smtClean="0"/>
              <a:t>Typical approach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35" y="2594823"/>
            <a:ext cx="7762875" cy="2076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03423" y="6066859"/>
            <a:ext cx="1353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 [1]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833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Visual Analytics and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Interactive Model </a:t>
            </a:r>
            <a:r>
              <a:rPr lang="en-GB" b="1" dirty="0" smtClean="0"/>
              <a:t>Analysis: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201844" y="5909851"/>
            <a:ext cx="1353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 [1]</a:t>
            </a:r>
            <a:endParaRPr lang="en-GB" sz="12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03273" y="2098537"/>
            <a:ext cx="10515600" cy="926367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Interactive Visualization plays a critical role in understanding and analysing machine learning </a:t>
            </a:r>
            <a:r>
              <a:rPr lang="en-GB" dirty="0" smtClean="0"/>
              <a:t>models.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103" y="2561720"/>
            <a:ext cx="6600074" cy="355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5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Visual Analytics and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Interactive Model </a:t>
            </a:r>
            <a:r>
              <a:rPr lang="en-GB" b="1" dirty="0" smtClean="0"/>
              <a:t>Analysis: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03273" y="2098537"/>
            <a:ext cx="10515600" cy="3323695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Aims to create a suite of visual analytics techniques that:</a:t>
            </a:r>
          </a:p>
          <a:p>
            <a:pPr marL="971516" lvl="1" indent="-285750" algn="just">
              <a:lnSpc>
                <a:spcPct val="110000"/>
              </a:lnSpc>
            </a:pPr>
            <a:r>
              <a:rPr lang="en-GB" dirty="0"/>
              <a:t>understand why machine learning models behave the way they do and why they differ from each other (</a:t>
            </a:r>
            <a:r>
              <a:rPr lang="en-GB" b="1" dirty="0"/>
              <a:t>understanding</a:t>
            </a:r>
            <a:r>
              <a:rPr lang="en-GB" dirty="0"/>
              <a:t>);</a:t>
            </a:r>
          </a:p>
          <a:p>
            <a:pPr marL="971516" lvl="1" indent="-285750" algn="just">
              <a:lnSpc>
                <a:spcPct val="110000"/>
              </a:lnSpc>
            </a:pPr>
            <a:r>
              <a:rPr lang="en-GB" dirty="0"/>
              <a:t>diagnose a training process that fails to converge or does not achieve an acceptable performance (</a:t>
            </a:r>
            <a:r>
              <a:rPr lang="en-GB" b="1" dirty="0"/>
              <a:t>diagnosis</a:t>
            </a:r>
            <a:r>
              <a:rPr lang="en-GB" dirty="0"/>
              <a:t>);</a:t>
            </a:r>
          </a:p>
          <a:p>
            <a:pPr marL="971516" lvl="1" indent="-285750" algn="just">
              <a:lnSpc>
                <a:spcPct val="110000"/>
              </a:lnSpc>
            </a:pPr>
            <a:r>
              <a:rPr lang="en-GB" dirty="0"/>
              <a:t>guide experts to improve the performance and robustness of machine learning models (</a:t>
            </a:r>
            <a:r>
              <a:rPr lang="en-GB" b="1" dirty="0"/>
              <a:t>refinement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9715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Visual Analytics and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Interactive Model </a:t>
            </a:r>
            <a:r>
              <a:rPr lang="en-GB" b="1" dirty="0" smtClean="0"/>
              <a:t>Analysis: </a:t>
            </a:r>
            <a:r>
              <a:rPr lang="en-GB" dirty="0"/>
              <a:t>Understanding Models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03273" y="2098537"/>
            <a:ext cx="10515600" cy="3323695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Understanding the training process of a model, understanding the parameters of a model, understanding features learned by a model from a given set of data, or understanding the outputs produced by a model.</a:t>
            </a:r>
          </a:p>
        </p:txBody>
      </p:sp>
    </p:spTree>
    <p:extLst>
      <p:ext uri="{BB962C8B-B14F-4D97-AF65-F5344CB8AC3E}">
        <p14:creationId xmlns:p14="http://schemas.microsoft.com/office/powerpoint/2010/main" val="7802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Visual Analytics and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Interactive Model </a:t>
            </a:r>
            <a:r>
              <a:rPr lang="en-GB" b="1" dirty="0" smtClean="0"/>
              <a:t>Analysis: </a:t>
            </a:r>
            <a:r>
              <a:rPr lang="en-GB" dirty="0"/>
              <a:t>Understanding Models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03273" y="2098537"/>
            <a:ext cx="10515600" cy="596537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CNNVis</a:t>
            </a:r>
            <a:r>
              <a:rPr lang="en-GB" dirty="0"/>
              <a:t>: Understanding deep Convolutional Neural Networks (CNNs)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361" y="2448173"/>
            <a:ext cx="8236388" cy="35959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27749" y="6044171"/>
            <a:ext cx="1169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 [1]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0170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Blu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A6A6A6"/>
      </a:accent1>
      <a:accent2>
        <a:srgbClr val="7E7E7E"/>
      </a:accent2>
      <a:accent3>
        <a:srgbClr val="595959"/>
      </a:accent3>
      <a:accent4>
        <a:srgbClr val="404040"/>
      </a:accent4>
      <a:accent5>
        <a:srgbClr val="262626"/>
      </a:accent5>
      <a:accent6>
        <a:srgbClr val="118CE7"/>
      </a:accent6>
      <a:hlink>
        <a:srgbClr val="118BE6"/>
      </a:hlink>
      <a:folHlink>
        <a:srgbClr val="969696"/>
      </a:folHlink>
    </a:clrScheme>
    <a:fontScheme name="Custom 2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52827704-BB9B-4E60-BCEC-FD6E33D18105}" vid="{3D698D9E-6AA2-4896-8597-C39BFC2A30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</TotalTime>
  <Words>1662</Words>
  <Application>Microsoft Office PowerPoint</Application>
  <PresentationFormat>Widescreen</PresentationFormat>
  <Paragraphs>220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FontAwesome</vt:lpstr>
      <vt:lpstr>Roboto Black</vt:lpstr>
      <vt:lpstr>Roboto Light</vt:lpstr>
      <vt:lpstr>Roboto Light</vt:lpstr>
      <vt:lpstr>Roboto Medium</vt:lpstr>
      <vt:lpstr>Roboto Medium</vt:lpstr>
      <vt:lpstr>Source Sans Pro</vt:lpstr>
      <vt:lpstr>Tema do Office</vt:lpstr>
      <vt:lpstr>Visual Analytics and Machine Learning</vt:lpstr>
      <vt:lpstr>PowerPoint Presentation</vt:lpstr>
      <vt:lpstr>PowerPoint Presentation</vt:lpstr>
      <vt:lpstr>PowerPoint Presentation</vt:lpstr>
      <vt:lpstr>Machine Leaning Pipeline: Typical approach</vt:lpstr>
      <vt:lpstr>Interactive Model Analysis:</vt:lpstr>
      <vt:lpstr>Interactive Model Analysis:</vt:lpstr>
      <vt:lpstr>Interactive Model Analysis: Understanding Models</vt:lpstr>
      <vt:lpstr>Interactive Model Analysis: Understanding Models</vt:lpstr>
      <vt:lpstr>Interactive Model Analysis: Understanding Models</vt:lpstr>
      <vt:lpstr>Interactive Model Analysis: Understanding Models</vt:lpstr>
      <vt:lpstr>Interactive Model Analysis: Understanding Models</vt:lpstr>
      <vt:lpstr>Interactive Model Analysis: Understanding Models</vt:lpstr>
      <vt:lpstr>Interactive Model Analysis: Diagnosing Models</vt:lpstr>
      <vt:lpstr>Interactive Model Analysis: Diagnosing Models</vt:lpstr>
      <vt:lpstr>Interactive Model Analysis: Refining Models</vt:lpstr>
      <vt:lpstr>Interactive Model Analysis: Refining Models</vt:lpstr>
      <vt:lpstr>Interactive Model Analysis: Refining Models</vt:lpstr>
      <vt:lpstr>Learning Visualization</vt:lpstr>
      <vt:lpstr>Learning Visualization</vt:lpstr>
      <vt:lpstr>Explainable Artificial Intelligence (XAI)</vt:lpstr>
      <vt:lpstr>Explainable Artificial Intelligence (XAI)</vt:lpstr>
      <vt:lpstr>Integrating Machine Learning into Visual Analytics </vt:lpstr>
      <vt:lpstr>Integrating Machine Learning into Visual Analytics </vt:lpstr>
      <vt:lpstr>Integrating Machine Learning into Visual Analytics </vt:lpstr>
      <vt:lpstr>Integrating Machine Learning into Visual Analytics </vt:lpstr>
      <vt:lpstr>Application Domains</vt:lpstr>
      <vt:lpstr>Challenges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 Varajao</dc:creator>
  <cp:lastModifiedBy>Samih Eisa</cp:lastModifiedBy>
  <cp:revision>439</cp:revision>
  <dcterms:created xsi:type="dcterms:W3CDTF">2017-04-05T13:53:06Z</dcterms:created>
  <dcterms:modified xsi:type="dcterms:W3CDTF">2020-09-30T10:21:53Z</dcterms:modified>
</cp:coreProperties>
</file>