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24" r:id="rId2"/>
    <p:sldId id="631" r:id="rId3"/>
    <p:sldId id="520" r:id="rId4"/>
    <p:sldId id="632" r:id="rId5"/>
    <p:sldId id="596" r:id="rId6"/>
    <p:sldId id="634" r:id="rId7"/>
    <p:sldId id="633" r:id="rId8"/>
    <p:sldId id="626" r:id="rId9"/>
    <p:sldId id="627" r:id="rId10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18CE7"/>
    <a:srgbClr val="0E91EE"/>
    <a:srgbClr val="108EE9"/>
    <a:srgbClr val="2B2B2B"/>
    <a:srgbClr val="262626"/>
    <a:srgbClr val="191919"/>
    <a:srgbClr val="9B9B9B"/>
    <a:srgbClr val="A0A0A0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01" autoAdjust="0"/>
  </p:normalViewPr>
  <p:slideViewPr>
    <p:cSldViewPr snapToGrid="0" snapToObjects="1">
      <p:cViewPr>
        <p:scale>
          <a:sx n="100" d="100"/>
          <a:sy n="100" d="100"/>
        </p:scale>
        <p:origin x="852" y="342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17/07/2020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1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6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8736707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548981" y="306741"/>
            <a:ext cx="478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pc="300" dirty="0" smtClean="0">
                <a:solidFill>
                  <a:schemeClr val="bg1">
                    <a:lumMod val="50000"/>
                  </a:schemeClr>
                </a:solidFill>
              </a:rPr>
              <a:t>CCG: Centro</a:t>
            </a:r>
            <a:r>
              <a:rPr lang="pt-PT" sz="1200" spc="300" baseline="0" dirty="0" smtClean="0">
                <a:solidFill>
                  <a:schemeClr val="bg1">
                    <a:lumMod val="50000"/>
                  </a:schemeClr>
                </a:solidFill>
              </a:rPr>
              <a:t> de Computação Gráfica</a:t>
            </a:r>
            <a:endParaRPr lang="pt-PT" sz="12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6" name="TextBox 1"/>
          <p:cNvSpPr txBox="1"/>
          <p:nvPr userDrawn="1"/>
        </p:nvSpPr>
        <p:spPr>
          <a:xfrm>
            <a:off x="609306" y="6314696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50581" y="1520276"/>
            <a:ext cx="10820985" cy="338095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580" y="2156883"/>
            <a:ext cx="10820985" cy="3967589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/>
          <p:cNvSpPr txBox="1">
            <a:spLocks/>
          </p:cNvSpPr>
          <p:nvPr userDrawn="1"/>
        </p:nvSpPr>
        <p:spPr>
          <a:xfrm>
            <a:off x="1051346" y="4348865"/>
            <a:ext cx="6405219" cy="482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A NETWORK OF SOLUTIONS</a:t>
            </a:r>
          </a:p>
        </p:txBody>
      </p:sp>
      <p:sp>
        <p:nvSpPr>
          <p:cNvPr id="6" name="Text Placeholder 33"/>
          <p:cNvSpPr txBox="1">
            <a:spLocks/>
          </p:cNvSpPr>
          <p:nvPr userDrawn="1"/>
        </p:nvSpPr>
        <p:spPr>
          <a:xfrm>
            <a:off x="1051346" y="4024191"/>
            <a:ext cx="9653515" cy="41603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354">
              <a:spcBef>
                <a:spcPts val="1000"/>
              </a:spcBef>
              <a:buNone/>
            </a:pPr>
            <a:r>
              <a:rPr lang="en-US" sz="1800" kern="0" spc="150" dirty="0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CCG: Centro de </a:t>
            </a:r>
            <a:r>
              <a:rPr lang="en-US" sz="1800" kern="0" spc="150" dirty="0" err="1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Computação</a:t>
            </a:r>
            <a:r>
              <a:rPr lang="en-US" sz="1800" kern="0" spc="150" dirty="0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1800" kern="0" spc="150" dirty="0" err="1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Gráfica</a:t>
            </a:r>
            <a:endParaRPr lang="en-US" sz="1800" kern="0" spc="150" dirty="0">
              <a:solidFill>
                <a:srgbClr val="32424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Rectângulo 4"/>
          <p:cNvSpPr/>
          <p:nvPr userDrawn="1"/>
        </p:nvSpPr>
        <p:spPr>
          <a:xfrm>
            <a:off x="1051346" y="4869738"/>
            <a:ext cx="142874" cy="1428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ângulo 15"/>
          <p:cNvSpPr/>
          <p:nvPr userDrawn="1"/>
        </p:nvSpPr>
        <p:spPr>
          <a:xfrm>
            <a:off x="1425502" y="4869738"/>
            <a:ext cx="142874" cy="1428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16"/>
          <p:cNvSpPr/>
          <p:nvPr userDrawn="1"/>
        </p:nvSpPr>
        <p:spPr>
          <a:xfrm>
            <a:off x="1806502" y="4869738"/>
            <a:ext cx="142874" cy="1428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7"/>
          <p:cNvSpPr/>
          <p:nvPr userDrawn="1"/>
        </p:nvSpPr>
        <p:spPr>
          <a:xfrm>
            <a:off x="2177977" y="4869738"/>
            <a:ext cx="142874" cy="142874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"/>
          <p:cNvSpPr/>
          <p:nvPr userDrawn="1"/>
        </p:nvSpPr>
        <p:spPr>
          <a:xfrm>
            <a:off x="1051346" y="2955949"/>
            <a:ext cx="826593" cy="8265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26" y="3888773"/>
            <a:ext cx="5880020" cy="332672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933799" y="970242"/>
            <a:ext cx="10820985" cy="338095"/>
          </a:xfrm>
        </p:spPr>
        <p:txBody>
          <a:bodyPr anchor="b">
            <a:noAutofit/>
          </a:bodyPr>
          <a:lstStyle>
            <a:lvl1pPr marL="0" indent="0" algn="l">
              <a:defRPr sz="2500" b="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CLIQUE PARA INSERIR TÍTULO DA APRESENTAÇÃO</a:t>
            </a:r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1346" y="5904758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8776463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548981" y="306741"/>
            <a:ext cx="478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pc="300" dirty="0" smtClean="0">
                <a:solidFill>
                  <a:schemeClr val="bg1">
                    <a:lumMod val="50000"/>
                  </a:schemeClr>
                </a:solidFill>
              </a:rPr>
              <a:t>CCG: Centro</a:t>
            </a:r>
            <a:r>
              <a:rPr lang="pt-PT" sz="1200" spc="300" baseline="0" dirty="0" smtClean="0">
                <a:solidFill>
                  <a:schemeClr val="bg1">
                    <a:lumMod val="50000"/>
                  </a:schemeClr>
                </a:solidFill>
              </a:rPr>
              <a:t> de Computação Gráfica</a:t>
            </a:r>
            <a:endParaRPr lang="pt-PT" sz="12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7" name="TextBox 1"/>
          <p:cNvSpPr txBox="1"/>
          <p:nvPr userDrawn="1"/>
        </p:nvSpPr>
        <p:spPr>
          <a:xfrm>
            <a:off x="609306" y="6314696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10817" y="2052918"/>
            <a:ext cx="12202633" cy="3285055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50581" y="1512252"/>
            <a:ext cx="4427298" cy="292666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7880" y="5629728"/>
            <a:ext cx="10833685" cy="61954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8641291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548981" y="306741"/>
            <a:ext cx="478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pc="300" dirty="0" smtClean="0">
                <a:solidFill>
                  <a:schemeClr val="bg1">
                    <a:lumMod val="50000"/>
                  </a:schemeClr>
                </a:solidFill>
              </a:rPr>
              <a:t>CCG: Centro</a:t>
            </a:r>
            <a:r>
              <a:rPr lang="pt-PT" sz="1200" spc="300" baseline="0" dirty="0" smtClean="0">
                <a:solidFill>
                  <a:schemeClr val="bg1">
                    <a:lumMod val="50000"/>
                  </a:schemeClr>
                </a:solidFill>
              </a:rPr>
              <a:t> de Computação Gráfica</a:t>
            </a:r>
            <a:endParaRPr lang="pt-PT" sz="12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6" name="TextBox 1"/>
          <p:cNvSpPr txBox="1"/>
          <p:nvPr userDrawn="1"/>
        </p:nvSpPr>
        <p:spPr>
          <a:xfrm>
            <a:off x="609306" y="6314696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2" y="625851"/>
            <a:ext cx="8116504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10633" y="1333502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3004605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709439" y="1333502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01022" y="3004605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415522" y="1333501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416630" y="3004604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35594" y="1333501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136702" y="3004604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18" name="TextBox 1"/>
          <p:cNvSpPr txBox="1"/>
          <p:nvPr userDrawn="1"/>
        </p:nvSpPr>
        <p:spPr>
          <a:xfrm>
            <a:off x="546469" y="632917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115822" y="1333502"/>
            <a:ext cx="4427298" cy="292666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5822" y="1783505"/>
            <a:ext cx="4427298" cy="283505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 hasCustomPrompt="1"/>
          </p:nvPr>
        </p:nvSpPr>
        <p:spPr>
          <a:xfrm>
            <a:off x="637881" y="4854141"/>
            <a:ext cx="10897272" cy="11487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  <p:sp>
        <p:nvSpPr>
          <p:cNvPr id="6" name="Retângulo 5"/>
          <p:cNvSpPr/>
          <p:nvPr userDrawn="1"/>
        </p:nvSpPr>
        <p:spPr>
          <a:xfrm>
            <a:off x="577798" y="293790"/>
            <a:ext cx="39101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CCG: Centro de Computação Gráfica</a:t>
            </a:r>
            <a:endParaRPr kumimoji="0" lang="pt-PT" sz="1200" b="0" i="0" u="none" strike="noStrike" kern="1200" cap="none" spc="30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2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pt-PT" smtClean="0"/>
              <a:t>Clique no ícone para adicionar uma imagem</a:t>
            </a:r>
            <a:endParaRPr lang="id-ID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044268" y="1321230"/>
            <a:ext cx="4427298" cy="292666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5822" y="1796995"/>
            <a:ext cx="4427298" cy="44343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9" r:id="rId2"/>
    <p:sldLayoutId id="2147483662" r:id="rId3"/>
    <p:sldLayoutId id="2147483686" r:id="rId4"/>
    <p:sldLayoutId id="2147483685" r:id="rId5"/>
    <p:sldLayoutId id="2147483687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VIG-CCG/VisualAnalytics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Visual Analytics</a:t>
            </a:r>
            <a:endParaRPr lang="pt-PT" dirty="0"/>
          </a:p>
        </p:txBody>
      </p:sp>
      <p:sp>
        <p:nvSpPr>
          <p:cNvPr id="3" name="TextBox 1"/>
          <p:cNvSpPr txBox="1"/>
          <p:nvPr/>
        </p:nvSpPr>
        <p:spPr>
          <a:xfrm rot="16200000">
            <a:off x="11642810" y="623324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Mod.100/1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Motivation</a:t>
            </a:r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Our ability to generate information far exceeds our capacity to understand it.</a:t>
            </a:r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Huge </a:t>
            </a:r>
            <a:r>
              <a:rPr lang="en-GB" b="1" dirty="0"/>
              <a:t>amount of Data</a:t>
            </a:r>
          </a:p>
          <a:p>
            <a:pPr lvl="1"/>
            <a:r>
              <a:rPr lang="en-GB" dirty="0"/>
              <a:t>Unstructured and semi-structured data:	</a:t>
            </a:r>
          </a:p>
          <a:p>
            <a:pPr lvl="2"/>
            <a:r>
              <a:rPr lang="en-GB" dirty="0"/>
              <a:t>text, images: news, enterprise documentation, scientific publications, patents etc.</a:t>
            </a:r>
          </a:p>
          <a:p>
            <a:pPr lvl="2"/>
            <a:r>
              <a:rPr lang="en-GB" dirty="0"/>
              <a:t>resources described by rich metadata </a:t>
            </a:r>
          </a:p>
          <a:p>
            <a:pPr lvl="1"/>
            <a:r>
              <a:rPr lang="en-GB" dirty="0"/>
              <a:t>Network data </a:t>
            </a:r>
          </a:p>
          <a:p>
            <a:pPr lvl="2"/>
            <a:r>
              <a:rPr lang="en-GB" dirty="0"/>
              <a:t>Highly structured: hypertext, social networks, semantic knowledge bases </a:t>
            </a:r>
          </a:p>
          <a:p>
            <a:pPr lvl="1"/>
            <a:r>
              <a:rPr lang="en-GB" dirty="0"/>
              <a:t> Time series data </a:t>
            </a:r>
          </a:p>
          <a:p>
            <a:pPr lvl="2"/>
            <a:r>
              <a:rPr lang="en-GB" dirty="0"/>
              <a:t>sensor measurements, logs, event series, health histories </a:t>
            </a:r>
          </a:p>
          <a:p>
            <a:pPr lvl="1"/>
            <a:r>
              <a:rPr lang="en-GB" dirty="0"/>
              <a:t> Multi-dimensional data sets </a:t>
            </a:r>
          </a:p>
          <a:p>
            <a:pPr lvl="2"/>
            <a:r>
              <a:rPr lang="en-GB" dirty="0"/>
              <a:t>tabular data sets, large number of columns (dimensions) </a:t>
            </a:r>
          </a:p>
          <a:p>
            <a:r>
              <a:rPr lang="en-GB" b="1" dirty="0"/>
              <a:t>Need for Visual Search and Guidance </a:t>
            </a:r>
          </a:p>
          <a:p>
            <a:pPr lvl="2"/>
            <a:r>
              <a:rPr lang="en-GB" dirty="0"/>
              <a:t>Visual specification of data patterns for search and comparison </a:t>
            </a:r>
          </a:p>
          <a:p>
            <a:pPr lvl="2"/>
            <a:r>
              <a:rPr lang="en-GB" dirty="0"/>
              <a:t>Intelligent guidance of users for interactive exploration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08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08803" y="1474810"/>
            <a:ext cx="2018568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1600" dirty="0" smtClean="0">
                <a:solidFill>
                  <a:schemeClr val="tx2"/>
                </a:solidFill>
                <a:latin typeface="+mj-lt"/>
              </a:rPr>
              <a:t>Derive Insights</a:t>
            </a:r>
            <a:endParaRPr lang="en-AU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17432" y="1733409"/>
            <a:ext cx="9225687" cy="55040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300" dirty="0" smtClean="0">
                <a:solidFill>
                  <a:schemeClr val="tx2"/>
                </a:solidFill>
              </a:rPr>
              <a:t>Creation of tools and techniques to enable people to synthesis information and derive insight from massive, dynamic, ambiguous and often conflicting data.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08803" y="2592692"/>
            <a:ext cx="2018568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1600" dirty="0" smtClean="0">
                <a:solidFill>
                  <a:schemeClr val="tx2"/>
                </a:solidFill>
                <a:latin typeface="+mj-lt"/>
              </a:rPr>
              <a:t>Discovery</a:t>
            </a:r>
            <a:endParaRPr lang="en-AU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17432" y="2851293"/>
            <a:ext cx="9154133" cy="3323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300" dirty="0" smtClean="0">
                <a:solidFill>
                  <a:schemeClr val="tx2"/>
                </a:solidFill>
              </a:rPr>
              <a:t>Detect the expected and discover the unexpected.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08803" y="3690281"/>
            <a:ext cx="2018568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1600" dirty="0" smtClean="0">
                <a:solidFill>
                  <a:schemeClr val="tx2"/>
                </a:solidFill>
                <a:latin typeface="+mj-lt"/>
              </a:rPr>
              <a:t>Assessment</a:t>
            </a:r>
            <a:endParaRPr lang="en-AU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17433" y="3948880"/>
            <a:ext cx="9154132" cy="31034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300" dirty="0" smtClean="0">
                <a:solidFill>
                  <a:schemeClr val="tx2"/>
                </a:solidFill>
              </a:rPr>
              <a:t>Provide timely and understandable assessments.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8803" y="4808166"/>
            <a:ext cx="2018568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1600" dirty="0" smtClean="0">
                <a:solidFill>
                  <a:schemeClr val="tx2"/>
                </a:solidFill>
                <a:latin typeface="+mj-lt"/>
              </a:rPr>
              <a:t>Communication</a:t>
            </a:r>
            <a:endParaRPr lang="en-AU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08803" y="5066765"/>
            <a:ext cx="9154132" cy="3323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300" dirty="0" smtClean="0">
                <a:solidFill>
                  <a:schemeClr val="tx2"/>
                </a:solidFill>
              </a:rPr>
              <a:t>Communicate these assessments effectively for actions.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637881" y="1506057"/>
            <a:ext cx="1518287" cy="791386"/>
          </a:xfrm>
          <a:prstGeom prst="chevron">
            <a:avLst>
              <a:gd name="adj" fmla="val 270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FontAwesome" pitchFamily="2" charset="0"/>
              </a:rPr>
              <a:t>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637881" y="2629063"/>
            <a:ext cx="1518287" cy="791386"/>
          </a:xfrm>
          <a:prstGeom prst="chevron">
            <a:avLst>
              <a:gd name="adj" fmla="val 270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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37881" y="3760323"/>
            <a:ext cx="1518287" cy="791386"/>
          </a:xfrm>
          <a:prstGeom prst="chevron">
            <a:avLst>
              <a:gd name="adj" fmla="val 270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AU" sz="2800" dirty="0" smtClean="0">
                <a:solidFill>
                  <a:srgbClr val="FFFFFF"/>
                </a:solidFill>
                <a:latin typeface="FontAwesome" pitchFamily="2" charset="0"/>
              </a:rPr>
              <a:t></a:t>
            </a:r>
            <a:endParaRPr lang="en-US" sz="2800" dirty="0"/>
          </a:p>
        </p:txBody>
      </p:sp>
      <p:sp>
        <p:nvSpPr>
          <p:cNvPr id="44" name="Chevron 43"/>
          <p:cNvSpPr/>
          <p:nvPr/>
        </p:nvSpPr>
        <p:spPr>
          <a:xfrm>
            <a:off x="637881" y="4877507"/>
            <a:ext cx="1518287" cy="791386"/>
          </a:xfrm>
          <a:prstGeom prst="chevron">
            <a:avLst>
              <a:gd name="adj" fmla="val 2702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AU" sz="2800" dirty="0">
                <a:solidFill>
                  <a:srgbClr val="FFFFFF"/>
                </a:solidFill>
                <a:latin typeface="FontAwesome" pitchFamily="2" charset="0"/>
              </a:rPr>
              <a:t>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Visual Analytics Goals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109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Course Goals</a:t>
            </a:r>
            <a:endParaRPr lang="en-US" dirty="0"/>
          </a:p>
        </p:txBody>
      </p:sp>
      <p:sp>
        <p:nvSpPr>
          <p:cNvPr id="17" name="Text Placeholder 32"/>
          <p:cNvSpPr txBox="1">
            <a:spLocks/>
          </p:cNvSpPr>
          <p:nvPr/>
        </p:nvSpPr>
        <p:spPr>
          <a:xfrm>
            <a:off x="1465584" y="186320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Visualization, Data Analysis, Interactive Analysis, involve humans in the analytics process, use visualization to support analysis of complex data. </a:t>
            </a:r>
            <a:endParaRPr lang="en-US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1465586" y="161649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 smtClean="0">
                <a:solidFill>
                  <a:schemeClr val="accent6"/>
                </a:solidFill>
                <a:latin typeface="+mj-lt"/>
              </a:rPr>
              <a:t>Visual Analytics Journey</a:t>
            </a:r>
            <a:endParaRPr lang="en-AU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9" name="Text Placeholder 32"/>
          <p:cNvSpPr txBox="1">
            <a:spLocks/>
          </p:cNvSpPr>
          <p:nvPr/>
        </p:nvSpPr>
        <p:spPr>
          <a:xfrm>
            <a:off x="1465584" y="3058678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Integration of Machine Learning into Visual Analytics, Interactive model analysis, interactive intent and semantic interactions.</a:t>
            </a:r>
            <a:endParaRPr lang="en-US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Text Placeholder 33"/>
          <p:cNvSpPr txBox="1">
            <a:spLocks/>
          </p:cNvSpPr>
          <p:nvPr/>
        </p:nvSpPr>
        <p:spPr>
          <a:xfrm>
            <a:off x="1465586" y="281196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 smtClean="0">
                <a:solidFill>
                  <a:schemeClr val="accent6"/>
                </a:solidFill>
                <a:latin typeface="+mj-lt"/>
              </a:rPr>
              <a:t>Visual Analytics and machine Learning</a:t>
            </a:r>
            <a:endParaRPr lang="en-AU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54762" y="1613901"/>
            <a:ext cx="551992" cy="5519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ontAwesome" pitchFamily="2" charset="0"/>
              </a:rPr>
              <a:t>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54762" y="2798865"/>
            <a:ext cx="551992" cy="5519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FontAwesome" pitchFamily="2" charset="0"/>
              </a:rPr>
              <a:t></a:t>
            </a:r>
          </a:p>
        </p:txBody>
      </p:sp>
      <p:sp>
        <p:nvSpPr>
          <p:cNvPr id="23" name="Text Placeholder 32"/>
          <p:cNvSpPr txBox="1">
            <a:spLocks/>
          </p:cNvSpPr>
          <p:nvPr/>
        </p:nvSpPr>
        <p:spPr>
          <a:xfrm>
            <a:off x="1465584" y="4268210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Explore the topics of Visual computing for Industry 4.0, Medicine, Immersive and Video Analytics.</a:t>
            </a:r>
            <a:endParaRPr lang="en-US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Text Placeholder 33"/>
          <p:cNvSpPr txBox="1">
            <a:spLocks/>
          </p:cNvSpPr>
          <p:nvPr/>
        </p:nvSpPr>
        <p:spPr>
          <a:xfrm>
            <a:off x="1465586" y="4021494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 smtClean="0">
                <a:solidFill>
                  <a:schemeClr val="accent6"/>
                </a:solidFill>
                <a:latin typeface="+mj-lt"/>
              </a:rPr>
              <a:t>Visual Computing</a:t>
            </a:r>
            <a:endParaRPr lang="en-AU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54762" y="4008397"/>
            <a:ext cx="551992" cy="5519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AU" dirty="0">
                <a:solidFill>
                  <a:srgbClr val="FFFFFF"/>
                </a:solidFill>
                <a:latin typeface="FontAwesome" pitchFamily="2" charset="0"/>
              </a:rPr>
              <a:t>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719066" y="3742811"/>
            <a:ext cx="2078182" cy="2076098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flipH="1">
            <a:off x="3984060" y="4490652"/>
            <a:ext cx="154820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dirty="0" smtClean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Week 2</a:t>
            </a:r>
            <a:endParaRPr lang="en-AU" sz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9" name="Text Placeholder 32"/>
          <p:cNvSpPr txBox="1">
            <a:spLocks/>
          </p:cNvSpPr>
          <p:nvPr/>
        </p:nvSpPr>
        <p:spPr>
          <a:xfrm flipH="1">
            <a:off x="3984059" y="4736048"/>
            <a:ext cx="1548194" cy="9860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Interactive Data Visualization</a:t>
            </a: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900" b="1" dirty="0" smtClean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900" b="1" dirty="0" smtClean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Practical</a:t>
            </a:r>
            <a:r>
              <a:rPr lang="en-US" sz="9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Building Interactive Visualization using Dash and Plotly</a:t>
            </a: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9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193248" y="3742811"/>
            <a:ext cx="2078182" cy="2076098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1458242" y="4490652"/>
            <a:ext cx="154820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dirty="0" smtClean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Week 1</a:t>
            </a:r>
            <a:endParaRPr lang="en-AU" sz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2" name="Text Placeholder 32"/>
          <p:cNvSpPr txBox="1">
            <a:spLocks/>
          </p:cNvSpPr>
          <p:nvPr/>
        </p:nvSpPr>
        <p:spPr>
          <a:xfrm flipH="1">
            <a:off x="1458241" y="4736047"/>
            <a:ext cx="1548194" cy="862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 to Visual Analytics</a:t>
            </a: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900" dirty="0" smtClean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Practical</a:t>
            </a:r>
            <a:r>
              <a:rPr lang="en-US" sz="9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Data Visualization in Python</a:t>
            </a:r>
            <a:endParaRPr lang="en-US" sz="9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9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241663" y="3742811"/>
            <a:ext cx="2078182" cy="2076098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flipH="1">
            <a:off x="6506657" y="4490652"/>
            <a:ext cx="154820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dirty="0" smtClean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Week 3</a:t>
            </a:r>
            <a:endParaRPr lang="en-AU" sz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5" name="Text Placeholder 32"/>
          <p:cNvSpPr txBox="1">
            <a:spLocks/>
          </p:cNvSpPr>
          <p:nvPr/>
        </p:nvSpPr>
        <p:spPr>
          <a:xfrm flipH="1">
            <a:off x="6506656" y="4736048"/>
            <a:ext cx="1548194" cy="9860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Visual Analytics and Machine  Learning</a:t>
            </a: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900" dirty="0" smtClean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Practical</a:t>
            </a:r>
            <a:r>
              <a:rPr lang="en-US" sz="9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Basics of Streamlit framework</a:t>
            </a:r>
            <a:endParaRPr lang="en-US" sz="9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764260" y="3742811"/>
            <a:ext cx="2078182" cy="2076098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flipH="1">
            <a:off x="9029254" y="4490652"/>
            <a:ext cx="154820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dirty="0" smtClean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Week 4</a:t>
            </a:r>
            <a:endParaRPr lang="en-AU" sz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8" name="Text Placeholder 32"/>
          <p:cNvSpPr txBox="1">
            <a:spLocks/>
          </p:cNvSpPr>
          <p:nvPr/>
        </p:nvSpPr>
        <p:spPr>
          <a:xfrm flipH="1">
            <a:off x="9029253" y="4736048"/>
            <a:ext cx="1548194" cy="8626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Visual Analytics and Visual Computing</a:t>
            </a: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900" dirty="0" smtClean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Practical</a:t>
            </a:r>
            <a:r>
              <a:rPr lang="en-US" sz="9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Biomedical Image Analysis in Python</a:t>
            </a:r>
            <a:endParaRPr lang="en-US" sz="9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230582" y="2480157"/>
            <a:ext cx="7550728" cy="942110"/>
            <a:chOff x="2230582" y="2535381"/>
            <a:chExt cx="7550728" cy="942110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2230582" y="3006436"/>
              <a:ext cx="0" cy="47105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752110" y="3006436"/>
              <a:ext cx="0" cy="47105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273637" y="3006436"/>
              <a:ext cx="0" cy="47105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9781310" y="3006436"/>
              <a:ext cx="0" cy="47105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230582" y="3006436"/>
              <a:ext cx="755072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87747" y="2535381"/>
              <a:ext cx="0" cy="47105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19"/>
          <p:cNvSpPr>
            <a:spLocks noChangeArrowheads="1"/>
          </p:cNvSpPr>
          <p:nvPr/>
        </p:nvSpPr>
        <p:spPr bwMode="auto">
          <a:xfrm>
            <a:off x="5389317" y="1534368"/>
            <a:ext cx="995966" cy="9932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AU" sz="2800" dirty="0">
                <a:solidFill>
                  <a:schemeClr val="bg1"/>
                </a:solidFill>
                <a:latin typeface="FontAwesome" pitchFamily="2" charset="0"/>
              </a:rPr>
              <a:t>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7" name="Oval 19"/>
          <p:cNvSpPr>
            <a:spLocks noChangeArrowheads="1"/>
          </p:cNvSpPr>
          <p:nvPr/>
        </p:nvSpPr>
        <p:spPr bwMode="auto">
          <a:xfrm>
            <a:off x="1734356" y="3246194"/>
            <a:ext cx="995966" cy="9932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2400" dirty="0">
                <a:solidFill>
                  <a:srgbClr val="FFFFFF"/>
                </a:solidFill>
                <a:latin typeface="FontAwesome" pitchFamily="2" charset="0"/>
              </a:rPr>
              <a:t></a:t>
            </a:r>
            <a:endParaRPr lang="en-US" sz="2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78" name="Oval 19"/>
          <p:cNvSpPr>
            <a:spLocks noChangeArrowheads="1"/>
          </p:cNvSpPr>
          <p:nvPr/>
        </p:nvSpPr>
        <p:spPr bwMode="auto">
          <a:xfrm>
            <a:off x="4258614" y="3246194"/>
            <a:ext cx="995966" cy="993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</a:t>
            </a:r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9" name="Oval 19"/>
          <p:cNvSpPr>
            <a:spLocks noChangeArrowheads="1"/>
          </p:cNvSpPr>
          <p:nvPr/>
        </p:nvSpPr>
        <p:spPr bwMode="auto">
          <a:xfrm>
            <a:off x="6782872" y="3246194"/>
            <a:ext cx="995966" cy="9932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2400" dirty="0">
                <a:solidFill>
                  <a:srgbClr val="FFFFFF"/>
                </a:solidFill>
                <a:latin typeface="FontAwesome" pitchFamily="2" charset="0"/>
              </a:rPr>
              <a:t></a:t>
            </a:r>
          </a:p>
        </p:txBody>
      </p:sp>
      <p:sp>
        <p:nvSpPr>
          <p:cNvPr id="80" name="Oval 19"/>
          <p:cNvSpPr>
            <a:spLocks noChangeArrowheads="1"/>
          </p:cNvSpPr>
          <p:nvPr/>
        </p:nvSpPr>
        <p:spPr bwMode="auto">
          <a:xfrm>
            <a:off x="9307130" y="3246194"/>
            <a:ext cx="995966" cy="9932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</a:t>
            </a:r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>
            <a:off x="2428324" y="1846229"/>
            <a:ext cx="2581483" cy="369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Theory</a:t>
            </a:r>
            <a:endParaRPr lang="en-US" sz="900" b="1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2" name="Text Placeholder 32"/>
          <p:cNvSpPr txBox="1">
            <a:spLocks/>
          </p:cNvSpPr>
          <p:nvPr/>
        </p:nvSpPr>
        <p:spPr>
          <a:xfrm>
            <a:off x="6764793" y="1846229"/>
            <a:ext cx="2581483" cy="369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Practical</a:t>
            </a:r>
            <a:endParaRPr lang="en-US" sz="900" b="1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Course Overview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29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Course Overview</a:t>
            </a:r>
            <a:endParaRPr lang="pt-PT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GitHub repo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 smtClean="0">
                <a:hlinkClick r:id="rId2"/>
              </a:rPr>
              <a:t>https</a:t>
            </a:r>
            <a:r>
              <a:rPr lang="en-GB" u="sng" dirty="0">
                <a:hlinkClick r:id="rId2"/>
              </a:rPr>
              <a:t>://github.com/CVIG-CCG/VisualAnalytics.git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2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Course Overview</a:t>
            </a:r>
            <a:endParaRPr lang="pt-PT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Evaluation Method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Weekly Mini-Project.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Final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23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>
            <a:off x="152401" y="2457450"/>
            <a:ext cx="304800" cy="304800"/>
            <a:chOff x="6248400" y="2343150"/>
            <a:chExt cx="304800" cy="304800"/>
          </a:xfrm>
        </p:grpSpPr>
        <p:sp>
          <p:nvSpPr>
            <p:cNvPr id="21" name="Rounded Rectangle 5"/>
            <p:cNvSpPr/>
            <p:nvPr/>
          </p:nvSpPr>
          <p:spPr>
            <a:xfrm>
              <a:off x="6248400" y="2343150"/>
              <a:ext cx="304800" cy="3048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9"/>
            <p:cNvGrpSpPr/>
            <p:nvPr/>
          </p:nvGrpSpPr>
          <p:grpSpPr>
            <a:xfrm>
              <a:off x="6323504" y="2398190"/>
              <a:ext cx="139436" cy="203256"/>
              <a:chOff x="4195824" y="3652404"/>
              <a:chExt cx="251543" cy="366676"/>
            </a:xfrm>
            <a:solidFill>
              <a:schemeClr val="bg1"/>
            </a:solidFill>
          </p:grpSpPr>
          <p:sp>
            <p:nvSpPr>
              <p:cNvPr id="23" name="AutoShape 97"/>
              <p:cNvSpPr>
                <a:spLocks/>
              </p:cNvSpPr>
              <p:nvPr/>
            </p:nvSpPr>
            <p:spPr bwMode="auto">
              <a:xfrm>
                <a:off x="4195824" y="3652404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98"/>
              <p:cNvSpPr>
                <a:spLocks/>
              </p:cNvSpPr>
              <p:nvPr/>
            </p:nvSpPr>
            <p:spPr bwMode="auto">
              <a:xfrm>
                <a:off x="4332809" y="3686819"/>
                <a:ext cx="46304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99"/>
              <p:cNvSpPr>
                <a:spLocks/>
              </p:cNvSpPr>
              <p:nvPr/>
            </p:nvSpPr>
            <p:spPr bwMode="auto">
              <a:xfrm>
                <a:off x="4344698" y="3973402"/>
                <a:ext cx="22526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Rectangle 28"/>
          <p:cNvSpPr/>
          <p:nvPr/>
        </p:nvSpPr>
        <p:spPr>
          <a:xfrm>
            <a:off x="685802" y="2472839"/>
            <a:ext cx="236219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+351 253 510 580</a:t>
            </a:r>
          </a:p>
        </p:txBody>
      </p:sp>
      <p:grpSp>
        <p:nvGrpSpPr>
          <p:cNvPr id="27" name="Group 25"/>
          <p:cNvGrpSpPr/>
          <p:nvPr/>
        </p:nvGrpSpPr>
        <p:grpSpPr>
          <a:xfrm>
            <a:off x="152401" y="2838450"/>
            <a:ext cx="304800" cy="304800"/>
            <a:chOff x="6248400" y="2724150"/>
            <a:chExt cx="304800" cy="304800"/>
          </a:xfrm>
        </p:grpSpPr>
        <p:sp>
          <p:nvSpPr>
            <p:cNvPr id="32" name="Rounded Rectangle 6"/>
            <p:cNvSpPr/>
            <p:nvPr/>
          </p:nvSpPr>
          <p:spPr>
            <a:xfrm>
              <a:off x="6248400" y="2724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utoShape 4"/>
            <p:cNvSpPr>
              <a:spLocks/>
            </p:cNvSpPr>
            <p:nvPr/>
          </p:nvSpPr>
          <p:spPr bwMode="auto">
            <a:xfrm>
              <a:off x="6296025" y="2776136"/>
              <a:ext cx="196320" cy="1970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Rectangle 29"/>
          <p:cNvSpPr/>
          <p:nvPr/>
        </p:nvSpPr>
        <p:spPr>
          <a:xfrm>
            <a:off x="685802" y="2853839"/>
            <a:ext cx="236219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www.ccg.pt</a:t>
            </a:r>
          </a:p>
        </p:txBody>
      </p:sp>
      <p:grpSp>
        <p:nvGrpSpPr>
          <p:cNvPr id="35" name="Group 26"/>
          <p:cNvGrpSpPr/>
          <p:nvPr/>
        </p:nvGrpSpPr>
        <p:grpSpPr>
          <a:xfrm>
            <a:off x="152401" y="3219450"/>
            <a:ext cx="304800" cy="304800"/>
            <a:chOff x="6248400" y="3105150"/>
            <a:chExt cx="304800" cy="304800"/>
          </a:xfrm>
        </p:grpSpPr>
        <p:sp>
          <p:nvSpPr>
            <p:cNvPr id="37" name="Rounded Rectangle 7"/>
            <p:cNvSpPr/>
            <p:nvPr/>
          </p:nvSpPr>
          <p:spPr>
            <a:xfrm>
              <a:off x="6248400" y="3105150"/>
              <a:ext cx="3048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6338755" y="3160119"/>
              <a:ext cx="108842" cy="202942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Rectangle 30"/>
          <p:cNvSpPr/>
          <p:nvPr/>
        </p:nvSpPr>
        <p:spPr>
          <a:xfrm>
            <a:off x="685802" y="3234839"/>
            <a:ext cx="3657598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CCG-Centro-de-Computação-Gráfica</a:t>
            </a:r>
          </a:p>
        </p:txBody>
      </p:sp>
      <p:grpSp>
        <p:nvGrpSpPr>
          <p:cNvPr id="40" name="Group 27"/>
          <p:cNvGrpSpPr/>
          <p:nvPr/>
        </p:nvGrpSpPr>
        <p:grpSpPr>
          <a:xfrm>
            <a:off x="152401" y="3600450"/>
            <a:ext cx="304800" cy="304800"/>
            <a:chOff x="6248400" y="3486150"/>
            <a:chExt cx="304800" cy="304800"/>
          </a:xfrm>
        </p:grpSpPr>
        <p:sp>
          <p:nvSpPr>
            <p:cNvPr id="42" name="Rounded Rectangle 8"/>
            <p:cNvSpPr/>
            <p:nvPr/>
          </p:nvSpPr>
          <p:spPr>
            <a:xfrm>
              <a:off x="6248400" y="3486150"/>
              <a:ext cx="304800" cy="304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utoShape 83"/>
            <p:cNvSpPr>
              <a:spLocks/>
            </p:cNvSpPr>
            <p:nvPr/>
          </p:nvSpPr>
          <p:spPr bwMode="auto">
            <a:xfrm>
              <a:off x="6299490" y="3573984"/>
              <a:ext cx="202910" cy="133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1" name="Rectangle 31"/>
          <p:cNvSpPr/>
          <p:nvPr/>
        </p:nvSpPr>
        <p:spPr>
          <a:xfrm>
            <a:off x="685802" y="3615839"/>
            <a:ext cx="236219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info@ccg.pt</a:t>
            </a:r>
          </a:p>
        </p:txBody>
      </p:sp>
      <p:sp>
        <p:nvSpPr>
          <p:cNvPr id="47" name="Rectangle 32"/>
          <p:cNvSpPr/>
          <p:nvPr/>
        </p:nvSpPr>
        <p:spPr>
          <a:xfrm>
            <a:off x="661329" y="3978977"/>
            <a:ext cx="2362199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Campus de Azurém</a:t>
            </a:r>
          </a:p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Centro de Computação Gráfica</a:t>
            </a:r>
          </a:p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4800-048 Guimarães</a:t>
            </a:r>
          </a:p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Portugal</a:t>
            </a:r>
          </a:p>
        </p:txBody>
      </p:sp>
      <p:grpSp>
        <p:nvGrpSpPr>
          <p:cNvPr id="50" name="Group 35"/>
          <p:cNvGrpSpPr/>
          <p:nvPr/>
        </p:nvGrpSpPr>
        <p:grpSpPr>
          <a:xfrm>
            <a:off x="1" y="0"/>
            <a:ext cx="3200400" cy="2190750"/>
            <a:chOff x="5943600" y="0"/>
            <a:chExt cx="3200400" cy="2190750"/>
          </a:xfrm>
        </p:grpSpPr>
        <p:sp>
          <p:nvSpPr>
            <p:cNvPr id="51" name="Rectangle 4"/>
            <p:cNvSpPr/>
            <p:nvPr/>
          </p:nvSpPr>
          <p:spPr>
            <a:xfrm>
              <a:off x="5943600" y="0"/>
              <a:ext cx="3200400" cy="2190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utoShape 130"/>
            <p:cNvSpPr>
              <a:spLocks/>
            </p:cNvSpPr>
            <p:nvPr/>
          </p:nvSpPr>
          <p:spPr bwMode="auto">
            <a:xfrm>
              <a:off x="7147851" y="438150"/>
              <a:ext cx="853150" cy="853146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Rectangle 34"/>
            <p:cNvSpPr/>
            <p:nvPr/>
          </p:nvSpPr>
          <p:spPr>
            <a:xfrm>
              <a:off x="6400800" y="1428750"/>
              <a:ext cx="2362199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ms-MY" dirty="0">
                  <a:solidFill>
                    <a:schemeClr val="bg1"/>
                  </a:solidFill>
                  <a:latin typeface="Source Sans Pro" pitchFamily="34" charset="0"/>
                </a:rPr>
                <a:t>Get In Touch</a:t>
              </a:r>
            </a:p>
          </p:txBody>
        </p:sp>
      </p:grp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80" y="3914775"/>
            <a:ext cx="5880020" cy="3326728"/>
          </a:xfrm>
          <a:prstGeom prst="rect">
            <a:avLst/>
          </a:prstGeom>
        </p:spPr>
      </p:pic>
      <p:sp>
        <p:nvSpPr>
          <p:cNvPr id="57" name="Rounded Rectangle 8"/>
          <p:cNvSpPr/>
          <p:nvPr/>
        </p:nvSpPr>
        <p:spPr>
          <a:xfrm>
            <a:off x="161926" y="4010025"/>
            <a:ext cx="304800" cy="304800"/>
          </a:xfrm>
          <a:prstGeom prst="roundRect">
            <a:avLst/>
          </a:prstGeom>
          <a:solidFill>
            <a:srgbClr val="00C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5"/>
          <p:cNvGrpSpPr/>
          <p:nvPr/>
        </p:nvGrpSpPr>
        <p:grpSpPr>
          <a:xfrm>
            <a:off x="225723" y="4052520"/>
            <a:ext cx="158755" cy="211914"/>
            <a:chOff x="557168" y="3652404"/>
            <a:chExt cx="274694" cy="366676"/>
          </a:xfrm>
          <a:solidFill>
            <a:schemeClr val="bg1"/>
          </a:solidFill>
        </p:grpSpPr>
        <p:sp>
          <p:nvSpPr>
            <p:cNvPr id="48" name="AutoShape 108"/>
            <p:cNvSpPr>
              <a:spLocks/>
            </p:cNvSpPr>
            <p:nvPr/>
          </p:nvSpPr>
          <p:spPr bwMode="auto">
            <a:xfrm>
              <a:off x="625372" y="3721234"/>
              <a:ext cx="137660" cy="1376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AutoShape 109"/>
            <p:cNvSpPr>
              <a:spLocks/>
            </p:cNvSpPr>
            <p:nvPr/>
          </p:nvSpPr>
          <p:spPr bwMode="auto">
            <a:xfrm>
              <a:off x="557168" y="3652404"/>
              <a:ext cx="274694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068" y="720690"/>
            <a:ext cx="2771953" cy="7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09775" y="3017042"/>
            <a:ext cx="8229600" cy="369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ource Sans Pro" pitchFamily="34" charset="0"/>
                <a:ea typeface="+mj-ea"/>
                <a:cs typeface="+mj-cs"/>
              </a:rPr>
              <a:t>Thanks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ource Sans Pro" pitchFamily="34" charset="0"/>
              <a:ea typeface="+mj-ea"/>
              <a:cs typeface="+mj-cs"/>
            </a:endParaRPr>
          </a:p>
        </p:txBody>
      </p:sp>
      <p:sp>
        <p:nvSpPr>
          <p:cNvPr id="5" name="AutoShape 81"/>
          <p:cNvSpPr>
            <a:spLocks/>
          </p:cNvSpPr>
          <p:nvPr/>
        </p:nvSpPr>
        <p:spPr bwMode="auto">
          <a:xfrm>
            <a:off x="5743575" y="1924375"/>
            <a:ext cx="708942" cy="7089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01" y="4008256"/>
            <a:ext cx="2433290" cy="10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52827704-BB9B-4E60-BCEC-FD6E33D18105}" vid="{3D698D9E-6AA2-4896-8597-C39BFC2A3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273</Words>
  <Application>Microsoft Office PowerPoint</Application>
  <PresentationFormat>Widescreen</PresentationFormat>
  <Paragraphs>96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FontAwesome</vt:lpstr>
      <vt:lpstr>Roboto Black</vt:lpstr>
      <vt:lpstr>Roboto light</vt:lpstr>
      <vt:lpstr>Roboto light</vt:lpstr>
      <vt:lpstr>Roboto Medium</vt:lpstr>
      <vt:lpstr>Roboto Medium</vt:lpstr>
      <vt:lpstr>Source Sans Pro</vt:lpstr>
      <vt:lpstr>Tema do Office</vt:lpstr>
      <vt:lpstr>Visual Analytics</vt:lpstr>
      <vt:lpstr>Our ability to generate information far exceeds our capacity to understand it.</vt:lpstr>
      <vt:lpstr>PowerPoint Presentation</vt:lpstr>
      <vt:lpstr>PowerPoint Presentation</vt:lpstr>
      <vt:lpstr>PowerPoint Presentation</vt:lpstr>
      <vt:lpstr>GitHub repo</vt:lpstr>
      <vt:lpstr>Evaluation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 Varajao</dc:creator>
  <cp:lastModifiedBy>Samih Eisa</cp:lastModifiedBy>
  <cp:revision>67</cp:revision>
  <dcterms:created xsi:type="dcterms:W3CDTF">2017-04-05T13:53:06Z</dcterms:created>
  <dcterms:modified xsi:type="dcterms:W3CDTF">2020-07-17T09:09:40Z</dcterms:modified>
</cp:coreProperties>
</file>