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0292000" cy="32918400"/>
  <p:notesSz cx="7010400" cy="9296400"/>
  <p:defaultTextStyle>
    <a:defPPr>
      <a:defRPr lang="en-US"/>
    </a:defPPr>
    <a:lvl1pPr marL="0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16150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32300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48451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64601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80751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96901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813051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929202" algn="l" defTabSz="423230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9168" userDrawn="1">
          <p15:clr>
            <a:srgbClr val="A4A3A4"/>
          </p15:clr>
        </p15:guide>
        <p15:guide id="3" pos="15840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  <p15:guide id="5" pos="31536">
          <p15:clr>
            <a:srgbClr val="A4A3A4"/>
          </p15:clr>
        </p15:guide>
        <p15:guide id="6" pos="26400" userDrawn="1">
          <p15:clr>
            <a:srgbClr val="A4A3A4"/>
          </p15:clr>
        </p15:guide>
        <p15:guide id="7" orient="horz" pos="3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sgrove, Nora" initials="C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3"/>
    <a:srgbClr val="F4EEBB"/>
    <a:srgbClr val="F3F4A4"/>
    <a:srgbClr val="F4F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50000" autoAdjust="0"/>
  </p:normalViewPr>
  <p:slideViewPr>
    <p:cSldViewPr>
      <p:cViewPr varScale="1">
        <p:scale>
          <a:sx n="24" d="100"/>
          <a:sy n="24" d="100"/>
        </p:scale>
        <p:origin x="1782" y="96"/>
      </p:cViewPr>
      <p:guideLst>
        <p:guide orient="horz" pos="10368"/>
        <p:guide pos="9168"/>
        <p:guide pos="15840"/>
        <p:guide orient="horz" pos="4368"/>
        <p:guide pos="31536"/>
        <p:guide pos="26400"/>
        <p:guide orient="horz"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9E00C0-8FB4-B944-B049-090FB06D366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696913"/>
            <a:ext cx="53276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184A36-F44A-CC46-AE87-A90E606A48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84A36-F44A-CC46-AE87-A90E606A48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6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10226042"/>
            <a:ext cx="4274820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0" y="18653760"/>
            <a:ext cx="352044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3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64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0" y="1318265"/>
            <a:ext cx="1131570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318265"/>
            <a:ext cx="3310890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4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3" y="21153122"/>
            <a:ext cx="42748200" cy="6537960"/>
          </a:xfrm>
        </p:spPr>
        <p:txBody>
          <a:bodyPr anchor="t"/>
          <a:lstStyle>
            <a:lvl1pPr algn="l">
              <a:defRPr sz="18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3" y="13952225"/>
            <a:ext cx="42748200" cy="7200898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1615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232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484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646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680963"/>
            <a:ext cx="22212300" cy="21724622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0" y="7680963"/>
            <a:ext cx="22212300" cy="21724622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68542"/>
            <a:ext cx="22221034" cy="3070858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0439400"/>
            <a:ext cx="22221034" cy="18966182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1" y="7368542"/>
            <a:ext cx="22229764" cy="3070858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1" y="10439400"/>
            <a:ext cx="22229764" cy="18966182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3" y="1310640"/>
            <a:ext cx="16545723" cy="557784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6" y="1310643"/>
            <a:ext cx="28114625" cy="28094942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3" y="6888483"/>
            <a:ext cx="16545723" cy="22517102"/>
          </a:xfrm>
        </p:spPr>
        <p:txBody>
          <a:bodyPr/>
          <a:lstStyle>
            <a:lvl1pPr marL="0" indent="0">
              <a:buNone/>
              <a:defRPr sz="6500"/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8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84" y="23042880"/>
            <a:ext cx="30175200" cy="272034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84" y="2941320"/>
            <a:ext cx="30175200" cy="19751040"/>
          </a:xfrm>
        </p:spPr>
        <p:txBody>
          <a:bodyPr/>
          <a:lstStyle>
            <a:lvl1pPr marL="0" indent="0">
              <a:buNone/>
              <a:defRPr sz="14800"/>
            </a:lvl1pPr>
            <a:lvl2pPr marL="2116150" indent="0">
              <a:buNone/>
              <a:defRPr sz="13000"/>
            </a:lvl2pPr>
            <a:lvl3pPr marL="4232300" indent="0">
              <a:buNone/>
              <a:defRPr sz="11100"/>
            </a:lvl3pPr>
            <a:lvl4pPr marL="6348451" indent="0">
              <a:buNone/>
              <a:defRPr sz="9300"/>
            </a:lvl4pPr>
            <a:lvl5pPr marL="8464601" indent="0">
              <a:buNone/>
              <a:defRPr sz="9300"/>
            </a:lvl5pPr>
            <a:lvl6pPr marL="10580751" indent="0">
              <a:buNone/>
              <a:defRPr sz="9300"/>
            </a:lvl6pPr>
            <a:lvl7pPr marL="12696901" indent="0">
              <a:buNone/>
              <a:defRPr sz="9300"/>
            </a:lvl7pPr>
            <a:lvl8pPr marL="14813051" indent="0">
              <a:buNone/>
              <a:defRPr sz="9300"/>
            </a:lvl8pPr>
            <a:lvl9pPr marL="16929202" indent="0">
              <a:buNone/>
              <a:defRPr sz="9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84" y="25763222"/>
            <a:ext cx="30175200" cy="3863338"/>
          </a:xfrm>
        </p:spPr>
        <p:txBody>
          <a:bodyPr/>
          <a:lstStyle>
            <a:lvl1pPr marL="0" indent="0">
              <a:buNone/>
              <a:defRPr sz="6500"/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318262"/>
            <a:ext cx="45262800" cy="5486400"/>
          </a:xfrm>
          <a:prstGeom prst="rect">
            <a:avLst/>
          </a:prstGeom>
        </p:spPr>
        <p:txBody>
          <a:bodyPr vert="horz" lIns="423230" tIns="211615" rIns="423230" bIns="2116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680963"/>
            <a:ext cx="45262800" cy="21724622"/>
          </a:xfrm>
          <a:prstGeom prst="rect">
            <a:avLst/>
          </a:prstGeom>
        </p:spPr>
        <p:txBody>
          <a:bodyPr vert="horz" lIns="423230" tIns="211615" rIns="423230" bIns="2116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0510482"/>
            <a:ext cx="117348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362E-C259-478C-BBF6-F30AF5899183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0" y="30510482"/>
            <a:ext cx="159258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0" y="30510482"/>
            <a:ext cx="11734800" cy="1752600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A910-79AA-4A9B-9E4D-C91376AA1E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4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2300" rtl="0" eaLnBrk="1" latinLnBrk="0" hangingPunct="1">
        <a:spcBef>
          <a:spcPct val="0"/>
        </a:spcBef>
        <a:buNone/>
        <a:defRPr sz="2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113" indent="-1587113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38744" indent="-1322594" algn="l" defTabSz="423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2903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0652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226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63882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754976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871127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7987277" indent="-1058075" algn="l" defTabSz="423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1615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3230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484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6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5807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6969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8130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929202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9" t="89087" r="7364" b="3299"/>
          <a:stretch/>
        </p:blipFill>
        <p:spPr bwMode="auto">
          <a:xfrm>
            <a:off x="3" y="31775400"/>
            <a:ext cx="50291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69" r="7364" b="74366"/>
          <a:stretch/>
        </p:blipFill>
        <p:spPr bwMode="auto">
          <a:xfrm>
            <a:off x="0" y="0"/>
            <a:ext cx="29756100" cy="48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3" t="1269" r="7364" b="74366"/>
          <a:stretch/>
        </p:blipFill>
        <p:spPr bwMode="auto">
          <a:xfrm>
            <a:off x="29337000" y="0"/>
            <a:ext cx="20955000" cy="48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44200" y="552271"/>
            <a:ext cx="394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Increase In The Hospital Readmission Rate Among Heart Failure Patients In A Population-Based Study</a:t>
            </a:r>
            <a:r>
              <a:rPr lang="en-US" sz="72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36406" y="1828800"/>
            <a:ext cx="36487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Michail Giakoumis, Davit Sargsyan, John B. Kostis, Javier Cabrera, </a:t>
            </a:r>
            <a:r>
              <a:rPr lang="en-US" sz="4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Sanketkumar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Dalwadi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Georgia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Barbayannis, William J. </a:t>
            </a:r>
            <a:r>
              <a:rPr lang="en-US" sz="4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Kostis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Myocardial Infarction Data Acquisition System (MIDAS) Study </a:t>
            </a:r>
            <a:r>
              <a:rPr lang="en-US" sz="4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Institute; Rutgers Robert Wood Johnson Medical School, New Brunswick, NJ, USA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15800" y="32004000"/>
            <a:ext cx="26859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Institute, Rutgers Robert Wood Johnson Medical School; Rutgers, The State University of New Jersey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0758" y="6400800"/>
            <a:ext cx="152115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It has been reported that patients with heart failure (HF) who are discharged </a:t>
            </a:r>
            <a:r>
              <a:rPr lang="en-US" sz="4400" dirty="0" smtClean="0"/>
              <a:t>have </a:t>
            </a:r>
            <a:r>
              <a:rPr lang="en-US" sz="4400" dirty="0"/>
              <a:t>a high rate of readmission. The time trends of readmission, cardiovascular (CV) </a:t>
            </a:r>
            <a:r>
              <a:rPr lang="en-US" sz="4400" dirty="0" smtClean="0"/>
              <a:t>mortality, </a:t>
            </a:r>
            <a:r>
              <a:rPr lang="en-US" sz="4400" dirty="0"/>
              <a:t>and all-cause death have not been adequately explored. </a:t>
            </a:r>
            <a:endParaRPr lang="en-US" sz="4400" dirty="0">
              <a:effectLst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8829462" y="16639292"/>
            <a:ext cx="22860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8829462" y="16639292"/>
            <a:ext cx="228600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181862" y="5299386"/>
            <a:ext cx="15215616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Results</a:t>
            </a:r>
            <a:endParaRPr lang="en-US" sz="6000" b="1" dirty="0"/>
          </a:p>
        </p:txBody>
      </p:sp>
      <p:sp>
        <p:nvSpPr>
          <p:cNvPr id="35" name="Rectangle 34"/>
          <p:cNvSpPr/>
          <p:nvPr/>
        </p:nvSpPr>
        <p:spPr>
          <a:xfrm>
            <a:off x="34244044" y="21015960"/>
            <a:ext cx="15215616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Conclusions</a:t>
            </a:r>
            <a:endParaRPr lang="en-US" sz="6000" b="1" dirty="0"/>
          </a:p>
        </p:txBody>
      </p:sp>
      <p:sp>
        <p:nvSpPr>
          <p:cNvPr id="36" name="Rectangle 35"/>
          <p:cNvSpPr/>
          <p:nvPr/>
        </p:nvSpPr>
        <p:spPr>
          <a:xfrm>
            <a:off x="17538192" y="5242508"/>
            <a:ext cx="15215616" cy="100187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 Results</a:t>
            </a:r>
            <a:endParaRPr lang="en-US" sz="6000" b="1" dirty="0"/>
          </a:p>
        </p:txBody>
      </p:sp>
      <p:sp>
        <p:nvSpPr>
          <p:cNvPr id="37" name="Rectangle 36"/>
          <p:cNvSpPr/>
          <p:nvPr/>
        </p:nvSpPr>
        <p:spPr>
          <a:xfrm>
            <a:off x="800799" y="5240527"/>
            <a:ext cx="15211506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  <a:endParaRPr lang="en-US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3148" y="10669250"/>
            <a:ext cx="15211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We hypothesize that the rate of HF readmissions increased during the study period while the rate of CV mortality decreased.</a:t>
            </a:r>
            <a:endParaRPr lang="en-US" sz="4400" dirty="0"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655" y="9430167"/>
            <a:ext cx="15211507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Hypothesis</a:t>
            </a:r>
            <a:endParaRPr lang="en-US" sz="6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503518" y="30251400"/>
            <a:ext cx="14721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cs typeface="Times New Roman"/>
              </a:rPr>
              <a:t>The authors have no disclosures pertinent to this work.</a:t>
            </a:r>
            <a:endParaRPr lang="en-US" sz="4000" dirty="0"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244044" y="29016960"/>
            <a:ext cx="15215616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Disclosures</a:t>
            </a:r>
            <a:endParaRPr lang="en-US" sz="6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25C8E-A108-6743-8274-5A02407D82BD}"/>
              </a:ext>
            </a:extLst>
          </p:cNvPr>
          <p:cNvSpPr/>
          <p:nvPr/>
        </p:nvSpPr>
        <p:spPr>
          <a:xfrm>
            <a:off x="850757" y="12379226"/>
            <a:ext cx="15211509" cy="10058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Methods</a:t>
            </a:r>
            <a:endParaRPr lang="en-US" sz="6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B1E859-DBA3-254E-9F83-EA6D471DDABA}"/>
              </a:ext>
            </a:extLst>
          </p:cNvPr>
          <p:cNvSpPr txBox="1"/>
          <p:nvPr/>
        </p:nvSpPr>
        <p:spPr>
          <a:xfrm>
            <a:off x="657241" y="13499366"/>
            <a:ext cx="1554332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/>
              <a:t>This study includes 89,738 patients who were discharged alive with a diagnosis of HF between January 1, 2000, and December 31, 2014. Data were obtained from the Myocardial Infarction Data Acquisition System (MIDAS), a statewide database of all hospitalizations for CV diseases in New Jersey with longitudinal follow-up for more than 20 years.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/>
              <a:t>HF was identified by ICD-9 code 428.xx, and CV mortality was identified by ICD-10-CM codes from I00 to I78.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/>
              <a:t>The temporal trends in the rate of HF specific and all-cause readmission as well as CV and all-cause mortality at 30, 90, 180-days and 1-year were examined using multivariable logistic regression models.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23521" y="22465368"/>
            <a:ext cx="146874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Between 2000 and 2014 the rate of all-cause and heart failure readmissions increased among patients with HF. </a:t>
            </a:r>
          </a:p>
          <a:p>
            <a:pPr algn="just"/>
            <a:endParaRPr lang="en-US" sz="4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All-cause and cardiovascular mortality did not change significantly during the period of observation.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This trend could be due to more sensitive diagnostic criteria and higher rate of comorbidities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41038" y="21821837"/>
            <a:ext cx="12882755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Times New Roman" pitchFamily="18" charset="0"/>
              </a:rPr>
              <a:t>TABLE 1:  Demographics and Clinical Characteristics</a:t>
            </a:r>
            <a:endParaRPr kumimoji="0" lang="en-US" altLang="ja-JP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1E859-DBA3-254E-9F83-EA6D471DDABA}"/>
              </a:ext>
            </a:extLst>
          </p:cNvPr>
          <p:cNvSpPr txBox="1"/>
          <p:nvPr/>
        </p:nvSpPr>
        <p:spPr>
          <a:xfrm>
            <a:off x="17942593" y="6480274"/>
            <a:ext cx="1432922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Data analysis identified admission to a hospital without cardiac catheterization laboratory, hospital located in inner city, non-teaching hospital, Medicare/Medicaid, as well as black race, male gender, history of MI, chronic obstructive pulmonary disease (COPD), diabetes, hypertension or stroke (p&lt;0.001 for all) as predictors of readmission for HF.</a:t>
            </a:r>
          </a:p>
          <a:p>
            <a:pPr algn="just"/>
            <a:endParaRPr lang="en-US" sz="4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Age, male gender, length of stay, history of MI, anemia, COPD, hypertension, stroke, and hospitalization in non-teaching hospital were associated with CV mortality (p&lt;0.001 for all). </a:t>
            </a: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18189482" y="15503712"/>
            <a:ext cx="13835447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itchFamily="49" charset="-128"/>
              </a:rPr>
              <a:t>FIGURE 1: Number of first heart failure admissions per year (2000-2014). The number of heart failure admissions declined between 2000 and 2006 and remained relatively stable thereafter.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34266301" y="6595176"/>
            <a:ext cx="15193359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kumimoji="0" lang="en-US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itchFamily="49" charset="-128"/>
              </a:rPr>
              <a:t>FIGURE 2: </a:t>
            </a:r>
            <a:r>
              <a:rPr lang="en-US" altLang="ja-JP" sz="3600" b="1" dirty="0">
                <a:ea typeface="MS Mincho" pitchFamily="49" charset="-128"/>
              </a:rPr>
              <a:t>Trends of Cardiovascular Outcomes in Heart Failure Patients. All-cause readmissions increased significantly during the period of observation.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A71A-8D96-439A-B629-48AA34986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66" y="22631400"/>
            <a:ext cx="8091964" cy="90153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41C23-F9AE-4654-9818-FC057B847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270" y="8653208"/>
            <a:ext cx="11734800" cy="1173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FDDE39-CBB0-4C69-94E4-44C4878A7E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314" y="18135600"/>
            <a:ext cx="12139917" cy="121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73879</TotalTime>
  <Words>486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Mincho</vt:lpstr>
      <vt:lpstr>ＭＳ Ｐゴシック</vt:lpstr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Herrigel, Dana</dc:creator>
  <cp:lastModifiedBy>Sargsyan, Davit</cp:lastModifiedBy>
  <cp:revision>648</cp:revision>
  <cp:lastPrinted>2019-11-04T16:29:24Z</cp:lastPrinted>
  <dcterms:created xsi:type="dcterms:W3CDTF">2014-03-11T13:24:41Z</dcterms:created>
  <dcterms:modified xsi:type="dcterms:W3CDTF">2019-11-15T17:56:41Z</dcterms:modified>
</cp:coreProperties>
</file>