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2B58-3E3F-41CE-BD86-5E8A64D8103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F7E9-370D-4ED9-9AD3-548C03C9E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marks,</a:t>
            </a:r>
            <a:r>
              <a:rPr lang="en-US" baseline="0" dirty="0" smtClean="0"/>
              <a:t> remove the band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 die in the same admission of the first </a:t>
            </a:r>
            <a:r>
              <a:rPr lang="en-US" baseline="0" dirty="0" err="1" smtClean="0"/>
              <a:t>hf</a:t>
            </a:r>
            <a:r>
              <a:rPr lang="en-US" baseline="0" dirty="0" smtClean="0"/>
              <a:t> , then exclude</a:t>
            </a:r>
          </a:p>
          <a:p>
            <a:r>
              <a:rPr lang="en-US" baseline="0" dirty="0" smtClean="0"/>
              <a:t>Start date should be the </a:t>
            </a:r>
            <a:r>
              <a:rPr lang="en-US" baseline="0" dirty="0" err="1" smtClean="0"/>
              <a:t>dischared</a:t>
            </a:r>
            <a:r>
              <a:rPr lang="en-US" baseline="0" dirty="0" smtClean="0"/>
              <a:t> date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F7E9-370D-4ED9-9AD3-548C03C9E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Cox model</a:t>
            </a:r>
          </a:p>
          <a:p>
            <a:endParaRPr lang="en-US" dirty="0" smtClean="0"/>
          </a:p>
          <a:p>
            <a:r>
              <a:rPr lang="en-US" dirty="0" smtClean="0"/>
              <a:t>Sex</a:t>
            </a:r>
            <a:r>
              <a:rPr lang="en-US" baseline="0" dirty="0" smtClean="0"/>
              <a:t> gender age race insurance </a:t>
            </a:r>
            <a:r>
              <a:rPr lang="en-US" baseline="0" dirty="0" err="1" smtClean="0"/>
              <a:t>admission_year</a:t>
            </a:r>
            <a:r>
              <a:rPr lang="en-US" baseline="0" dirty="0" smtClean="0"/>
              <a:t>; LOOK BACK FIVE YEARS FROM THE INDEX ADM_DATE usual </a:t>
            </a:r>
            <a:r>
              <a:rPr lang="en-US" baseline="0" dirty="0" err="1" smtClean="0"/>
              <a:t>susbpect</a:t>
            </a:r>
            <a:r>
              <a:rPr lang="en-US" baseline="0" dirty="0" smtClean="0"/>
              <a:t>: diabetes; hypertension, CHD, CKD, COPD. 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F7E9-370D-4ED9-9AD3-548C03C9E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50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928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5730-CDA9-46B7-9B59-686C128583E8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C8823-A085-4156-8CF0-F857897C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Cause Readmission Time for Heart Failure Patients in 2000-2013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AutoNum type="arabicPeriod"/>
            </a:pPr>
            <a:r>
              <a:rPr lang="en-US" dirty="0" smtClean="0"/>
              <a:t>Admitted </a:t>
            </a:r>
            <a:r>
              <a:rPr lang="en-US" dirty="0"/>
              <a:t>for at least one HF </a:t>
            </a:r>
            <a:r>
              <a:rPr lang="en-US" dirty="0" smtClean="0"/>
              <a:t>in DX1 between 2000 </a:t>
            </a:r>
            <a:r>
              <a:rPr lang="en-US" dirty="0"/>
              <a:t>to </a:t>
            </a:r>
            <a:r>
              <a:rPr lang="en-US" dirty="0" smtClean="0"/>
              <a:t>2013</a:t>
            </a:r>
          </a:p>
          <a:p>
            <a:pPr fontAlgn="base">
              <a:buAutoNum type="arabicPeriod"/>
            </a:pPr>
            <a:r>
              <a:rPr lang="en-US" dirty="0" smtClean="0"/>
              <a:t>Older </a:t>
            </a:r>
            <a:r>
              <a:rPr lang="en-US" dirty="0"/>
              <a:t>than 18 years </a:t>
            </a:r>
            <a:r>
              <a:rPr lang="en-US" dirty="0" smtClean="0"/>
              <a:t>old </a:t>
            </a:r>
          </a:p>
          <a:p>
            <a:pPr fontAlgn="base">
              <a:buAutoNum type="arabicPeriod"/>
            </a:pPr>
            <a:r>
              <a:rPr lang="en-US" dirty="0" smtClean="0"/>
              <a:t>Exclude all patients who ever diagnosed with any cancer in DX1-DX9</a:t>
            </a:r>
            <a:endParaRPr lang="en-US" dirty="0"/>
          </a:p>
          <a:p>
            <a:pPr fontAlgn="base">
              <a:buAutoNum type="arabicPeriod"/>
            </a:pPr>
            <a:r>
              <a:rPr lang="en-US" dirty="0"/>
              <a:t>5- year look  back HF in Dx1-Dx9 history </a:t>
            </a:r>
            <a:r>
              <a:rPr lang="en-US" dirty="0" smtClean="0"/>
              <a:t> </a:t>
            </a:r>
            <a:r>
              <a:rPr lang="en-US" dirty="0"/>
              <a:t>, set as a </a:t>
            </a:r>
            <a:r>
              <a:rPr lang="en-US" dirty="0" smtClean="0"/>
              <a:t>covariate</a:t>
            </a:r>
          </a:p>
          <a:p>
            <a:pPr fontAlgn="base">
              <a:buAutoNum type="arabicPeriod"/>
            </a:pPr>
            <a:endParaRPr lang="en-US" dirty="0"/>
          </a:p>
          <a:p>
            <a:pPr fontAlgn="base">
              <a:buAutoNum type="arabicPeriod"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Results:</a:t>
            </a: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     Patient Number</a:t>
            </a:r>
            <a:r>
              <a:rPr lang="en-US" dirty="0"/>
              <a:t>= </a:t>
            </a:r>
            <a:r>
              <a:rPr lang="en-US" dirty="0" smtClean="0"/>
              <a:t>236,257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No- DX1-9 HF </a:t>
            </a:r>
            <a:r>
              <a:rPr lang="en-US" dirty="0"/>
              <a:t>H</a:t>
            </a:r>
            <a:r>
              <a:rPr lang="en-US" dirty="0" smtClean="0"/>
              <a:t>istory Patient Number = 136,623</a:t>
            </a:r>
            <a:endParaRPr lang="en-US" dirty="0"/>
          </a:p>
          <a:p>
            <a:pPr fontAlgn="base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34" y="325710"/>
            <a:ext cx="6096851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50" y="94456"/>
            <a:ext cx="8596668" cy="1320800"/>
          </a:xfrm>
        </p:spPr>
        <p:txBody>
          <a:bodyPr/>
          <a:lstStyle/>
          <a:p>
            <a:r>
              <a:rPr lang="en-US" dirty="0" smtClean="0"/>
              <a:t>All Cause Readmission /</a:t>
            </a:r>
            <a:br>
              <a:rPr lang="en-US" dirty="0" smtClean="0"/>
            </a:br>
            <a:r>
              <a:rPr lang="en-US" dirty="0" smtClean="0"/>
              <a:t> no HF DX1-9 history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04524"/>
              </p:ext>
            </p:extLst>
          </p:nvPr>
        </p:nvGraphicFramePr>
        <p:xfrm>
          <a:off x="467550" y="1519650"/>
          <a:ext cx="5238306" cy="2849880"/>
        </p:xfrm>
        <a:graphic>
          <a:graphicData uri="http://schemas.openxmlformats.org/drawingml/2006/table">
            <a:tbl>
              <a:tblPr/>
              <a:tblGrid>
                <a:gridCol w="873051"/>
                <a:gridCol w="873051"/>
                <a:gridCol w="873051"/>
                <a:gridCol w="873051"/>
                <a:gridCol w="873051"/>
                <a:gridCol w="873051"/>
              </a:tblGrid>
              <a:tr h="378154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Summary of the Number of Censored and Uncensored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154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Stratum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213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71090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57457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13633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213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65519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53445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12074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1213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136609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110902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25707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24671"/>
              </p:ext>
            </p:extLst>
          </p:nvPr>
        </p:nvGraphicFramePr>
        <p:xfrm>
          <a:off x="467550" y="4578318"/>
          <a:ext cx="5238308" cy="2026920"/>
        </p:xfrm>
        <a:graphic>
          <a:graphicData uri="http://schemas.openxmlformats.org/drawingml/2006/table">
            <a:tbl>
              <a:tblPr/>
              <a:tblGrid>
                <a:gridCol w="1309577"/>
                <a:gridCol w="1309577"/>
                <a:gridCol w="1309577"/>
                <a:gridCol w="1309577"/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of Equality over Strata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&gt;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Log-Rank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13.5909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Wilcoxon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49.9595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-2Log(LR)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22.4051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9" y="1519650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294" y="124968"/>
            <a:ext cx="8596668" cy="13208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Cause Mortality/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 </a:t>
            </a:r>
            <a:r>
              <a:rPr lang="en-US" dirty="0"/>
              <a:t>HF DX1-9 history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6" y="1550527"/>
            <a:ext cx="6096851" cy="457263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79840"/>
              </p:ext>
            </p:extLst>
          </p:nvPr>
        </p:nvGraphicFramePr>
        <p:xfrm>
          <a:off x="357294" y="1550527"/>
          <a:ext cx="5378088" cy="2849880"/>
        </p:xfrm>
        <a:graphic>
          <a:graphicData uri="http://schemas.openxmlformats.org/drawingml/2006/table">
            <a:tbl>
              <a:tblPr/>
              <a:tblGrid>
                <a:gridCol w="896348"/>
                <a:gridCol w="896348"/>
                <a:gridCol w="896348"/>
                <a:gridCol w="896348"/>
                <a:gridCol w="896348"/>
                <a:gridCol w="896348"/>
              </a:tblGrid>
              <a:tr h="624840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Summary of the Number of Censored and Uncensored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Stratum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71084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42198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28886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40.64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65511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36847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28664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43.75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136595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79045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57550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42.13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1975"/>
              </p:ext>
            </p:extLst>
          </p:nvPr>
        </p:nvGraphicFramePr>
        <p:xfrm>
          <a:off x="357294" y="4505166"/>
          <a:ext cx="5378088" cy="2026920"/>
        </p:xfrm>
        <a:graphic>
          <a:graphicData uri="http://schemas.openxmlformats.org/drawingml/2006/table">
            <a:tbl>
              <a:tblPr/>
              <a:tblGrid>
                <a:gridCol w="1344522"/>
                <a:gridCol w="1344522"/>
                <a:gridCol w="1344522"/>
                <a:gridCol w="1344522"/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of Equality over Strata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&gt;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Log-Rank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103.2155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Wilcoxon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127.3891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-2Log(LR)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94.6224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294" y="124968"/>
            <a:ext cx="8596668" cy="13208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Cause </a:t>
            </a:r>
            <a:r>
              <a:rPr lang="en-US" dirty="0"/>
              <a:t>Readmission </a:t>
            </a:r>
            <a:r>
              <a:rPr lang="en-US" dirty="0" smtClean="0"/>
              <a:t>or Mortality/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 </a:t>
            </a:r>
            <a:r>
              <a:rPr lang="en-US" dirty="0"/>
              <a:t>HF DX1-9 history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53735"/>
              </p:ext>
            </p:extLst>
          </p:nvPr>
        </p:nvGraphicFramePr>
        <p:xfrm>
          <a:off x="357292" y="1567728"/>
          <a:ext cx="5378088" cy="2849880"/>
        </p:xfrm>
        <a:graphic>
          <a:graphicData uri="http://schemas.openxmlformats.org/drawingml/2006/table">
            <a:tbl>
              <a:tblPr/>
              <a:tblGrid>
                <a:gridCol w="896348"/>
                <a:gridCol w="896348"/>
                <a:gridCol w="896348"/>
                <a:gridCol w="896348"/>
                <a:gridCol w="896348"/>
                <a:gridCol w="896348"/>
              </a:tblGrid>
              <a:tr h="624840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Summary of the Number of Censored and Uncensored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Stratum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Censored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71084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64057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65511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58785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6726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136595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122842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13753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0904"/>
              </p:ext>
            </p:extLst>
          </p:nvPr>
        </p:nvGraphicFramePr>
        <p:xfrm>
          <a:off x="357292" y="4473094"/>
          <a:ext cx="5378092" cy="2026920"/>
        </p:xfrm>
        <a:graphic>
          <a:graphicData uri="http://schemas.openxmlformats.org/drawingml/2006/table">
            <a:tbl>
              <a:tblPr/>
              <a:tblGrid>
                <a:gridCol w="1344523"/>
                <a:gridCol w="1344523"/>
                <a:gridCol w="1344523"/>
                <a:gridCol w="1344523"/>
              </a:tblGrid>
              <a:tr h="0">
                <a:tc gridSpan="4"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of Equality over Strata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 &gt;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Log-Rank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2.3651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0.1241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Wilcoxon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21.2609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-2Log(LR)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6.8603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0.0088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36" y="1532714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Cause Readmission /</a:t>
            </a:r>
            <a:br>
              <a:rPr lang="en-US" dirty="0"/>
            </a:br>
            <a:r>
              <a:rPr lang="en-US" dirty="0"/>
              <a:t> no HF DX1-9 history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785918"/>
              </p:ext>
            </p:extLst>
          </p:nvPr>
        </p:nvGraphicFramePr>
        <p:xfrm>
          <a:off x="677334" y="2022962"/>
          <a:ext cx="3068976" cy="975360"/>
        </p:xfrm>
        <a:graphic>
          <a:graphicData uri="http://schemas.openxmlformats.org/drawingml/2006/table">
            <a:tbl>
              <a:tblPr/>
              <a:tblGrid>
                <a:gridCol w="1534488"/>
                <a:gridCol w="153448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769.09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5.20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67" y="2022962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Cause Mortality/</a:t>
            </a:r>
            <a:br>
              <a:rPr lang="en-US" dirty="0"/>
            </a:br>
            <a:r>
              <a:rPr lang="en-US" dirty="0"/>
              <a:t>no HF DX1-9 history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198952"/>
              </p:ext>
            </p:extLst>
          </p:nvPr>
        </p:nvGraphicFramePr>
        <p:xfrm>
          <a:off x="541385" y="2119197"/>
          <a:ext cx="3034328" cy="975360"/>
        </p:xfrm>
        <a:graphic>
          <a:graphicData uri="http://schemas.openxmlformats.org/drawingml/2006/table">
            <a:tbl>
              <a:tblPr/>
              <a:tblGrid>
                <a:gridCol w="1734884"/>
                <a:gridCol w="1299444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2530.71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76" y="2119197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Cause Readmission or Mortality/</a:t>
            </a:r>
            <a:br>
              <a:rPr lang="en-US" dirty="0"/>
            </a:br>
            <a:r>
              <a:rPr lang="en-US" dirty="0"/>
              <a:t>no HF DX1-9 history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0313"/>
              </p:ext>
            </p:extLst>
          </p:nvPr>
        </p:nvGraphicFramePr>
        <p:xfrm>
          <a:off x="773396" y="2023662"/>
          <a:ext cx="2815966" cy="975360"/>
        </p:xfrm>
        <a:graphic>
          <a:graphicData uri="http://schemas.openxmlformats.org/drawingml/2006/table">
            <a:tbl>
              <a:tblPr/>
              <a:tblGrid>
                <a:gridCol w="1407983"/>
                <a:gridCol w="140798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666.23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4.47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18" y="2023662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852</TotalTime>
  <Words>339</Words>
  <Application>Microsoft Office PowerPoint</Application>
  <PresentationFormat>宽屏</PresentationFormat>
  <Paragraphs>164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FZYaoTi</vt:lpstr>
      <vt:lpstr>SimSun</vt:lpstr>
      <vt:lpstr>STXinwei</vt:lpstr>
      <vt:lpstr>Arial</vt:lpstr>
      <vt:lpstr>Calibri</vt:lpstr>
      <vt:lpstr>Trebuchet MS</vt:lpstr>
      <vt:lpstr>Wingdings 3</vt:lpstr>
      <vt:lpstr>平面</vt:lpstr>
      <vt:lpstr>All Cause Readmission Time for Heart Failure Patients in 2000-2013</vt:lpstr>
      <vt:lpstr>PowerPoint 演示文稿</vt:lpstr>
      <vt:lpstr>All Cause Readmission /  no HF DX1-9 history</vt:lpstr>
      <vt:lpstr>All Cause Mortality/ no HF DX1-9 history</vt:lpstr>
      <vt:lpstr>All Cause Readmission or Mortality/ no HF DX1-9 history</vt:lpstr>
      <vt:lpstr>All Cause Readmission /  no HF DX1-9 history</vt:lpstr>
      <vt:lpstr>All Cause Mortality/ no HF DX1-9 history</vt:lpstr>
      <vt:lpstr>All Cause Readmission or Mortality/ no HF DX1-9 history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</dc:creator>
  <cp:lastModifiedBy>Work</cp:lastModifiedBy>
  <cp:revision>15</cp:revision>
  <dcterms:created xsi:type="dcterms:W3CDTF">2017-02-24T04:59:18Z</dcterms:created>
  <dcterms:modified xsi:type="dcterms:W3CDTF">2017-02-24T19:11:30Z</dcterms:modified>
</cp:coreProperties>
</file>