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8"/>
  </p:notesMasterIdLst>
  <p:sldIdLst>
    <p:sldId id="256" r:id="rId3"/>
    <p:sldId id="312" r:id="rId4"/>
    <p:sldId id="302" r:id="rId5"/>
    <p:sldId id="303" r:id="rId6"/>
    <p:sldId id="304" r:id="rId7"/>
    <p:sldId id="305" r:id="rId8"/>
    <p:sldId id="306" r:id="rId9"/>
    <p:sldId id="314" r:id="rId10"/>
    <p:sldId id="307" r:id="rId11"/>
    <p:sldId id="317" r:id="rId12"/>
    <p:sldId id="315" r:id="rId13"/>
    <p:sldId id="310" r:id="rId14"/>
    <p:sldId id="309" r:id="rId15"/>
    <p:sldId id="308" r:id="rId16"/>
    <p:sldId id="31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0B2A424-0C01-4A46-9046-A28E1EC71906}">
          <p14:sldIdLst>
            <p14:sldId id="256"/>
            <p14:sldId id="312"/>
            <p14:sldId id="302"/>
            <p14:sldId id="303"/>
            <p14:sldId id="304"/>
            <p14:sldId id="305"/>
            <p14:sldId id="306"/>
            <p14:sldId id="314"/>
            <p14:sldId id="307"/>
            <p14:sldId id="317"/>
            <p14:sldId id="315"/>
            <p14:sldId id="310"/>
            <p14:sldId id="309"/>
            <p14:sldId id="308"/>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luigi Zama Ramirez" initials="PZR" lastIdx="1" clrIdx="0">
    <p:extLst>
      <p:ext uri="{19B8F6BF-5375-455C-9EA6-DF929625EA0E}">
        <p15:presenceInfo xmlns:p15="http://schemas.microsoft.com/office/powerpoint/2012/main" userId="86b9ea593df478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3" autoAdjust="0"/>
    <p:restoredTop sz="86417" autoAdjust="0"/>
  </p:normalViewPr>
  <p:slideViewPr>
    <p:cSldViewPr snapToGrid="0">
      <p:cViewPr>
        <p:scale>
          <a:sx n="66" d="100"/>
          <a:sy n="66" d="100"/>
        </p:scale>
        <p:origin x="1142" y="2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5598C-FF10-4AF1-BC63-A7C8964CD468}" type="datetimeFigureOut">
              <a:rPr lang="en-US" smtClean="0"/>
              <a:t>9/24/2019</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EA76A-0A3F-4C6E-BCAD-3645DACBB6C6}" type="slidenum">
              <a:rPr lang="en-US" smtClean="0"/>
              <a:t>‹#›</a:t>
            </a:fld>
            <a:endParaRPr lang="en-US"/>
          </a:p>
        </p:txBody>
      </p:sp>
    </p:spTree>
    <p:extLst>
      <p:ext uri="{BB962C8B-B14F-4D97-AF65-F5344CB8AC3E}">
        <p14:creationId xmlns:p14="http://schemas.microsoft.com/office/powerpoint/2010/main" val="212572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4</a:t>
            </a:fld>
            <a:endParaRPr lang="en-US"/>
          </a:p>
        </p:txBody>
      </p:sp>
    </p:spTree>
    <p:extLst>
      <p:ext uri="{BB962C8B-B14F-4D97-AF65-F5344CB8AC3E}">
        <p14:creationId xmlns:p14="http://schemas.microsoft.com/office/powerpoint/2010/main" val="41963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5</a:t>
            </a:fld>
            <a:endParaRPr lang="en-US"/>
          </a:p>
        </p:txBody>
      </p:sp>
    </p:spTree>
    <p:extLst>
      <p:ext uri="{BB962C8B-B14F-4D97-AF65-F5344CB8AC3E}">
        <p14:creationId xmlns:p14="http://schemas.microsoft.com/office/powerpoint/2010/main" val="3693777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579EA76A-0A3F-4C6E-BCAD-3645DACBB6C6}" type="slidenum">
              <a:rPr lang="en-US" smtClean="0"/>
              <a:t>6</a:t>
            </a:fld>
            <a:endParaRPr lang="en-US"/>
          </a:p>
        </p:txBody>
      </p:sp>
    </p:spTree>
    <p:extLst>
      <p:ext uri="{BB962C8B-B14F-4D97-AF65-F5344CB8AC3E}">
        <p14:creationId xmlns:p14="http://schemas.microsoft.com/office/powerpoint/2010/main" val="57105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9</a:t>
            </a:fld>
            <a:endParaRPr lang="en-US"/>
          </a:p>
        </p:txBody>
      </p:sp>
    </p:spTree>
    <p:extLst>
      <p:ext uri="{BB962C8B-B14F-4D97-AF65-F5344CB8AC3E}">
        <p14:creationId xmlns:p14="http://schemas.microsoft.com/office/powerpoint/2010/main" val="330022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11</a:t>
            </a:fld>
            <a:endParaRPr lang="en-US"/>
          </a:p>
        </p:txBody>
      </p:sp>
    </p:spTree>
    <p:extLst>
      <p:ext uri="{BB962C8B-B14F-4D97-AF65-F5344CB8AC3E}">
        <p14:creationId xmlns:p14="http://schemas.microsoft.com/office/powerpoint/2010/main" val="123831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12</a:t>
            </a:fld>
            <a:endParaRPr lang="en-US"/>
          </a:p>
        </p:txBody>
      </p:sp>
    </p:spTree>
    <p:extLst>
      <p:ext uri="{BB962C8B-B14F-4D97-AF65-F5344CB8AC3E}">
        <p14:creationId xmlns:p14="http://schemas.microsoft.com/office/powerpoint/2010/main" val="273611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79EA76A-0A3F-4C6E-BCAD-3645DACBB6C6}" type="slidenum">
              <a:rPr lang="en-US" smtClean="0"/>
              <a:t>13</a:t>
            </a:fld>
            <a:endParaRPr lang="en-US"/>
          </a:p>
        </p:txBody>
      </p:sp>
    </p:spTree>
    <p:extLst>
      <p:ext uri="{BB962C8B-B14F-4D97-AF65-F5344CB8AC3E}">
        <p14:creationId xmlns:p14="http://schemas.microsoft.com/office/powerpoint/2010/main" val="109132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56027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77227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4096758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2286000" y="2819357"/>
            <a:ext cx="6858000" cy="1538459"/>
          </a:xfrm>
          <a:prstGeom prst="rect">
            <a:avLst/>
          </a:prstGeom>
        </p:spPr>
        <p:txBody>
          <a:bodyPr anchor="b"/>
          <a:lstStyle>
            <a:lvl1pPr algn="ctr">
              <a:defRPr sz="5000" b="1">
                <a:solidFill>
                  <a:srgbClr val="0070C0"/>
                </a:solidFill>
                <a:latin typeface="Tw Cen MT" panose="020B0602020104020603" pitchFamily="34" charset="0"/>
              </a:defRPr>
            </a:lvl1pPr>
          </a:lstStyle>
          <a:p>
            <a:r>
              <a:rPr lang="it-IT" dirty="0"/>
              <a:t>Fare clic per modificare lo stile del titolo</a:t>
            </a:r>
            <a:endParaRPr lang="en-US" dirty="0"/>
          </a:p>
        </p:txBody>
      </p:sp>
      <p:sp>
        <p:nvSpPr>
          <p:cNvPr id="3" name="Sottotitolo 2"/>
          <p:cNvSpPr>
            <a:spLocks noGrp="1"/>
          </p:cNvSpPr>
          <p:nvPr>
            <p:ph type="subTitle" idx="1"/>
          </p:nvPr>
        </p:nvSpPr>
        <p:spPr>
          <a:xfrm>
            <a:off x="2286000" y="4883150"/>
            <a:ext cx="6858000" cy="1655762"/>
          </a:xfrm>
          <a:prstGeom prst="rect">
            <a:avLst/>
          </a:prstGeom>
        </p:spPr>
        <p:txBody>
          <a:bodyPr/>
          <a:lstStyle>
            <a:lvl1pPr marL="0" indent="0" algn="ctr">
              <a:buNone/>
              <a:defRPr sz="2400">
                <a:solidFill>
                  <a:srgbClr val="0070C0"/>
                </a:solidFill>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endParaRPr lang="en-US" dirty="0"/>
          </a:p>
        </p:txBody>
      </p:sp>
      <p:sp>
        <p:nvSpPr>
          <p:cNvPr id="9" name="Segnaposto testo 8"/>
          <p:cNvSpPr>
            <a:spLocks noGrp="1"/>
          </p:cNvSpPr>
          <p:nvPr>
            <p:ph type="body" sz="quarter" idx="10"/>
          </p:nvPr>
        </p:nvSpPr>
        <p:spPr>
          <a:xfrm>
            <a:off x="2286000" y="1681163"/>
            <a:ext cx="6858000" cy="995362"/>
          </a:xfrm>
          <a:prstGeom prst="rect">
            <a:avLst/>
          </a:prstGeom>
        </p:spPr>
        <p:txBody>
          <a:bodyPr/>
          <a:lstStyle>
            <a:lvl1pPr>
              <a:defRPr sz="2500" b="0">
                <a:solidFill>
                  <a:srgbClr val="0070C0"/>
                </a:solidFill>
                <a:latin typeface="Courier New" panose="02070309020205020404" pitchFamily="49" charset="0"/>
                <a:cs typeface="Courier New" panose="02070309020205020404" pitchFamily="49" charset="0"/>
              </a:defRPr>
            </a:lvl1pPr>
            <a:lvl4pPr marL="1371600" indent="0">
              <a:buNone/>
              <a:defRPr/>
            </a:lvl4pPr>
          </a:lstStyle>
          <a:p>
            <a:pPr lvl="0"/>
            <a:r>
              <a:rPr lang="it-IT" dirty="0"/>
              <a:t>Modifica gli stili del testo dello sc</a:t>
            </a:r>
            <a:endParaRPr lang="en-US" dirty="0"/>
          </a:p>
        </p:txBody>
      </p:sp>
    </p:spTree>
    <p:extLst>
      <p:ext uri="{BB962C8B-B14F-4D97-AF65-F5344CB8AC3E}">
        <p14:creationId xmlns:p14="http://schemas.microsoft.com/office/powerpoint/2010/main" val="3263823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idx="1"/>
          </p:nvPr>
        </p:nvSpPr>
        <p:spPr>
          <a:xfrm>
            <a:off x="628650" y="1825625"/>
            <a:ext cx="788670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39566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a:prstGeom prst="rect">
            <a:avLst/>
          </a:prstGeom>
        </p:spPr>
        <p:txBody>
          <a:bodyPr anchor="b"/>
          <a:lstStyle>
            <a:lvl1pPr>
              <a:defRPr sz="6000"/>
            </a:lvl1pPr>
          </a:lstStyle>
          <a:p>
            <a:r>
              <a:rPr lang="it-IT"/>
              <a:t>Fare clic per modificare lo stile del titolo</a:t>
            </a:r>
            <a:endParaRPr lang="en-US"/>
          </a:p>
        </p:txBody>
      </p:sp>
      <p:sp>
        <p:nvSpPr>
          <p:cNvPr id="3" name="Segnaposto tes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916210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contenuto 2"/>
          <p:cNvSpPr>
            <a:spLocks noGrp="1"/>
          </p:cNvSpPr>
          <p:nvPr>
            <p:ph sz="half" idx="1"/>
          </p:nvPr>
        </p:nvSpPr>
        <p:spPr>
          <a:xfrm>
            <a:off x="62865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825625"/>
            <a:ext cx="3867150" cy="435133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28887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a:prstGeom prst="rect">
            <a:avLst/>
          </a:prstGeom>
        </p:spPr>
        <p:txBody>
          <a:bodyPr/>
          <a:lstStyle/>
          <a:p>
            <a:r>
              <a:rPr lang="it-IT"/>
              <a:t>Fare clic per modificare lo stile del titolo</a:t>
            </a:r>
            <a:endParaRPr lang="en-US"/>
          </a:p>
        </p:txBody>
      </p:sp>
      <p:sp>
        <p:nvSpPr>
          <p:cNvPr id="3" name="Segnaposto tes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a:prstGeom prst="rect">
            <a:avLst/>
          </a:prstGeo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8" name="Segnaposto piè di pagina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egnaposto numero diapositiva 8"/>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274442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data 2"/>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4" name="Segnaposto piè di pagina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egnaposto numero diapositiva 4"/>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24015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3" name="Segnaposto piè di pagina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egnaposto numero diapositiva 3"/>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932989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contenut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95289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lvl1pPr>
              <a:defRPr/>
            </a:lvl1pPr>
          </a:lstStyle>
          <a:p>
            <a:r>
              <a:rPr lang="en-US"/>
              <a:t>TensorFlow 101 - Alessio Tonioni</a:t>
            </a:r>
            <a:endParaRPr lang="en-US" dirty="0"/>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0502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a:prstGeom prst="rect">
            <a:avLst/>
          </a:prstGeom>
        </p:spPr>
        <p:txBody>
          <a:bodyPr anchor="b"/>
          <a:lstStyle>
            <a:lvl1pPr>
              <a:defRPr sz="3200"/>
            </a:lvl1pPr>
          </a:lstStyle>
          <a:p>
            <a:r>
              <a:rPr lang="it-IT"/>
              <a:t>Fare clic per modificare lo stile del titolo</a:t>
            </a:r>
            <a:endParaRPr lang="en-US"/>
          </a:p>
        </p:txBody>
      </p:sp>
      <p:sp>
        <p:nvSpPr>
          <p:cNvPr id="3" name="Segnaposto immagin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6" name="Segnaposto piè di pagina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egnaposto numero diapositiva 6"/>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3547280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628650" y="365125"/>
            <a:ext cx="7886700" cy="1325563"/>
          </a:xfrm>
          <a:prstGeom prst="rect">
            <a:avLst/>
          </a:prstGeom>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1825625"/>
            <a:ext cx="7886700" cy="43513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2114571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43675" y="365125"/>
            <a:ext cx="1971675" cy="5811838"/>
          </a:xfrm>
          <a:prstGeom prst="rect">
            <a:avLst/>
          </a:prstGeo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28650" y="365125"/>
            <a:ext cx="5762625" cy="5811838"/>
          </a:xfrm>
          <a:prstGeom prst="rect">
            <a:avLst/>
          </a:prstGeo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a:xfrm>
            <a:off x="628650" y="6356350"/>
            <a:ext cx="2057400" cy="365125"/>
          </a:xfrm>
          <a:prstGeom prst="rect">
            <a:avLst/>
          </a:prstGeom>
        </p:spPr>
        <p:txBody>
          <a:bodyPr/>
          <a:lstStyle/>
          <a:p>
            <a:r>
              <a:rPr lang="en-US"/>
              <a:t>TensorFlow 101 - Alessio Tonioni</a:t>
            </a:r>
          </a:p>
        </p:txBody>
      </p:sp>
      <p:sp>
        <p:nvSpPr>
          <p:cNvPr id="5" name="Segnaposto piè di pagina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egnaposto numero diapositiva 5"/>
          <p:cNvSpPr>
            <a:spLocks noGrp="1"/>
          </p:cNvSpPr>
          <p:nvPr>
            <p:ph type="sldNum" sz="quarter" idx="12"/>
          </p:nvPr>
        </p:nvSpPr>
        <p:spPr>
          <a:xfrm>
            <a:off x="6457950" y="6381064"/>
            <a:ext cx="2057400" cy="365125"/>
          </a:xfrm>
          <a:prstGeom prst="rect">
            <a:avLst/>
          </a:prstGeom>
        </p:spPr>
        <p:txBody>
          <a:bodyPr/>
          <a:lstStyle/>
          <a:p>
            <a:fld id="{B6BBDCE0-C0AA-484E-A956-04C10F83074F}" type="slidenum">
              <a:rPr lang="en-US" smtClean="0"/>
              <a:t>‹#›</a:t>
            </a:fld>
            <a:endParaRPr lang="en-US"/>
          </a:p>
        </p:txBody>
      </p:sp>
    </p:spTree>
    <p:extLst>
      <p:ext uri="{BB962C8B-B14F-4D97-AF65-F5344CB8AC3E}">
        <p14:creationId xmlns:p14="http://schemas.microsoft.com/office/powerpoint/2010/main" val="10600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10400" y="363600"/>
            <a:ext cx="7886700" cy="846000"/>
          </a:xfrm>
        </p:spPr>
        <p:txBody>
          <a:bodyPr anchor="ctr"/>
          <a:lstStyle>
            <a:lvl1pPr>
              <a:defRPr sz="4000"/>
            </a:lvl1pPr>
          </a:lstStyle>
          <a:p>
            <a:r>
              <a:rPr lang="it-IT" dirty="0"/>
              <a:t>Fare clic per modificare lo stile del titolo</a:t>
            </a:r>
            <a:endParaRPr lang="en-US" dirty="0"/>
          </a:p>
        </p:txBody>
      </p:sp>
      <p:sp>
        <p:nvSpPr>
          <p:cNvPr id="3" name="Text Placeholder 2"/>
          <p:cNvSpPr>
            <a:spLocks noGrp="1"/>
          </p:cNvSpPr>
          <p:nvPr>
            <p:ph type="body" idx="1"/>
          </p:nvPr>
        </p:nvSpPr>
        <p:spPr>
          <a:xfrm>
            <a:off x="410400" y="1825200"/>
            <a:ext cx="83448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Modifica gli stili del testo dello schema</a:t>
            </a:r>
          </a:p>
        </p:txBody>
      </p:sp>
      <p:sp>
        <p:nvSpPr>
          <p:cNvPr id="4" name="Date Placeholder 3"/>
          <p:cNvSpPr>
            <a:spLocks noGrp="1"/>
          </p:cNvSpPr>
          <p:nvPr>
            <p:ph type="dt" sz="half" idx="10"/>
          </p:nvPr>
        </p:nvSpPr>
        <p:spPr/>
        <p:txBody>
          <a:bodyPr/>
          <a:lstStyle/>
          <a:p>
            <a:r>
              <a:rPr lang="en-US"/>
              <a:t>TensorFlow 101 - Alessio Tonioni</a:t>
            </a: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21D15A9C-11B4-4C77-BDEA-04E3D7D1DFC0}" type="slidenum">
              <a:rPr lang="en-US" smtClean="0"/>
              <a:t>‹#›</a:t>
            </a:fld>
            <a:endParaRPr lang="en-US"/>
          </a:p>
        </p:txBody>
      </p:sp>
      <p:sp>
        <p:nvSpPr>
          <p:cNvPr id="8" name="Segnaposto contenuto 7"/>
          <p:cNvSpPr>
            <a:spLocks noGrp="1"/>
          </p:cNvSpPr>
          <p:nvPr>
            <p:ph sz="quarter" idx="13"/>
          </p:nvPr>
        </p:nvSpPr>
        <p:spPr>
          <a:xfrm>
            <a:off x="411162" y="3509963"/>
            <a:ext cx="8344037" cy="2652712"/>
          </a:xfrm>
          <a:ln>
            <a:prstDash val="dash"/>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none"/>
        </p:style>
        <p:txBody>
          <a:bodyPr/>
          <a:lstStyle>
            <a:lvl1pPr>
              <a:defRPr sz="1400">
                <a:latin typeface="Courier New" panose="02070309020205020404" pitchFamily="49" charset="0"/>
                <a:cs typeface="Courier New" panose="02070309020205020404" pitchFamily="49" charset="0"/>
              </a:defRPr>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117405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685800" y="2875004"/>
            <a:ext cx="3886200" cy="3307021"/>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Content Placeholder 3"/>
          <p:cNvSpPr>
            <a:spLocks noGrp="1"/>
          </p:cNvSpPr>
          <p:nvPr>
            <p:ph sz="half" idx="2"/>
          </p:nvPr>
        </p:nvSpPr>
        <p:spPr>
          <a:xfrm>
            <a:off x="4629150" y="2875003"/>
            <a:ext cx="3886200" cy="3301959"/>
          </a:xfrm>
        </p:spPr>
        <p:txBody>
          <a:bodyPr/>
          <a:lstStyle>
            <a:lvl1pPr>
              <a:defRPr sz="2200"/>
            </a:lvl1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
        <p:nvSpPr>
          <p:cNvPr id="9" name="Segnaposto testo 8"/>
          <p:cNvSpPr>
            <a:spLocks noGrp="1"/>
          </p:cNvSpPr>
          <p:nvPr>
            <p:ph type="body" sz="quarter" idx="13"/>
          </p:nvPr>
        </p:nvSpPr>
        <p:spPr>
          <a:xfrm>
            <a:off x="685800" y="1795463"/>
            <a:ext cx="7881938" cy="947737"/>
          </a:xfrm>
        </p:spPr>
        <p:txBody>
          <a:bodyPr/>
          <a:lstStyle>
            <a:lvl4pPr>
              <a:defRPr sz="2200"/>
            </a:lvl4p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206721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en-US"/>
              <a:t>TensorFlow 101 - Alessio Tonioni</a:t>
            </a: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3354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r>
              <a:rPr lang="en-US"/>
              <a:t>TensorFlow 101 - Alessio Tonioni</a:t>
            </a: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93569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TensorFlow 101 - Alessio Tonioni</a:t>
            </a: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133098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52381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r>
              <a:rPr lang="en-US"/>
              <a:t>TensorFlow 101 - Alessio Tonioni</a:t>
            </a: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21D15A9C-11B4-4C77-BDEA-04E3D7D1DFC0}" type="slidenum">
              <a:rPr lang="en-US" smtClean="0"/>
              <a:t>‹#›</a:t>
            </a:fld>
            <a:endParaRPr lang="en-US"/>
          </a:p>
        </p:txBody>
      </p:sp>
    </p:spTree>
    <p:extLst>
      <p:ext uri="{BB962C8B-B14F-4D97-AF65-F5344CB8AC3E}">
        <p14:creationId xmlns:p14="http://schemas.microsoft.com/office/powerpoint/2010/main" val="322775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892" y="365127"/>
            <a:ext cx="7611762" cy="846292"/>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411892" y="1825625"/>
            <a:ext cx="8344930" cy="4481412"/>
          </a:xfrm>
          <a:prstGeom prst="rect">
            <a:avLst/>
          </a:prstGeom>
        </p:spPr>
        <p:txBody>
          <a:bodyPr vert="horz" lIns="91440" tIns="45720" rIns="91440" bIns="45720" rtlCol="0">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411892" y="6361329"/>
            <a:ext cx="2306594" cy="365125"/>
          </a:xfrm>
          <a:prstGeom prst="rect">
            <a:avLst/>
          </a:prstGeom>
        </p:spPr>
        <p:txBody>
          <a:bodyPr vert="horz" lIns="91440" tIns="45720" rIns="91440" bIns="45720" rtlCol="0" anchor="ctr"/>
          <a:lstStyle>
            <a:lvl1pPr algn="l">
              <a:defRPr sz="1200">
                <a:solidFill>
                  <a:srgbClr val="0E388C"/>
                </a:solidFill>
              </a:defRPr>
            </a:lvl1pPr>
          </a:lstStyle>
          <a:p>
            <a:r>
              <a:rPr lang="en-US" dirty="0" err="1"/>
              <a:t>TensorFlow</a:t>
            </a:r>
            <a:r>
              <a:rPr lang="en-US" dirty="0"/>
              <a:t> 101 - Alessio Tonioni</a:t>
            </a:r>
            <a:endParaRPr lang="en-US" u="sng" dirty="0"/>
          </a:p>
        </p:txBody>
      </p:sp>
      <p:sp>
        <p:nvSpPr>
          <p:cNvPr id="6" name="Slide Number Placeholder 5"/>
          <p:cNvSpPr>
            <a:spLocks noGrp="1"/>
          </p:cNvSpPr>
          <p:nvPr>
            <p:ph type="sldNum" sz="quarter" idx="4"/>
          </p:nvPr>
        </p:nvSpPr>
        <p:spPr>
          <a:xfrm>
            <a:off x="6715898" y="6356351"/>
            <a:ext cx="2057400" cy="365125"/>
          </a:xfrm>
          <a:prstGeom prst="rect">
            <a:avLst/>
          </a:prstGeom>
        </p:spPr>
        <p:txBody>
          <a:bodyPr vert="horz" lIns="91440" tIns="45720" rIns="91440" bIns="45720" rtlCol="0" anchor="ctr"/>
          <a:lstStyle>
            <a:lvl1pPr algn="r">
              <a:defRPr sz="1200">
                <a:solidFill>
                  <a:srgbClr val="0E388C"/>
                </a:solidFill>
              </a:defRPr>
            </a:lvl1pPr>
          </a:lstStyle>
          <a:p>
            <a:fld id="{21D15A9C-11B4-4C77-BDEA-04E3D7D1DFC0}" type="slidenum">
              <a:rPr lang="en-US" smtClean="0"/>
              <a:pPr/>
              <a:t>‹#›</a:t>
            </a:fld>
            <a:endParaRPr lang="en-US" dirty="0"/>
          </a:p>
        </p:txBody>
      </p:sp>
      <p:pic>
        <p:nvPicPr>
          <p:cNvPr id="7" name="Picture 9"/>
          <p:cNvPicPr/>
          <p:nvPr userDrawn="1"/>
        </p:nvPicPr>
        <p:blipFill>
          <a:blip r:embed="rId13"/>
          <a:stretch/>
        </p:blipFill>
        <p:spPr>
          <a:xfrm>
            <a:off x="7942821" y="297572"/>
            <a:ext cx="1145058" cy="917746"/>
          </a:xfrm>
          <a:prstGeom prst="rect">
            <a:avLst/>
          </a:prstGeom>
          <a:ln>
            <a:noFill/>
          </a:ln>
        </p:spPr>
      </p:pic>
      <p:sp>
        <p:nvSpPr>
          <p:cNvPr id="8" name="CustomShape 1"/>
          <p:cNvSpPr/>
          <p:nvPr userDrawn="1"/>
        </p:nvSpPr>
        <p:spPr>
          <a:xfrm>
            <a:off x="0" y="1260732"/>
            <a:ext cx="9100751" cy="31680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2"/>
          <p:cNvSpPr/>
          <p:nvPr userDrawn="1"/>
        </p:nvSpPr>
        <p:spPr>
          <a:xfrm>
            <a:off x="-1" y="1305012"/>
            <a:ext cx="580768" cy="223206"/>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10" name="CustomShape 3"/>
          <p:cNvSpPr/>
          <p:nvPr userDrawn="1"/>
        </p:nvSpPr>
        <p:spPr>
          <a:xfrm>
            <a:off x="628649" y="1305012"/>
            <a:ext cx="8472101" cy="223206"/>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Tree>
    <p:extLst>
      <p:ext uri="{BB962C8B-B14F-4D97-AF65-F5344CB8AC3E}">
        <p14:creationId xmlns:p14="http://schemas.microsoft.com/office/powerpoint/2010/main" val="248073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0E388C"/>
          </a:solidFill>
          <a:latin typeface="Tw Cen MT" panose="020B06020201040206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ustomShape 1"/>
          <p:cNvSpPr/>
          <p:nvPr userDrawn="1"/>
        </p:nvSpPr>
        <p:spPr>
          <a:xfrm>
            <a:off x="0" y="5970600"/>
            <a:ext cx="9141840" cy="885240"/>
          </a:xfrm>
          <a:prstGeom prst="rect">
            <a:avLst/>
          </a:prstGeom>
          <a:solidFill>
            <a:srgbClr val="FFFFF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8" name="CustomShape 2"/>
          <p:cNvSpPr/>
          <p:nvPr userDrawn="1"/>
        </p:nvSpPr>
        <p:spPr>
          <a:xfrm>
            <a:off x="-9360" y="6053040"/>
            <a:ext cx="2247480" cy="710640"/>
          </a:xfrm>
          <a:prstGeom prst="rect">
            <a:avLst/>
          </a:prstGeom>
          <a:solidFill>
            <a:srgbClr val="3465A4"/>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sp>
        <p:nvSpPr>
          <p:cNvPr id="9" name="CustomShape 3"/>
          <p:cNvSpPr/>
          <p:nvPr userDrawn="1"/>
        </p:nvSpPr>
        <p:spPr>
          <a:xfrm>
            <a:off x="2359080" y="6043680"/>
            <a:ext cx="6782760" cy="712080"/>
          </a:xfrm>
          <a:prstGeom prst="rect">
            <a:avLst/>
          </a:prstGeom>
          <a:solidFill>
            <a:srgbClr val="729FCF"/>
          </a:solidFill>
          <a:ln w="50760">
            <a:noFill/>
          </a:ln>
          <a:effectLst>
            <a:outerShdw blurRad="38100" dist="30000" dir="5400000" rotWithShape="0">
              <a:srgbClr val="000000">
                <a:alpha val="45000"/>
              </a:srgbClr>
            </a:outerShdw>
          </a:effectLst>
        </p:spPr>
        <p:style>
          <a:lnRef idx="3">
            <a:schemeClr val="lt1"/>
          </a:lnRef>
          <a:fillRef idx="1">
            <a:schemeClr val="accent1"/>
          </a:fillRef>
          <a:effectRef idx="1">
            <a:schemeClr val="accent1"/>
          </a:effectRef>
          <a:fontRef idx="minor"/>
        </p:style>
      </p:sp>
      <p:pic>
        <p:nvPicPr>
          <p:cNvPr id="10" name="Picture 2"/>
          <p:cNvPicPr/>
          <p:nvPr userDrawn="1"/>
        </p:nvPicPr>
        <p:blipFill>
          <a:blip r:embed="rId13"/>
          <a:stretch/>
        </p:blipFill>
        <p:spPr>
          <a:xfrm>
            <a:off x="323397" y="559521"/>
            <a:ext cx="1756800" cy="1415520"/>
          </a:xfrm>
          <a:prstGeom prst="rect">
            <a:avLst/>
          </a:prstGeom>
          <a:ln>
            <a:noFill/>
          </a:ln>
        </p:spPr>
      </p:pic>
    </p:spTree>
    <p:extLst>
      <p:ext uri="{BB962C8B-B14F-4D97-AF65-F5344CB8AC3E}">
        <p14:creationId xmlns:p14="http://schemas.microsoft.com/office/powerpoint/2010/main" val="89873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essio.tonioni@unibo.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https://jupyter.readthedocs.io/en/latest/" TargetMode="External"/><Relationship Id="rId2" Type="http://schemas.openxmlformats.org/officeDocument/2006/relationships/hyperlink" Target="https://docs.python.org/3/c-api/index.html" TargetMode="External"/><Relationship Id="rId1" Type="http://schemas.openxmlformats.org/officeDocument/2006/relationships/slideLayout" Target="../slideLayouts/slideLayout2.xml"/><Relationship Id="rId6" Type="http://schemas.openxmlformats.org/officeDocument/2006/relationships/hyperlink" Target="https://docs.opencv.org/trunk/d6/d00/tutorial_py_root.html" TargetMode="External"/><Relationship Id="rId5" Type="http://schemas.openxmlformats.org/officeDocument/2006/relationships/hyperlink" Target="https://matplotlib.org/3.1.1/api/index.html" TargetMode="External"/><Relationship Id="rId4" Type="http://schemas.openxmlformats.org/officeDocument/2006/relationships/hyperlink" Target="https://docs.scipy.org/doc/numpy/referenc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ootstrap.pypa.io/get-pip.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olo 13">
            <a:extLst>
              <a:ext uri="{FF2B5EF4-FFF2-40B4-BE49-F238E27FC236}">
                <a16:creationId xmlns:a16="http://schemas.microsoft.com/office/drawing/2014/main" id="{FB8A0B34-BA77-4618-86A3-B3033A57A559}"/>
              </a:ext>
            </a:extLst>
          </p:cNvPr>
          <p:cNvSpPr>
            <a:spLocks noGrp="1"/>
          </p:cNvSpPr>
          <p:nvPr>
            <p:ph type="ctrTitle"/>
          </p:nvPr>
        </p:nvSpPr>
        <p:spPr>
          <a:xfrm>
            <a:off x="387350" y="2006600"/>
            <a:ext cx="8267700" cy="1714500"/>
          </a:xfrm>
        </p:spPr>
        <p:txBody>
          <a:bodyPr/>
          <a:lstStyle/>
          <a:p>
            <a:br>
              <a:rPr lang="en-US" sz="8800" dirty="0">
                <a:latin typeface="Calibri" pitchFamily="34" charset="0"/>
              </a:rPr>
            </a:br>
            <a:r>
              <a:rPr lang="en-US" sz="6000" dirty="0">
                <a:latin typeface="Calibri" pitchFamily="34" charset="0"/>
              </a:rPr>
              <a:t>Initial Setup</a:t>
            </a:r>
            <a:br>
              <a:rPr lang="en-US" sz="8800" dirty="0">
                <a:latin typeface="Calibri" pitchFamily="34" charset="0"/>
              </a:rPr>
            </a:br>
            <a:r>
              <a:rPr lang="en-US" sz="5400" dirty="0">
                <a:latin typeface="Calibri" pitchFamily="34" charset="0"/>
              </a:rPr>
              <a:t>Lab-session 0</a:t>
            </a:r>
            <a:endParaRPr lang="en-GB" dirty="0"/>
          </a:p>
        </p:txBody>
      </p:sp>
      <p:sp>
        <p:nvSpPr>
          <p:cNvPr id="16" name="Sottotitolo 15">
            <a:extLst>
              <a:ext uri="{FF2B5EF4-FFF2-40B4-BE49-F238E27FC236}">
                <a16:creationId xmlns:a16="http://schemas.microsoft.com/office/drawing/2014/main" id="{1003F205-B3C3-43B7-A6C2-E3A1DCC7BD0E}"/>
              </a:ext>
            </a:extLst>
          </p:cNvPr>
          <p:cNvSpPr>
            <a:spLocks noGrp="1"/>
          </p:cNvSpPr>
          <p:nvPr>
            <p:ph type="subTitle" idx="1"/>
          </p:nvPr>
        </p:nvSpPr>
        <p:spPr>
          <a:xfrm>
            <a:off x="387350" y="4394200"/>
            <a:ext cx="8267700" cy="1655762"/>
          </a:xfrm>
        </p:spPr>
        <p:txBody>
          <a:bodyPr/>
          <a:lstStyle/>
          <a:p>
            <a:br>
              <a:rPr lang="en-US" sz="2800" dirty="0">
                <a:latin typeface="Calibri" pitchFamily="34" charset="0"/>
              </a:rPr>
            </a:br>
            <a:r>
              <a:rPr lang="en-US" sz="2800" dirty="0">
                <a:latin typeface="Calibri" pitchFamily="34" charset="0"/>
              </a:rPr>
              <a:t>Prof: Luigi di Stefano - </a:t>
            </a:r>
            <a:r>
              <a:rPr lang="en-US" sz="2800" u="sng" dirty="0">
                <a:latin typeface="Calibri" pitchFamily="34" charset="0"/>
              </a:rPr>
              <a:t>luigi.distefano@unibo.it</a:t>
            </a:r>
            <a:br>
              <a:rPr lang="en-US" sz="2800" dirty="0">
                <a:latin typeface="Calibri" pitchFamily="34" charset="0"/>
              </a:rPr>
            </a:br>
            <a:r>
              <a:rPr lang="en-US" sz="2800" dirty="0">
                <a:latin typeface="Calibri" pitchFamily="34" charset="0"/>
              </a:rPr>
              <a:t>T</a:t>
            </a:r>
            <a:r>
              <a:rPr lang="en-US" dirty="0">
                <a:latin typeface="Calibri" pitchFamily="34" charset="0"/>
              </a:rPr>
              <a:t>utor: Pierluigi Zama Ramirez - p</a:t>
            </a:r>
            <a:r>
              <a:rPr lang="en-US" u="sng" dirty="0">
                <a:latin typeface="Calibri" pitchFamily="34" charset="0"/>
              </a:rPr>
              <a:t>ierluigi.zama@</a:t>
            </a:r>
            <a:r>
              <a:rPr lang="en-US" u="sng" dirty="0">
                <a:latin typeface="Calibri" pitchFamily="34" charset="0"/>
                <a:hlinkClick r:id="rId2">
                  <a:extLst>
                    <a:ext uri="{A12FA001-AC4F-418D-AE19-62706E023703}">
                      <ahyp:hlinkClr xmlns:ahyp="http://schemas.microsoft.com/office/drawing/2018/hyperlinkcolor" val="tx"/>
                    </a:ext>
                  </a:extLst>
                </a:hlinkClick>
              </a:rPr>
              <a:t>unibo.it</a:t>
            </a:r>
            <a:endParaRPr lang="en-GB" dirty="0"/>
          </a:p>
        </p:txBody>
      </p:sp>
      <p:sp>
        <p:nvSpPr>
          <p:cNvPr id="18" name="Segnaposto testo 17">
            <a:extLst>
              <a:ext uri="{FF2B5EF4-FFF2-40B4-BE49-F238E27FC236}">
                <a16:creationId xmlns:a16="http://schemas.microsoft.com/office/drawing/2014/main" id="{8DF69101-B0FE-4681-BEB9-31DDE1B29D45}"/>
              </a:ext>
            </a:extLst>
          </p:cNvPr>
          <p:cNvSpPr>
            <a:spLocks noGrp="1"/>
          </p:cNvSpPr>
          <p:nvPr>
            <p:ph type="body" sz="quarter" idx="10"/>
          </p:nvPr>
        </p:nvSpPr>
        <p:spPr>
          <a:xfrm>
            <a:off x="387350" y="3911600"/>
            <a:ext cx="8267700" cy="482600"/>
          </a:xfrm>
        </p:spPr>
        <p:txBody>
          <a:bodyPr/>
          <a:lstStyle/>
          <a:p>
            <a:pPr marL="0" indent="0" algn="ctr">
              <a:buNone/>
            </a:pPr>
            <a:r>
              <a:rPr lang="en-US" sz="2800" b="1" dirty="0">
                <a:latin typeface="Calibri" pitchFamily="34" charset="0"/>
              </a:rPr>
              <a:t>Computer Vision and Image Processing</a:t>
            </a:r>
            <a:endParaRPr lang="en-GB" dirty="0"/>
          </a:p>
        </p:txBody>
      </p:sp>
    </p:spTree>
    <p:extLst>
      <p:ext uri="{BB962C8B-B14F-4D97-AF65-F5344CB8AC3E}">
        <p14:creationId xmlns:p14="http://schemas.microsoft.com/office/powerpoint/2010/main" val="68886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After Initial Setup</a:t>
            </a:r>
          </a:p>
        </p:txBody>
      </p:sp>
    </p:spTree>
    <p:extLst>
      <p:ext uri="{BB962C8B-B14F-4D97-AF65-F5344CB8AC3E}">
        <p14:creationId xmlns:p14="http://schemas.microsoft.com/office/powerpoint/2010/main" val="39953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53A94E6D-7223-4FD3-810B-21B05FCFC2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6964" y="3627834"/>
            <a:ext cx="3710063" cy="208691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3F9059D-4830-483D-8556-63D1A605001A}"/>
              </a:ext>
            </a:extLst>
          </p:cNvPr>
          <p:cNvSpPr txBox="1"/>
          <p:nvPr/>
        </p:nvSpPr>
        <p:spPr>
          <a:xfrm>
            <a:off x="459944" y="1724326"/>
            <a:ext cx="8224109" cy="2031325"/>
          </a:xfrm>
          <a:prstGeom prst="rect">
            <a:avLst/>
          </a:prstGeom>
          <a:noFill/>
        </p:spPr>
        <p:txBody>
          <a:bodyPr wrap="square" rtlCol="0">
            <a:spAutoFit/>
          </a:bodyPr>
          <a:lstStyle/>
          <a:p>
            <a:r>
              <a:rPr lang="en-GB" b="1" dirty="0"/>
              <a:t>Run</a:t>
            </a:r>
            <a:r>
              <a:rPr lang="en-GB" dirty="0"/>
              <a:t> Jupyter Notebook:</a:t>
            </a:r>
          </a:p>
          <a:p>
            <a:r>
              <a:rPr lang="en-GB" b="1" dirty="0"/>
              <a:t>Navigate</a:t>
            </a:r>
            <a:r>
              <a:rPr lang="en-GB" dirty="0"/>
              <a:t> to the folder containing the lab-session notebooks and </a:t>
            </a:r>
            <a:r>
              <a:rPr lang="en-GB" b="1" dirty="0"/>
              <a:t>launch</a:t>
            </a:r>
            <a:r>
              <a:rPr lang="en-GB" dirty="0"/>
              <a:t> the notebook server in a terminal (</a:t>
            </a:r>
            <a:r>
              <a:rPr lang="en-GB" b="1" dirty="0"/>
              <a:t>do not close it!) </a:t>
            </a:r>
            <a:r>
              <a:rPr lang="en-GB" dirty="0"/>
              <a:t>with the following command: </a:t>
            </a:r>
          </a:p>
          <a:p>
            <a:pPr algn="ctr"/>
            <a:r>
              <a:rPr lang="en-GB" b="1" i="1" dirty="0" err="1"/>
              <a:t>jupyter</a:t>
            </a:r>
            <a:r>
              <a:rPr lang="en-GB" b="1" i="1" dirty="0"/>
              <a:t> notebook  --</a:t>
            </a:r>
            <a:r>
              <a:rPr lang="en-GB" b="1" i="1" dirty="0" err="1"/>
              <a:t>ip</a:t>
            </a:r>
            <a:r>
              <a:rPr lang="en-GB" b="1" i="1" dirty="0"/>
              <a:t> 127.0.0.1</a:t>
            </a:r>
            <a:endParaRPr lang="en-GB" i="1" dirty="0"/>
          </a:p>
          <a:p>
            <a:r>
              <a:rPr lang="en-US" dirty="0"/>
              <a:t>You should see the notebook open in your browser. </a:t>
            </a:r>
            <a:r>
              <a:rPr lang="en-GB" dirty="0"/>
              <a:t>However, the terminal printed the URL of the server (default address: </a:t>
            </a:r>
            <a:r>
              <a:rPr lang="en-GB" b="1" dirty="0"/>
              <a:t>http://localhost:8888</a:t>
            </a:r>
            <a:r>
              <a:rPr lang="en-GB" dirty="0"/>
              <a:t>)</a:t>
            </a:r>
          </a:p>
          <a:p>
            <a:endParaRPr lang="en-GB" dirty="0"/>
          </a:p>
        </p:txBody>
      </p:sp>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11</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001818" y="5924693"/>
            <a:ext cx="7140353" cy="369332"/>
          </a:xfrm>
          <a:prstGeom prst="rect">
            <a:avLst/>
          </a:prstGeom>
          <a:noFill/>
        </p:spPr>
        <p:txBody>
          <a:bodyPr wrap="none" rtlCol="0">
            <a:spAutoFit/>
          </a:bodyPr>
          <a:lstStyle/>
          <a:p>
            <a:pPr algn="ctr"/>
            <a:r>
              <a:rPr lang="en-GB" dirty="0"/>
              <a:t>Notebook dashboard. Navigate to your notebook (.</a:t>
            </a:r>
            <a:r>
              <a:rPr lang="en-GB" dirty="0" err="1"/>
              <a:t>ipynb</a:t>
            </a:r>
            <a:r>
              <a:rPr lang="en-GB" dirty="0"/>
              <a:t> file) and open it</a:t>
            </a:r>
          </a:p>
        </p:txBody>
      </p:sp>
      <p:sp>
        <p:nvSpPr>
          <p:cNvPr id="17" name="Oval 16">
            <a:extLst>
              <a:ext uri="{FF2B5EF4-FFF2-40B4-BE49-F238E27FC236}">
                <a16:creationId xmlns:a16="http://schemas.microsoft.com/office/drawing/2014/main" id="{DA07955D-3A39-45EF-9285-66533386F48D}"/>
              </a:ext>
            </a:extLst>
          </p:cNvPr>
          <p:cNvSpPr/>
          <p:nvPr/>
        </p:nvSpPr>
        <p:spPr>
          <a:xfrm>
            <a:off x="2877254" y="4451029"/>
            <a:ext cx="755904" cy="10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141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screenshot of a computer&#10;&#10;Description automatically generated">
            <a:extLst>
              <a:ext uri="{FF2B5EF4-FFF2-40B4-BE49-F238E27FC236}">
                <a16:creationId xmlns:a16="http://schemas.microsoft.com/office/drawing/2014/main" id="{77E87B2F-9F93-48A2-945A-D50F9E8003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325" y="1843771"/>
            <a:ext cx="6889335" cy="3875251"/>
          </a:xfrm>
          <a:prstGeom prst="rect">
            <a:avLst/>
          </a:prstGeom>
          <a:ln>
            <a:noFill/>
          </a:ln>
          <a:effectLst>
            <a:outerShdw blurRad="292100" dist="139700" dir="2700000" algn="tl" rotWithShape="0">
              <a:srgbClr val="333333">
                <a:alpha val="65000"/>
              </a:srgbClr>
            </a:outerShdw>
          </a:effectLst>
        </p:spPr>
      </p:pic>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lstStyle/>
          <a:p>
            <a:r>
              <a:rPr lang="en-GB" dirty="0"/>
              <a:t>Jupyter Notebook: An overview</a:t>
            </a:r>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12</a:t>
            </a:fld>
            <a:endParaRPr lang="en-US"/>
          </a:p>
        </p:txBody>
      </p:sp>
      <p:sp>
        <p:nvSpPr>
          <p:cNvPr id="8" name="TextBox 7">
            <a:extLst>
              <a:ext uri="{FF2B5EF4-FFF2-40B4-BE49-F238E27FC236}">
                <a16:creationId xmlns:a16="http://schemas.microsoft.com/office/drawing/2014/main" id="{524FB599-5D29-4B3F-9927-9A935AB0DA50}"/>
              </a:ext>
            </a:extLst>
          </p:cNvPr>
          <p:cNvSpPr txBox="1"/>
          <p:nvPr/>
        </p:nvSpPr>
        <p:spPr>
          <a:xfrm>
            <a:off x="1704798" y="5938453"/>
            <a:ext cx="5734390" cy="369332"/>
          </a:xfrm>
          <a:prstGeom prst="rect">
            <a:avLst/>
          </a:prstGeom>
          <a:noFill/>
        </p:spPr>
        <p:txBody>
          <a:bodyPr wrap="none" rtlCol="0">
            <a:spAutoFit/>
          </a:bodyPr>
          <a:lstStyle/>
          <a:p>
            <a:r>
              <a:rPr lang="en-GB" dirty="0"/>
              <a:t>Run single code instruction and see the result interactively!</a:t>
            </a:r>
          </a:p>
        </p:txBody>
      </p:sp>
      <p:sp>
        <p:nvSpPr>
          <p:cNvPr id="17" name="Oval 16">
            <a:extLst>
              <a:ext uri="{FF2B5EF4-FFF2-40B4-BE49-F238E27FC236}">
                <a16:creationId xmlns:a16="http://schemas.microsoft.com/office/drawing/2014/main" id="{DA07955D-3A39-45EF-9285-66533386F48D}"/>
              </a:ext>
            </a:extLst>
          </p:cNvPr>
          <p:cNvSpPr/>
          <p:nvPr/>
        </p:nvSpPr>
        <p:spPr>
          <a:xfrm>
            <a:off x="2673752" y="2562944"/>
            <a:ext cx="296974" cy="219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D323B37-775A-4802-8603-C4DF2130A544}"/>
              </a:ext>
            </a:extLst>
          </p:cNvPr>
          <p:cNvSpPr/>
          <p:nvPr/>
        </p:nvSpPr>
        <p:spPr>
          <a:xfrm>
            <a:off x="1869080" y="4464896"/>
            <a:ext cx="1703176" cy="5399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897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Export python .</a:t>
            </a:r>
            <a:r>
              <a:rPr lang="en-GB" dirty="0" err="1"/>
              <a:t>py</a:t>
            </a:r>
            <a:r>
              <a:rPr lang="en-GB" dirty="0"/>
              <a:t> from notebook file</a:t>
            </a:r>
          </a:p>
        </p:txBody>
      </p:sp>
      <p:pic>
        <p:nvPicPr>
          <p:cNvPr id="7" name="Content Placeholder 6" descr="A screenshot of a computer&#10;&#10;Description automatically generated">
            <a:extLst>
              <a:ext uri="{FF2B5EF4-FFF2-40B4-BE49-F238E27FC236}">
                <a16:creationId xmlns:a16="http://schemas.microsoft.com/office/drawing/2014/main" id="{8FBFC568-680E-46BF-A905-6B8F742DD6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46" y="1797627"/>
            <a:ext cx="6797708" cy="3823711"/>
          </a:xfrm>
        </p:spPr>
      </p:pic>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13</a:t>
            </a:fld>
            <a:endParaRPr lang="en-US"/>
          </a:p>
        </p:txBody>
      </p:sp>
      <p:sp>
        <p:nvSpPr>
          <p:cNvPr id="8" name="TextBox 7">
            <a:extLst>
              <a:ext uri="{FF2B5EF4-FFF2-40B4-BE49-F238E27FC236}">
                <a16:creationId xmlns:a16="http://schemas.microsoft.com/office/drawing/2014/main" id="{EA102731-FDB3-406B-AE1E-72D2178D3F9C}"/>
              </a:ext>
            </a:extLst>
          </p:cNvPr>
          <p:cNvSpPr txBox="1"/>
          <p:nvPr/>
        </p:nvSpPr>
        <p:spPr>
          <a:xfrm>
            <a:off x="411891" y="5838214"/>
            <a:ext cx="8361407" cy="646331"/>
          </a:xfrm>
          <a:prstGeom prst="rect">
            <a:avLst/>
          </a:prstGeom>
          <a:noFill/>
        </p:spPr>
        <p:txBody>
          <a:bodyPr wrap="square" rtlCol="0">
            <a:spAutoFit/>
          </a:bodyPr>
          <a:lstStyle/>
          <a:p>
            <a:pPr algn="ctr"/>
            <a:r>
              <a:rPr lang="en-GB" dirty="0"/>
              <a:t>You can download  the all notebook as a single </a:t>
            </a:r>
            <a:r>
              <a:rPr lang="en-GB" b="1" dirty="0"/>
              <a:t>.</a:t>
            </a:r>
            <a:r>
              <a:rPr lang="en-GB" b="1" dirty="0" err="1"/>
              <a:t>py</a:t>
            </a:r>
            <a:r>
              <a:rPr lang="en-GB" b="1" dirty="0"/>
              <a:t> file</a:t>
            </a:r>
            <a:r>
              <a:rPr lang="en-GB" dirty="0"/>
              <a:t>! After that, you  can run it as normal </a:t>
            </a:r>
            <a:r>
              <a:rPr lang="en-GB" dirty="0" err="1"/>
              <a:t>Pyhton</a:t>
            </a:r>
            <a:r>
              <a:rPr lang="en-GB" dirty="0"/>
              <a:t> script.</a:t>
            </a:r>
          </a:p>
        </p:txBody>
      </p:sp>
      <p:sp>
        <p:nvSpPr>
          <p:cNvPr id="9" name="Oval 8">
            <a:extLst>
              <a:ext uri="{FF2B5EF4-FFF2-40B4-BE49-F238E27FC236}">
                <a16:creationId xmlns:a16="http://schemas.microsoft.com/office/drawing/2014/main" id="{A2A879D0-EBDC-411F-91AD-5A89F518C42B}"/>
              </a:ext>
            </a:extLst>
          </p:cNvPr>
          <p:cNvSpPr/>
          <p:nvPr/>
        </p:nvSpPr>
        <p:spPr>
          <a:xfrm>
            <a:off x="1551008" y="3528608"/>
            <a:ext cx="2167134" cy="5341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76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Working from home: IDE and terminal</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5"/>
            <a:ext cx="4388708" cy="2974975"/>
          </a:xfrm>
        </p:spPr>
        <p:txBody>
          <a:bodyPr>
            <a:normAutofit fontScale="92500"/>
          </a:bodyPr>
          <a:lstStyle/>
          <a:p>
            <a:pPr marL="0" indent="0">
              <a:buNone/>
            </a:pPr>
            <a:r>
              <a:rPr lang="en-GB" dirty="0"/>
              <a:t>When you work with python you typically do not program directly on Jupyter Notebook but it is common to use a Source Code Editor such as</a:t>
            </a:r>
          </a:p>
          <a:p>
            <a:pPr marL="0" indent="0">
              <a:buNone/>
            </a:pPr>
            <a:r>
              <a:rPr lang="en-GB" b="1" dirty="0"/>
              <a:t>Visual Studio Code: </a:t>
            </a:r>
            <a:r>
              <a:rPr lang="en-GB" u="sng" dirty="0">
                <a:solidFill>
                  <a:srgbClr val="0070C0"/>
                </a:solidFill>
                <a:hlinkClick r:id="rId2"/>
              </a:rPr>
              <a:t>https://code.visualstudio.com/</a:t>
            </a:r>
            <a:r>
              <a:rPr lang="en-GB" b="1" u="sng" dirty="0">
                <a:solidFill>
                  <a:srgbClr val="0070C0"/>
                </a:solidFill>
                <a:hlinkClick r:id="rId2"/>
              </a:rPr>
              <a:t> </a:t>
            </a:r>
            <a:endParaRPr lang="en-GB" b="1" u="sng" dirty="0">
              <a:solidFill>
                <a:srgbClr val="0070C0"/>
              </a:solidFill>
            </a:endParaRPr>
          </a:p>
          <a:p>
            <a:pPr marL="0" indent="0">
              <a:buNone/>
            </a:pPr>
            <a:r>
              <a:rPr lang="en-GB" dirty="0"/>
              <a:t>or </a:t>
            </a:r>
            <a:r>
              <a:rPr lang="en-GB" b="1" dirty="0" err="1"/>
              <a:t>Pycharm</a:t>
            </a:r>
            <a:r>
              <a:rPr lang="en-GB" b="1" dirty="0"/>
              <a:t>:</a:t>
            </a:r>
          </a:p>
          <a:p>
            <a:pPr marL="0" indent="0">
              <a:buNone/>
            </a:pPr>
            <a:r>
              <a:rPr lang="en-GB" u="sng" dirty="0">
                <a:solidFill>
                  <a:srgbClr val="0070C0"/>
                </a:solidFill>
                <a:hlinkClick r:id="rId3"/>
              </a:rPr>
              <a:t>https://www.jetbrains.com/pycharm/</a:t>
            </a:r>
            <a:endParaRPr lang="en-GB" u="sng" dirty="0">
              <a:solidFill>
                <a:srgbClr val="0070C0"/>
              </a:solidFill>
            </a:endParaRPr>
          </a:p>
          <a:p>
            <a:pPr marL="0" indent="0">
              <a:buNone/>
            </a:pPr>
            <a:endParaRPr lang="en-GB" b="1"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14</a:t>
            </a:fld>
            <a:endParaRPr lang="en-US"/>
          </a:p>
        </p:txBody>
      </p:sp>
      <p:pic>
        <p:nvPicPr>
          <p:cNvPr id="7" name="Picture 6" descr="A screenshot of a computer screen&#10;&#10;Description automatically generated">
            <a:extLst>
              <a:ext uri="{FF2B5EF4-FFF2-40B4-BE49-F238E27FC236}">
                <a16:creationId xmlns:a16="http://schemas.microsoft.com/office/drawing/2014/main" id="{4DF3BEF7-DC55-4F94-A68C-905967B72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819" y="1825625"/>
            <a:ext cx="3932479" cy="2364106"/>
          </a:xfrm>
          <a:prstGeom prst="rect">
            <a:avLst/>
          </a:prstGeom>
        </p:spPr>
      </p:pic>
      <p:sp>
        <p:nvSpPr>
          <p:cNvPr id="8" name="TextBox 7">
            <a:extLst>
              <a:ext uri="{FF2B5EF4-FFF2-40B4-BE49-F238E27FC236}">
                <a16:creationId xmlns:a16="http://schemas.microsoft.com/office/drawing/2014/main" id="{A87279E9-021B-455F-A831-1F47A5C4ADC7}"/>
              </a:ext>
            </a:extLst>
          </p:cNvPr>
          <p:cNvSpPr txBox="1"/>
          <p:nvPr/>
        </p:nvSpPr>
        <p:spPr>
          <a:xfrm>
            <a:off x="5722677" y="4316968"/>
            <a:ext cx="1986441" cy="369332"/>
          </a:xfrm>
          <a:prstGeom prst="rect">
            <a:avLst/>
          </a:prstGeom>
          <a:noFill/>
        </p:spPr>
        <p:txBody>
          <a:bodyPr wrap="none" rtlCol="0">
            <a:spAutoFit/>
          </a:bodyPr>
          <a:lstStyle/>
          <a:p>
            <a:r>
              <a:rPr lang="en-GB" dirty="0"/>
              <a:t>Visual Studio Code</a:t>
            </a:r>
          </a:p>
        </p:txBody>
      </p:sp>
      <p:sp>
        <p:nvSpPr>
          <p:cNvPr id="9" name="TextBox 8">
            <a:extLst>
              <a:ext uri="{FF2B5EF4-FFF2-40B4-BE49-F238E27FC236}">
                <a16:creationId xmlns:a16="http://schemas.microsoft.com/office/drawing/2014/main" id="{F94C595A-21CC-4F57-9954-C4B981E0A9EB}"/>
              </a:ext>
            </a:extLst>
          </p:cNvPr>
          <p:cNvSpPr txBox="1"/>
          <p:nvPr/>
        </p:nvSpPr>
        <p:spPr>
          <a:xfrm>
            <a:off x="411891" y="5063689"/>
            <a:ext cx="8361407" cy="1384995"/>
          </a:xfrm>
          <a:prstGeom prst="rect">
            <a:avLst/>
          </a:prstGeom>
          <a:noFill/>
        </p:spPr>
        <p:txBody>
          <a:bodyPr wrap="square" rtlCol="0">
            <a:spAutoFit/>
          </a:bodyPr>
          <a:lstStyle/>
          <a:p>
            <a:r>
              <a:rPr lang="en-GB" sz="2200" dirty="0">
                <a:latin typeface="Tw Cen MT" panose="020B0602020104020603" pitchFamily="34" charset="0"/>
              </a:rPr>
              <a:t>When you finish writing your script from your terminal you can navigate to your script folder and run:</a:t>
            </a:r>
          </a:p>
          <a:p>
            <a:pPr algn="ctr"/>
            <a:r>
              <a:rPr lang="en-GB" sz="2200" b="1" i="1" dirty="0">
                <a:latin typeface="Tw Cen MT" panose="020B0602020104020603" pitchFamily="34" charset="0"/>
              </a:rPr>
              <a:t>python my_script.py</a:t>
            </a:r>
          </a:p>
          <a:p>
            <a:endParaRPr lang="en-GB" dirty="0"/>
          </a:p>
        </p:txBody>
      </p:sp>
    </p:spTree>
    <p:extLst>
      <p:ext uri="{BB962C8B-B14F-4D97-AF65-F5344CB8AC3E}">
        <p14:creationId xmlns:p14="http://schemas.microsoft.com/office/powerpoint/2010/main" val="299360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252-8ACC-4A32-B182-BB210C937B6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792448F-A164-4713-A14D-05C2DCFB5137}"/>
              </a:ext>
            </a:extLst>
          </p:cNvPr>
          <p:cNvSpPr>
            <a:spLocks noGrp="1"/>
          </p:cNvSpPr>
          <p:nvPr>
            <p:ph idx="1"/>
          </p:nvPr>
        </p:nvSpPr>
        <p:spPr/>
        <p:txBody>
          <a:bodyPr>
            <a:normAutofit lnSpcReduction="10000"/>
          </a:bodyPr>
          <a:lstStyle/>
          <a:p>
            <a:r>
              <a:rPr lang="en-GB" dirty="0"/>
              <a:t>Python3 documentation: </a:t>
            </a:r>
          </a:p>
          <a:p>
            <a:pPr marL="0" indent="0" algn="ctr">
              <a:buNone/>
            </a:pPr>
            <a:r>
              <a:rPr lang="en-GB" u="sng" dirty="0">
                <a:solidFill>
                  <a:srgbClr val="0070C0"/>
                </a:solidFill>
                <a:hlinkClick r:id="rId2"/>
              </a:rPr>
              <a:t>https://docs.python.org/3/c-api/index.html</a:t>
            </a:r>
            <a:endParaRPr lang="en-GB" u="sng" dirty="0">
              <a:solidFill>
                <a:srgbClr val="0070C0"/>
              </a:solidFill>
            </a:endParaRPr>
          </a:p>
          <a:p>
            <a:r>
              <a:rPr lang="en-GB" dirty="0"/>
              <a:t>Jupyter documentation:</a:t>
            </a:r>
          </a:p>
          <a:p>
            <a:pPr marL="0" indent="0" algn="ctr">
              <a:buNone/>
            </a:pPr>
            <a:r>
              <a:rPr lang="en-GB" u="sng" dirty="0">
                <a:solidFill>
                  <a:srgbClr val="0070C0"/>
                </a:solidFill>
                <a:hlinkClick r:id="rId3"/>
              </a:rPr>
              <a:t>https://jupyter.readthedocs.io/en/latest/</a:t>
            </a:r>
            <a:endParaRPr lang="en-GB" u="sng" dirty="0">
              <a:solidFill>
                <a:srgbClr val="0070C0"/>
              </a:solidFill>
            </a:endParaRPr>
          </a:p>
          <a:p>
            <a:r>
              <a:rPr lang="en-GB" dirty="0" err="1"/>
              <a:t>Numpy</a:t>
            </a:r>
            <a:r>
              <a:rPr lang="en-GB" dirty="0"/>
              <a:t> documentation:</a:t>
            </a:r>
          </a:p>
          <a:p>
            <a:pPr marL="0" indent="0" algn="ctr">
              <a:buNone/>
            </a:pPr>
            <a:r>
              <a:rPr lang="en-GB" u="sng" dirty="0">
                <a:solidFill>
                  <a:srgbClr val="0070C0"/>
                </a:solidFill>
                <a:hlinkClick r:id="rId4"/>
              </a:rPr>
              <a:t>https://docs.scipy.org/doc/numpy/reference/index.html</a:t>
            </a:r>
            <a:endParaRPr lang="en-GB" u="sng" dirty="0">
              <a:solidFill>
                <a:srgbClr val="0070C0"/>
              </a:solidFill>
            </a:endParaRPr>
          </a:p>
          <a:p>
            <a:r>
              <a:rPr lang="en-GB" dirty="0"/>
              <a:t>Matplotlib documentation:</a:t>
            </a:r>
          </a:p>
          <a:p>
            <a:pPr marL="0" indent="0" algn="ctr">
              <a:buNone/>
            </a:pPr>
            <a:r>
              <a:rPr lang="en-GB" u="sng" dirty="0">
                <a:solidFill>
                  <a:srgbClr val="0070C0"/>
                </a:solidFill>
                <a:hlinkClick r:id="rId5"/>
              </a:rPr>
              <a:t>https://matplotlib.org/3.1.1/api/index.html</a:t>
            </a:r>
            <a:endParaRPr lang="en-GB" u="sng" dirty="0">
              <a:solidFill>
                <a:srgbClr val="0070C0"/>
              </a:solidFill>
            </a:endParaRPr>
          </a:p>
          <a:p>
            <a:r>
              <a:rPr lang="en-GB" dirty="0"/>
              <a:t>OpenCV documentation:</a:t>
            </a:r>
          </a:p>
          <a:p>
            <a:pPr marL="0" indent="0" algn="ctr">
              <a:buNone/>
            </a:pPr>
            <a:r>
              <a:rPr lang="en-GB" u="sng" dirty="0">
                <a:solidFill>
                  <a:schemeClr val="accent5"/>
                </a:solidFill>
                <a:hlinkClick r:id="rId6"/>
              </a:rPr>
              <a:t>https://docs.opencv.org/trunk/d6/d00/tutorial_py_root.html</a:t>
            </a:r>
            <a:endParaRPr lang="en-GB" u="sng" dirty="0">
              <a:solidFill>
                <a:schemeClr val="accent5"/>
              </a:solidFill>
            </a:endParaRPr>
          </a:p>
        </p:txBody>
      </p:sp>
      <p:sp>
        <p:nvSpPr>
          <p:cNvPr id="4" name="Date Placeholder 3">
            <a:extLst>
              <a:ext uri="{FF2B5EF4-FFF2-40B4-BE49-F238E27FC236}">
                <a16:creationId xmlns:a16="http://schemas.microsoft.com/office/drawing/2014/main" id="{071C9865-5481-49D2-ABC6-F1F2A902679B}"/>
              </a:ext>
            </a:extLst>
          </p:cNvPr>
          <p:cNvSpPr>
            <a:spLocks noGrp="1"/>
          </p:cNvSpPr>
          <p:nvPr>
            <p:ph type="dt" sz="half" idx="10"/>
          </p:nvPr>
        </p:nvSpPr>
        <p:spPr/>
        <p:txBody>
          <a:bodyPr/>
          <a:lstStyle/>
          <a:p>
            <a:r>
              <a:rPr lang="en-US"/>
              <a:t>TensorFlow 101 - Alessio Tonioni</a:t>
            </a:r>
            <a:endParaRPr lang="en-US" dirty="0"/>
          </a:p>
        </p:txBody>
      </p:sp>
      <p:sp>
        <p:nvSpPr>
          <p:cNvPr id="5" name="Slide Number Placeholder 4">
            <a:extLst>
              <a:ext uri="{FF2B5EF4-FFF2-40B4-BE49-F238E27FC236}">
                <a16:creationId xmlns:a16="http://schemas.microsoft.com/office/drawing/2014/main" id="{E6619CBC-8378-46B5-B875-4F81E797B3BE}"/>
              </a:ext>
            </a:extLst>
          </p:cNvPr>
          <p:cNvSpPr>
            <a:spLocks noGrp="1"/>
          </p:cNvSpPr>
          <p:nvPr>
            <p:ph type="sldNum" sz="quarter" idx="12"/>
          </p:nvPr>
        </p:nvSpPr>
        <p:spPr/>
        <p:txBody>
          <a:bodyPr/>
          <a:lstStyle/>
          <a:p>
            <a:fld id="{21D15A9C-11B4-4C77-BDEA-04E3D7D1DFC0}" type="slidenum">
              <a:rPr lang="en-US" smtClean="0"/>
              <a:t>15</a:t>
            </a:fld>
            <a:endParaRPr lang="en-US"/>
          </a:p>
        </p:txBody>
      </p:sp>
    </p:spTree>
    <p:extLst>
      <p:ext uri="{BB962C8B-B14F-4D97-AF65-F5344CB8AC3E}">
        <p14:creationId xmlns:p14="http://schemas.microsoft.com/office/powerpoint/2010/main" val="4999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your computer</a:t>
            </a:r>
          </a:p>
        </p:txBody>
      </p:sp>
    </p:spTree>
    <p:extLst>
      <p:ext uri="{BB962C8B-B14F-4D97-AF65-F5344CB8AC3E}">
        <p14:creationId xmlns:p14="http://schemas.microsoft.com/office/powerpoint/2010/main" val="216781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D2861-0249-4B59-B52A-4018D1B0A6CE}"/>
              </a:ext>
            </a:extLst>
          </p:cNvPr>
          <p:cNvSpPr>
            <a:spLocks noGrp="1"/>
          </p:cNvSpPr>
          <p:nvPr>
            <p:ph type="title"/>
          </p:nvPr>
        </p:nvSpPr>
        <p:spPr/>
        <p:txBody>
          <a:bodyPr>
            <a:normAutofit/>
          </a:bodyPr>
          <a:lstStyle/>
          <a:p>
            <a:r>
              <a:rPr lang="en-GB" dirty="0"/>
              <a:t>Requirements</a:t>
            </a:r>
          </a:p>
        </p:txBody>
      </p:sp>
      <p:sp>
        <p:nvSpPr>
          <p:cNvPr id="3" name="Segnaposto contenuto 2">
            <a:extLst>
              <a:ext uri="{FF2B5EF4-FFF2-40B4-BE49-F238E27FC236}">
                <a16:creationId xmlns:a16="http://schemas.microsoft.com/office/drawing/2014/main" id="{52EFA161-FD00-47A4-ACF6-17F18CA73BC3}"/>
              </a:ext>
            </a:extLst>
          </p:cNvPr>
          <p:cNvSpPr>
            <a:spLocks noGrp="1"/>
          </p:cNvSpPr>
          <p:nvPr>
            <p:ph idx="1"/>
          </p:nvPr>
        </p:nvSpPr>
        <p:spPr/>
        <p:txBody>
          <a:bodyPr>
            <a:normAutofit/>
          </a:bodyPr>
          <a:lstStyle/>
          <a:p>
            <a:pPr marL="0" indent="0">
              <a:buNone/>
            </a:pPr>
            <a:r>
              <a:rPr lang="en-GB" dirty="0"/>
              <a:t>These slides will teach you how to configure and install the required libraries in your computer.  Requirements:</a:t>
            </a:r>
          </a:p>
          <a:p>
            <a:r>
              <a:rPr lang="en-GB" dirty="0"/>
              <a:t>Windows or Linux-Ubuntu (macOS and other Linux distributions are not in this guide but they should work too.)</a:t>
            </a:r>
          </a:p>
          <a:p>
            <a:r>
              <a:rPr lang="en-GB" dirty="0"/>
              <a:t>Internet connection</a:t>
            </a:r>
          </a:p>
          <a:p>
            <a:pPr marL="0" indent="0">
              <a:buNone/>
            </a:pPr>
            <a:r>
              <a:rPr lang="en-GB" dirty="0"/>
              <a:t>We will install:</a:t>
            </a:r>
          </a:p>
          <a:p>
            <a:r>
              <a:rPr lang="en-GB" dirty="0"/>
              <a:t>Python 3.x</a:t>
            </a:r>
          </a:p>
          <a:p>
            <a:r>
              <a:rPr lang="en-GB" dirty="0"/>
              <a:t>Pip</a:t>
            </a:r>
          </a:p>
          <a:p>
            <a:r>
              <a:rPr lang="en-GB" dirty="0"/>
              <a:t>Python-Libraries: OpenCV, Matplotlib, </a:t>
            </a:r>
            <a:r>
              <a:rPr lang="en-GB" dirty="0" err="1"/>
              <a:t>Numpy</a:t>
            </a:r>
            <a:endParaRPr lang="en-GB" dirty="0"/>
          </a:p>
          <a:p>
            <a:r>
              <a:rPr lang="en-GB" dirty="0"/>
              <a:t>Jupyter Notebook</a:t>
            </a:r>
          </a:p>
        </p:txBody>
      </p:sp>
      <p:sp>
        <p:nvSpPr>
          <p:cNvPr id="4" name="Segnaposto data 3">
            <a:extLst>
              <a:ext uri="{FF2B5EF4-FFF2-40B4-BE49-F238E27FC236}">
                <a16:creationId xmlns:a16="http://schemas.microsoft.com/office/drawing/2014/main" id="{C6A43D2E-BC24-44D1-A9C1-7E28F8F8270B}"/>
              </a:ext>
            </a:extLst>
          </p:cNvPr>
          <p:cNvSpPr>
            <a:spLocks noGrp="1"/>
          </p:cNvSpPr>
          <p:nvPr>
            <p:ph type="dt" sz="half" idx="10"/>
          </p:nvPr>
        </p:nvSpPr>
        <p:spPr>
          <a:xfrm>
            <a:off x="411892" y="6361329"/>
            <a:ext cx="254085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B236EFDE-9250-44AC-A2B9-397EB990E3E9}"/>
              </a:ext>
            </a:extLst>
          </p:cNvPr>
          <p:cNvSpPr>
            <a:spLocks noGrp="1"/>
          </p:cNvSpPr>
          <p:nvPr>
            <p:ph type="sldNum" sz="quarter" idx="12"/>
          </p:nvPr>
        </p:nvSpPr>
        <p:spPr/>
        <p:txBody>
          <a:bodyPr/>
          <a:lstStyle/>
          <a:p>
            <a:fld id="{21D15A9C-11B4-4C77-BDEA-04E3D7D1DFC0}" type="slidenum">
              <a:rPr lang="en-US" smtClean="0"/>
              <a:t>3</a:t>
            </a:fld>
            <a:endParaRPr lang="en-US"/>
          </a:p>
        </p:txBody>
      </p:sp>
    </p:spTree>
    <p:extLst>
      <p:ext uri="{BB962C8B-B14F-4D97-AF65-F5344CB8AC3E}">
        <p14:creationId xmlns:p14="http://schemas.microsoft.com/office/powerpoint/2010/main" val="343047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BBD06-D7F7-4BCF-A9C5-DF5E66E37FB6}"/>
              </a:ext>
            </a:extLst>
          </p:cNvPr>
          <p:cNvSpPr>
            <a:spLocks noGrp="1"/>
          </p:cNvSpPr>
          <p:nvPr>
            <p:ph type="title"/>
          </p:nvPr>
        </p:nvSpPr>
        <p:spPr/>
        <p:txBody>
          <a:bodyPr/>
          <a:lstStyle/>
          <a:p>
            <a:r>
              <a:rPr lang="en-GB" dirty="0"/>
              <a:t>Step 1: Installing Python 3.x</a:t>
            </a:r>
          </a:p>
        </p:txBody>
      </p:sp>
      <p:sp>
        <p:nvSpPr>
          <p:cNvPr id="3" name="Segnaposto contenuto 2">
            <a:extLst>
              <a:ext uri="{FF2B5EF4-FFF2-40B4-BE49-F238E27FC236}">
                <a16:creationId xmlns:a16="http://schemas.microsoft.com/office/drawing/2014/main" id="{C8CB2CB2-65FE-4278-AA56-5F660569175C}"/>
              </a:ext>
            </a:extLst>
          </p:cNvPr>
          <p:cNvSpPr>
            <a:spLocks noGrp="1"/>
          </p:cNvSpPr>
          <p:nvPr>
            <p:ph idx="1"/>
          </p:nvPr>
        </p:nvSpPr>
        <p:spPr>
          <a:xfrm>
            <a:off x="411892" y="1825625"/>
            <a:ext cx="8344930" cy="1254125"/>
          </a:xfrm>
        </p:spPr>
        <p:txBody>
          <a:bodyPr>
            <a:normAutofit/>
          </a:bodyPr>
          <a:lstStyle/>
          <a:p>
            <a:pPr marL="0" indent="0">
              <a:buNone/>
            </a:pPr>
            <a:r>
              <a:rPr lang="en-GB" sz="1800" dirty="0"/>
              <a:t>Two main versions of Python: Python 2.x and Python 3.x are available. </a:t>
            </a:r>
          </a:p>
          <a:p>
            <a:pPr marL="0" indent="0">
              <a:buNone/>
            </a:pPr>
            <a:r>
              <a:rPr lang="en-GB" sz="1800" dirty="0"/>
              <a:t>The two version have several features in common, the two version are not fully compatible between each other and a Python 2.x program may not work for Python 3.x and vice versa.</a:t>
            </a:r>
          </a:p>
        </p:txBody>
      </p:sp>
      <p:sp>
        <p:nvSpPr>
          <p:cNvPr id="4" name="Segnaposto data 3">
            <a:extLst>
              <a:ext uri="{FF2B5EF4-FFF2-40B4-BE49-F238E27FC236}">
                <a16:creationId xmlns:a16="http://schemas.microsoft.com/office/drawing/2014/main" id="{B176CF24-AA45-4FDE-951D-F37AD6A9C917}"/>
              </a:ext>
            </a:extLst>
          </p:cNvPr>
          <p:cNvSpPr>
            <a:spLocks noGrp="1"/>
          </p:cNvSpPr>
          <p:nvPr>
            <p:ph type="dt" sz="half" idx="10"/>
          </p:nvPr>
        </p:nvSpPr>
        <p:spPr>
          <a:xfrm>
            <a:off x="411892" y="6361329"/>
            <a:ext cx="25091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0EE75275-A594-4CE5-988C-3B24E757DFAA}"/>
              </a:ext>
            </a:extLst>
          </p:cNvPr>
          <p:cNvSpPr>
            <a:spLocks noGrp="1"/>
          </p:cNvSpPr>
          <p:nvPr>
            <p:ph type="sldNum" sz="quarter" idx="12"/>
          </p:nvPr>
        </p:nvSpPr>
        <p:spPr/>
        <p:txBody>
          <a:bodyPr/>
          <a:lstStyle/>
          <a:p>
            <a:fld id="{21D15A9C-11B4-4C77-BDEA-04E3D7D1DFC0}" type="slidenum">
              <a:rPr lang="en-US" smtClean="0"/>
              <a:t>4</a:t>
            </a:fld>
            <a:endParaRPr lang="en-US" dirty="0"/>
          </a:p>
        </p:txBody>
      </p:sp>
      <p:pic>
        <p:nvPicPr>
          <p:cNvPr id="1026" name="Picture 2" descr="Windows installation dialog">
            <a:extLst>
              <a:ext uri="{FF2B5EF4-FFF2-40B4-BE49-F238E27FC236}">
                <a16:creationId xmlns:a16="http://schemas.microsoft.com/office/drawing/2014/main" id="{6ED1C4EF-FC43-4C5D-B21B-5B1B0DF4D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7" y="4381500"/>
            <a:ext cx="2990905" cy="1841395"/>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86F4F2D1-9974-482F-992A-8ABB44B9CF70}"/>
              </a:ext>
            </a:extLst>
          </p:cNvPr>
          <p:cNvSpPr txBox="1"/>
          <p:nvPr/>
        </p:nvSpPr>
        <p:spPr>
          <a:xfrm>
            <a:off x="387178" y="3149807"/>
            <a:ext cx="4826172" cy="1354217"/>
          </a:xfrm>
          <a:prstGeom prst="rect">
            <a:avLst/>
          </a:prstGeom>
          <a:noFill/>
        </p:spPr>
        <p:txBody>
          <a:bodyPr wrap="square" rtlCol="0">
            <a:spAutoFit/>
          </a:bodyPr>
          <a:lstStyle/>
          <a:p>
            <a:r>
              <a:rPr lang="en-GB" sz="1600" dirty="0">
                <a:latin typeface="Tw Cen MT" panose="020B0602020104020603" pitchFamily="34" charset="0"/>
              </a:rPr>
              <a:t>Installing on Windows:</a:t>
            </a:r>
          </a:p>
          <a:p>
            <a:pPr marL="285750" indent="-285750">
              <a:buFont typeface="Arial" panose="020B0604020202020204" pitchFamily="34" charset="0"/>
              <a:buChar char="•"/>
            </a:pPr>
            <a:r>
              <a:rPr lang="en-GB" sz="1600" dirty="0">
                <a:latin typeface="Tw Cen MT" panose="020B0602020104020603" pitchFamily="34" charset="0"/>
              </a:rPr>
              <a:t>Download the latest Python3 release from: </a:t>
            </a:r>
            <a:r>
              <a:rPr lang="en-GB" sz="1600" dirty="0">
                <a:latin typeface="Tw Cen MT" panose="020B0602020104020603" pitchFamily="34" charset="0"/>
                <a:hlinkClick r:id="rId4"/>
              </a:rPr>
              <a:t>https://www.python.org/downloads/</a:t>
            </a:r>
            <a:endParaRPr lang="it-IT" sz="1600" dirty="0">
              <a:latin typeface="Tw Cen MT" panose="020B0602020104020603" pitchFamily="34" charset="0"/>
            </a:endParaRPr>
          </a:p>
          <a:p>
            <a:pPr marL="285750" indent="-285750">
              <a:buFont typeface="Arial" panose="020B0604020202020204" pitchFamily="34" charset="0"/>
              <a:buChar char="•"/>
            </a:pPr>
            <a:r>
              <a:rPr lang="en-GB" sz="1600" dirty="0">
                <a:latin typeface="Tw Cen MT" panose="020B0602020104020603" pitchFamily="34" charset="0"/>
              </a:rPr>
              <a:t>Run</a:t>
            </a:r>
            <a:r>
              <a:rPr lang="it-IT" sz="1600" dirty="0">
                <a:latin typeface="Tw Cen MT" panose="020B0602020104020603" pitchFamily="34" charset="0"/>
              </a:rPr>
              <a:t> the installer. </a:t>
            </a:r>
            <a:r>
              <a:rPr lang="en-GB" sz="1600" b="1" dirty="0">
                <a:latin typeface="Tw Cen MT" panose="020B0602020104020603" pitchFamily="34" charset="0"/>
              </a:rPr>
              <a:t>Remind</a:t>
            </a:r>
            <a:r>
              <a:rPr lang="it-IT" sz="1600" b="1" dirty="0">
                <a:latin typeface="Tw Cen MT" panose="020B0602020104020603" pitchFamily="34" charset="0"/>
              </a:rPr>
              <a:t> to </a:t>
            </a:r>
            <a:r>
              <a:rPr lang="en-GB" sz="1600" b="1" dirty="0">
                <a:latin typeface="Tw Cen MT" panose="020B0602020104020603" pitchFamily="34" charset="0"/>
              </a:rPr>
              <a:t>Add</a:t>
            </a:r>
            <a:r>
              <a:rPr lang="it-IT" sz="1600" b="1" dirty="0">
                <a:latin typeface="Tw Cen MT" panose="020B0602020104020603" pitchFamily="34" charset="0"/>
              </a:rPr>
              <a:t> Python to PATH</a:t>
            </a:r>
            <a:endParaRPr lang="en-GB" sz="1600" b="1" dirty="0">
              <a:latin typeface="Tw Cen MT" panose="020B0602020104020603" pitchFamily="34" charset="0"/>
            </a:endParaRPr>
          </a:p>
          <a:p>
            <a:endParaRPr lang="en-GB" dirty="0"/>
          </a:p>
        </p:txBody>
      </p:sp>
      <p:sp>
        <p:nvSpPr>
          <p:cNvPr id="8" name="CasellaDiTesto 7">
            <a:extLst>
              <a:ext uri="{FF2B5EF4-FFF2-40B4-BE49-F238E27FC236}">
                <a16:creationId xmlns:a16="http://schemas.microsoft.com/office/drawing/2014/main" id="{1FBE6C4F-6F3C-41D0-983C-07D78B2D7A3D}"/>
              </a:ext>
            </a:extLst>
          </p:cNvPr>
          <p:cNvSpPr txBox="1"/>
          <p:nvPr/>
        </p:nvSpPr>
        <p:spPr>
          <a:xfrm>
            <a:off x="4862929" y="3149807"/>
            <a:ext cx="3893893" cy="1600438"/>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Ubuntu already have Python installed already. If you want to update it to the latest version open your terminal and run: </a:t>
            </a:r>
          </a:p>
          <a:p>
            <a:r>
              <a:rPr lang="en-GB" sz="1600" b="1" i="1" dirty="0">
                <a:latin typeface="Tw Cen MT" panose="020B0602020104020603" pitchFamily="34" charset="0"/>
              </a:rPr>
              <a:t>      </a:t>
            </a:r>
            <a:r>
              <a:rPr lang="en-GB" sz="1600" b="1" i="1" dirty="0" err="1">
                <a:latin typeface="Tw Cen MT" panose="020B0602020104020603" pitchFamily="34" charset="0"/>
              </a:rPr>
              <a:t>sudo</a:t>
            </a:r>
            <a:r>
              <a:rPr lang="en-GB" sz="1600" b="1" i="1" dirty="0">
                <a:latin typeface="Tw Cen MT" panose="020B0602020104020603" pitchFamily="34" charset="0"/>
              </a:rPr>
              <a:t> apt-get install –upgrade python3 </a:t>
            </a:r>
          </a:p>
          <a:p>
            <a:endParaRPr lang="en-GB" dirty="0"/>
          </a:p>
        </p:txBody>
      </p:sp>
    </p:spTree>
    <p:extLst>
      <p:ext uri="{BB962C8B-B14F-4D97-AF65-F5344CB8AC3E}">
        <p14:creationId xmlns:p14="http://schemas.microsoft.com/office/powerpoint/2010/main" val="8548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BBC831-34D5-492C-AABF-C131D913B082}"/>
              </a:ext>
            </a:extLst>
          </p:cNvPr>
          <p:cNvSpPr>
            <a:spLocks noGrp="1"/>
          </p:cNvSpPr>
          <p:nvPr>
            <p:ph type="title"/>
          </p:nvPr>
        </p:nvSpPr>
        <p:spPr/>
        <p:txBody>
          <a:bodyPr/>
          <a:lstStyle/>
          <a:p>
            <a:r>
              <a:rPr lang="en-GB" dirty="0"/>
              <a:t>Step 2: Installing pip</a:t>
            </a:r>
          </a:p>
        </p:txBody>
      </p:sp>
      <p:sp>
        <p:nvSpPr>
          <p:cNvPr id="3" name="Segnaposto contenuto 2">
            <a:extLst>
              <a:ext uri="{FF2B5EF4-FFF2-40B4-BE49-F238E27FC236}">
                <a16:creationId xmlns:a16="http://schemas.microsoft.com/office/drawing/2014/main" id="{AB7E86F7-B8D6-4C22-B53D-B1F3877950FD}"/>
              </a:ext>
            </a:extLst>
          </p:cNvPr>
          <p:cNvSpPr>
            <a:spLocks noGrp="1"/>
          </p:cNvSpPr>
          <p:nvPr>
            <p:ph idx="1"/>
          </p:nvPr>
        </p:nvSpPr>
        <p:spPr>
          <a:xfrm>
            <a:off x="411892" y="1825625"/>
            <a:ext cx="8344930" cy="1489075"/>
          </a:xfrm>
        </p:spPr>
        <p:txBody>
          <a:bodyPr/>
          <a:lstStyle/>
          <a:p>
            <a:pPr marL="0" indent="0">
              <a:buNone/>
            </a:pPr>
            <a:r>
              <a:rPr lang="en-GB" dirty="0"/>
              <a:t>PIP is a recursive acronym that stands for “PIP Installs Packages”. It’s a command-line utility that allows you to install, reinstall, or uninstall Python packages with a simple and straightforward command: </a:t>
            </a:r>
            <a:r>
              <a:rPr lang="en-GB" b="1" dirty="0"/>
              <a:t>pip</a:t>
            </a:r>
          </a:p>
          <a:p>
            <a:pPr marL="0" indent="0">
              <a:buNone/>
            </a:pPr>
            <a:endParaRPr lang="en-GB" dirty="0"/>
          </a:p>
        </p:txBody>
      </p:sp>
      <p:sp>
        <p:nvSpPr>
          <p:cNvPr id="4" name="Segnaposto data 3">
            <a:extLst>
              <a:ext uri="{FF2B5EF4-FFF2-40B4-BE49-F238E27FC236}">
                <a16:creationId xmlns:a16="http://schemas.microsoft.com/office/drawing/2014/main" id="{1D9218CC-38FC-48A8-B386-621D6B0912B6}"/>
              </a:ext>
            </a:extLst>
          </p:cNvPr>
          <p:cNvSpPr>
            <a:spLocks noGrp="1"/>
          </p:cNvSpPr>
          <p:nvPr>
            <p:ph type="dt" sz="half" idx="10"/>
          </p:nvPr>
        </p:nvSpPr>
        <p:spPr>
          <a:xfrm>
            <a:off x="411892" y="6361329"/>
            <a:ext cx="2559908"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40D77B21-85BE-41B2-9B83-7110F626F061}"/>
              </a:ext>
            </a:extLst>
          </p:cNvPr>
          <p:cNvSpPr>
            <a:spLocks noGrp="1"/>
          </p:cNvSpPr>
          <p:nvPr>
            <p:ph type="sldNum" sz="quarter" idx="12"/>
          </p:nvPr>
        </p:nvSpPr>
        <p:spPr/>
        <p:txBody>
          <a:bodyPr/>
          <a:lstStyle/>
          <a:p>
            <a:fld id="{21D15A9C-11B4-4C77-BDEA-04E3D7D1DFC0}" type="slidenum">
              <a:rPr lang="en-US" smtClean="0"/>
              <a:t>5</a:t>
            </a:fld>
            <a:endParaRPr lang="en-US"/>
          </a:p>
        </p:txBody>
      </p:sp>
      <p:sp>
        <p:nvSpPr>
          <p:cNvPr id="6" name="CasellaDiTesto 5">
            <a:extLst>
              <a:ext uri="{FF2B5EF4-FFF2-40B4-BE49-F238E27FC236}">
                <a16:creationId xmlns:a16="http://schemas.microsoft.com/office/drawing/2014/main" id="{A01BC8A4-52AF-4A64-85C5-7EBEFF22FC53}"/>
              </a:ext>
            </a:extLst>
          </p:cNvPr>
          <p:cNvSpPr txBox="1"/>
          <p:nvPr/>
        </p:nvSpPr>
        <p:spPr>
          <a:xfrm>
            <a:off x="411892" y="3314700"/>
            <a:ext cx="4402156" cy="2831544"/>
          </a:xfrm>
          <a:prstGeom prst="rect">
            <a:avLst/>
          </a:prstGeom>
          <a:noFill/>
        </p:spPr>
        <p:txBody>
          <a:bodyPr wrap="square" rtlCol="0">
            <a:spAutoFit/>
          </a:bodyPr>
          <a:lstStyle/>
          <a:p>
            <a:r>
              <a:rPr lang="en-GB" sz="1600" dirty="0">
                <a:latin typeface="Tw Cen MT" panose="020B0602020104020603" pitchFamily="34" charset="0"/>
              </a:rPr>
              <a:t>Installing on Windows:</a:t>
            </a:r>
            <a:endParaRPr lang="en-US" sz="1600" dirty="0">
              <a:latin typeface="Tw Cen MT" panose="020B0602020104020603" pitchFamily="34" charset="0"/>
            </a:endParaRPr>
          </a:p>
          <a:p>
            <a:pPr marL="285750" indent="-285750">
              <a:buFont typeface="Arial" panose="020B0604020202020204" pitchFamily="34" charset="0"/>
              <a:buChar char="•"/>
            </a:pPr>
            <a:r>
              <a:rPr lang="en-US" sz="1600" dirty="0">
                <a:latin typeface="Tw Cen MT" panose="020B0602020104020603" pitchFamily="34" charset="0"/>
              </a:rPr>
              <a:t>Download the get-pip.py installer script from here: </a:t>
            </a:r>
            <a:r>
              <a:rPr lang="en-US" sz="1600" u="sng" dirty="0">
                <a:solidFill>
                  <a:srgbClr val="0070C0"/>
                </a:solidFill>
                <a:latin typeface="Tw Cen MT" panose="020B0602020104020603" pitchFamily="34" charset="0"/>
                <a:hlinkClick r:id="rId3"/>
              </a:rPr>
              <a:t>https://bootstrap.pypa.io/get-pip.py</a:t>
            </a:r>
            <a:r>
              <a:rPr lang="en-US" sz="1600" u="sng" dirty="0">
                <a:solidFill>
                  <a:srgbClr val="0070C0"/>
                </a:solidFill>
                <a:latin typeface="Tw Cen MT" panose="020B0602020104020603" pitchFamily="34" charset="0"/>
              </a:rPr>
              <a:t> </a:t>
            </a:r>
            <a:r>
              <a:rPr lang="en-US" sz="1600" dirty="0">
                <a:latin typeface="Tw Cen MT" panose="020B0602020104020603" pitchFamily="34" charset="0"/>
              </a:rPr>
              <a:t>Right-click on the link and select </a:t>
            </a:r>
            <a:r>
              <a:rPr lang="en-US" sz="1600" i="1" dirty="0">
                <a:latin typeface="Tw Cen MT" panose="020B0602020104020603" pitchFamily="34" charset="0"/>
              </a:rPr>
              <a:t>Save As</a:t>
            </a:r>
            <a:r>
              <a:rPr lang="en-US" sz="1600" dirty="0">
                <a:latin typeface="Tw Cen MT" panose="020B0602020104020603" pitchFamily="34" charset="0"/>
              </a:rPr>
              <a:t> and save it to any location.</a:t>
            </a:r>
          </a:p>
          <a:p>
            <a:pPr marL="285750" indent="-285750">
              <a:buFont typeface="Arial" panose="020B0604020202020204" pitchFamily="34" charset="0"/>
              <a:buChar char="•"/>
            </a:pPr>
            <a:r>
              <a:rPr lang="en-US" sz="1600" dirty="0">
                <a:latin typeface="Tw Cen MT" panose="020B0602020104020603" pitchFamily="34" charset="0"/>
              </a:rPr>
              <a:t>Open the Command Prompt (better </a:t>
            </a:r>
            <a:r>
              <a:rPr lang="en-US" sz="1600" b="1" dirty="0">
                <a:latin typeface="Tw Cen MT" panose="020B0602020104020603" pitchFamily="34" charset="0"/>
              </a:rPr>
              <a:t>Windows PowerShell</a:t>
            </a:r>
            <a:r>
              <a:rPr lang="en-US" sz="1600" dirty="0">
                <a:latin typeface="Tw Cen MT" panose="020B0602020104020603" pitchFamily="34" charset="0"/>
              </a:rPr>
              <a:t>) and navigate to the folder containing the get-pip.py file (</a:t>
            </a:r>
            <a:r>
              <a:rPr lang="en-US" sz="1600" i="1" dirty="0">
                <a:latin typeface="Tw Cen MT" panose="020B0602020104020603" pitchFamily="34" charset="0"/>
              </a:rPr>
              <a:t>cd</a:t>
            </a:r>
            <a:r>
              <a:rPr lang="en-US" sz="1600" dirty="0">
                <a:latin typeface="Tw Cen MT" panose="020B0602020104020603" pitchFamily="34" charset="0"/>
              </a:rPr>
              <a:t> </a:t>
            </a:r>
            <a:r>
              <a:rPr lang="en-US" sz="1600" i="1" dirty="0">
                <a:latin typeface="Tw Cen MT" panose="020B0602020104020603" pitchFamily="34" charset="0"/>
              </a:rPr>
              <a:t>path_to_folder)</a:t>
            </a:r>
            <a:r>
              <a:rPr lang="en-US" sz="1600" dirty="0">
                <a:latin typeface="Tw Cen MT" panose="020B0602020104020603" pitchFamily="34" charset="0"/>
              </a:rPr>
              <a:t>. </a:t>
            </a:r>
          </a:p>
          <a:p>
            <a:pPr marL="285750" indent="-285750">
              <a:buFont typeface="Arial" panose="020B0604020202020204" pitchFamily="34" charset="0"/>
              <a:buChar char="•"/>
            </a:pPr>
            <a:r>
              <a:rPr lang="en-US" sz="1600" dirty="0">
                <a:latin typeface="Tw Cen MT" panose="020B0602020104020603" pitchFamily="34" charset="0"/>
              </a:rPr>
              <a:t>Run the following command: </a:t>
            </a:r>
            <a:r>
              <a:rPr lang="en-US" sz="1600" b="1" i="1" dirty="0">
                <a:latin typeface="Tw Cen MT" panose="020B0602020104020603" pitchFamily="34" charset="0"/>
              </a:rPr>
              <a:t>python get-pip.py</a:t>
            </a:r>
          </a:p>
          <a:p>
            <a:pPr marL="285750" indent="-285750">
              <a:buFont typeface="Arial" panose="020B0604020202020204" pitchFamily="34" charset="0"/>
              <a:buChar char="•"/>
            </a:pPr>
            <a:endParaRPr lang="en-GB" dirty="0"/>
          </a:p>
        </p:txBody>
      </p:sp>
      <p:sp>
        <p:nvSpPr>
          <p:cNvPr id="7" name="CasellaDiTesto 5">
            <a:extLst>
              <a:ext uri="{FF2B5EF4-FFF2-40B4-BE49-F238E27FC236}">
                <a16:creationId xmlns:a16="http://schemas.microsoft.com/office/drawing/2014/main" id="{F396E0AF-3398-4050-9751-B9EB4EAACBAA}"/>
              </a:ext>
            </a:extLst>
          </p:cNvPr>
          <p:cNvSpPr txBox="1"/>
          <p:nvPr/>
        </p:nvSpPr>
        <p:spPr>
          <a:xfrm>
            <a:off x="4584357" y="3314700"/>
            <a:ext cx="4147751" cy="1354217"/>
          </a:xfrm>
          <a:prstGeom prst="rect">
            <a:avLst/>
          </a:prstGeom>
          <a:noFill/>
        </p:spPr>
        <p:txBody>
          <a:bodyPr wrap="square" rtlCol="0">
            <a:spAutoFit/>
          </a:bodyPr>
          <a:lstStyle/>
          <a:p>
            <a:r>
              <a:rPr lang="en-GB" sz="1600" dirty="0">
                <a:latin typeface="Tw Cen MT" panose="020B0602020104020603" pitchFamily="34" charset="0"/>
              </a:rPr>
              <a:t>Installing on Ubuntu:</a:t>
            </a:r>
          </a:p>
          <a:p>
            <a:pPr marL="285750" indent="-285750">
              <a:buFont typeface="Arial" panose="020B0604020202020204" pitchFamily="34" charset="0"/>
              <a:buChar char="•"/>
            </a:pPr>
            <a:r>
              <a:rPr lang="en-GB" sz="1600" dirty="0">
                <a:latin typeface="Tw Cen MT" panose="020B0602020104020603" pitchFamily="34" charset="0"/>
              </a:rPr>
              <a:t>Open your terminal and run the following:</a:t>
            </a:r>
          </a:p>
          <a:p>
            <a:pPr algn="ctr"/>
            <a:r>
              <a:rPr lang="en-US" altLang="en-US" sz="1600" b="1" i="1" dirty="0" err="1">
                <a:latin typeface="Tw Cen MT" panose="020B0602020104020603" pitchFamily="34" charset="0"/>
              </a:rPr>
              <a:t>sudo</a:t>
            </a:r>
            <a:r>
              <a:rPr lang="en-US" altLang="en-US" sz="1600" b="1" i="1" dirty="0">
                <a:latin typeface="Tw Cen MT" panose="020B0602020104020603" pitchFamily="34" charset="0"/>
              </a:rPr>
              <a:t> apt-get install python3-pip </a:t>
            </a:r>
          </a:p>
          <a:p>
            <a:pPr marL="285750" indent="-285750">
              <a:buFont typeface="Arial" panose="020B0604020202020204" pitchFamily="34" charset="0"/>
              <a:buChar char="•"/>
            </a:pPr>
            <a:endParaRPr lang="en-US" sz="1600" dirty="0">
              <a:latin typeface="Tw Cen MT" panose="020B0602020104020603"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689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714CA-E0DE-4A06-983D-E6FCA0D880D9}"/>
              </a:ext>
            </a:extLst>
          </p:cNvPr>
          <p:cNvSpPr>
            <a:spLocks noGrp="1"/>
          </p:cNvSpPr>
          <p:nvPr>
            <p:ph type="title"/>
          </p:nvPr>
        </p:nvSpPr>
        <p:spPr>
          <a:xfrm>
            <a:off x="411892" y="365127"/>
            <a:ext cx="7759722" cy="846292"/>
          </a:xfrm>
        </p:spPr>
        <p:txBody>
          <a:bodyPr>
            <a:normAutofit fontScale="90000"/>
          </a:bodyPr>
          <a:lstStyle/>
          <a:p>
            <a:r>
              <a:rPr lang="en-GB" dirty="0"/>
              <a:t>Step 3: Install Python Libraries with pip</a:t>
            </a:r>
          </a:p>
        </p:txBody>
      </p:sp>
      <p:sp>
        <p:nvSpPr>
          <p:cNvPr id="3" name="Segnaposto contenuto 2">
            <a:extLst>
              <a:ext uri="{FF2B5EF4-FFF2-40B4-BE49-F238E27FC236}">
                <a16:creationId xmlns:a16="http://schemas.microsoft.com/office/drawing/2014/main" id="{88DDDFFD-4EB5-4D54-81DA-19CDFC81B261}"/>
              </a:ext>
            </a:extLst>
          </p:cNvPr>
          <p:cNvSpPr>
            <a:spLocks noGrp="1"/>
          </p:cNvSpPr>
          <p:nvPr>
            <p:ph idx="1"/>
          </p:nvPr>
        </p:nvSpPr>
        <p:spPr>
          <a:xfrm>
            <a:off x="399535" y="1866901"/>
            <a:ext cx="8344930" cy="4356100"/>
          </a:xfrm>
        </p:spPr>
        <p:txBody>
          <a:bodyPr>
            <a:normAutofit fontScale="92500" lnSpcReduction="10000"/>
          </a:bodyPr>
          <a:lstStyle/>
          <a:p>
            <a:pPr marL="0" indent="0">
              <a:buNone/>
            </a:pPr>
            <a:r>
              <a:rPr lang="en-GB" dirty="0"/>
              <a:t>Installing on every OS:</a:t>
            </a:r>
          </a:p>
          <a:p>
            <a:pPr marL="0" indent="0">
              <a:buNone/>
            </a:pPr>
            <a:r>
              <a:rPr lang="en-GB" dirty="0"/>
              <a:t>Open your terminal (Windows PowerShell for Windows) and run the following commands:</a:t>
            </a:r>
          </a:p>
          <a:p>
            <a:pPr marL="0" indent="0">
              <a:buNone/>
            </a:pPr>
            <a:endParaRPr lang="en-GB" dirty="0"/>
          </a:p>
          <a:p>
            <a:r>
              <a:rPr lang="en-GB" dirty="0"/>
              <a:t>Install </a:t>
            </a:r>
            <a:r>
              <a:rPr lang="en-GB" dirty="0" err="1"/>
              <a:t>numpy</a:t>
            </a:r>
            <a:r>
              <a:rPr lang="en-GB" dirty="0"/>
              <a:t> (For array operations) :</a:t>
            </a:r>
          </a:p>
          <a:p>
            <a:pPr marL="0" indent="0" algn="ctr">
              <a:buNone/>
            </a:pPr>
            <a:r>
              <a:rPr lang="en-GB" dirty="0"/>
              <a:t> </a:t>
            </a:r>
            <a:r>
              <a:rPr lang="en-GB" b="1" i="1" dirty="0"/>
              <a:t>pip3 install </a:t>
            </a:r>
            <a:r>
              <a:rPr lang="en-GB" b="1" i="1" dirty="0" err="1"/>
              <a:t>numpy</a:t>
            </a:r>
            <a:endParaRPr lang="en-GB" b="1" i="1" dirty="0"/>
          </a:p>
          <a:p>
            <a:r>
              <a:rPr lang="en-GB" dirty="0"/>
              <a:t>Install matplotlib (For plotting and visualization)</a:t>
            </a:r>
          </a:p>
          <a:p>
            <a:pPr marL="0" indent="0" algn="ctr">
              <a:buNone/>
            </a:pPr>
            <a:r>
              <a:rPr lang="en-GB" b="1" i="1" dirty="0"/>
              <a:t>pip3 install matplotlib</a:t>
            </a:r>
          </a:p>
          <a:p>
            <a:r>
              <a:rPr lang="en-GB" dirty="0"/>
              <a:t>Install OpenCV (Computer Vision Library): </a:t>
            </a:r>
          </a:p>
          <a:p>
            <a:pPr marL="0" indent="0" algn="ctr">
              <a:buNone/>
            </a:pPr>
            <a:r>
              <a:rPr lang="en-GB" b="1" i="1" dirty="0"/>
              <a:t>pip3 install </a:t>
            </a:r>
            <a:r>
              <a:rPr lang="en-GB" b="1" i="1" dirty="0" err="1"/>
              <a:t>opencv</a:t>
            </a:r>
            <a:r>
              <a:rPr lang="en-GB" b="1" i="1" dirty="0"/>
              <a:t>-python==</a:t>
            </a:r>
            <a:r>
              <a:rPr lang="en-GB" b="1" i="1" dirty="0">
                <a:solidFill>
                  <a:srgbClr val="FF0000"/>
                </a:solidFill>
              </a:rPr>
              <a:t>3.4.2.16</a:t>
            </a:r>
          </a:p>
          <a:p>
            <a:pPr marL="0" indent="0" algn="ctr">
              <a:buNone/>
            </a:pPr>
            <a:r>
              <a:rPr lang="en-GB" b="1" i="1" dirty="0"/>
              <a:t>pip3 install </a:t>
            </a:r>
            <a:r>
              <a:rPr lang="en-GB" b="1" i="1" dirty="0" err="1"/>
              <a:t>opencv</a:t>
            </a:r>
            <a:r>
              <a:rPr lang="en-GB" b="1" i="1" dirty="0"/>
              <a:t>-</a:t>
            </a:r>
            <a:r>
              <a:rPr lang="en-GB" b="1" i="1" dirty="0" err="1"/>
              <a:t>contrib</a:t>
            </a:r>
            <a:r>
              <a:rPr lang="en-GB" b="1" i="1" dirty="0"/>
              <a:t>-python ==</a:t>
            </a:r>
            <a:r>
              <a:rPr lang="en-GB" b="1" i="1" dirty="0">
                <a:solidFill>
                  <a:srgbClr val="FF0000"/>
                </a:solidFill>
              </a:rPr>
              <a:t> 3.4.2.16</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A14690C0-4DA6-4DF9-A98F-99EAD8A70AC0}"/>
              </a:ext>
            </a:extLst>
          </p:cNvPr>
          <p:cNvSpPr>
            <a:spLocks noGrp="1"/>
          </p:cNvSpPr>
          <p:nvPr>
            <p:ph type="dt" sz="half" idx="10"/>
          </p:nvPr>
        </p:nvSpPr>
        <p:spPr>
          <a:xfrm>
            <a:off x="411891" y="6361329"/>
            <a:ext cx="2541664"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385B2656-64C8-4519-8F81-7859234441B1}"/>
              </a:ext>
            </a:extLst>
          </p:cNvPr>
          <p:cNvSpPr>
            <a:spLocks noGrp="1"/>
          </p:cNvSpPr>
          <p:nvPr>
            <p:ph type="sldNum" sz="quarter" idx="12"/>
          </p:nvPr>
        </p:nvSpPr>
        <p:spPr/>
        <p:txBody>
          <a:bodyPr/>
          <a:lstStyle/>
          <a:p>
            <a:fld id="{21D15A9C-11B4-4C77-BDEA-04E3D7D1DFC0}" type="slidenum">
              <a:rPr lang="en-US" smtClean="0"/>
              <a:t>6</a:t>
            </a:fld>
            <a:endParaRPr lang="en-US" dirty="0"/>
          </a:p>
        </p:txBody>
      </p:sp>
    </p:spTree>
    <p:extLst>
      <p:ext uri="{BB962C8B-B14F-4D97-AF65-F5344CB8AC3E}">
        <p14:creationId xmlns:p14="http://schemas.microsoft.com/office/powerpoint/2010/main" val="20967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425517-4760-4CAE-AE51-2926BAC8F809}"/>
              </a:ext>
            </a:extLst>
          </p:cNvPr>
          <p:cNvSpPr>
            <a:spLocks noGrp="1"/>
          </p:cNvSpPr>
          <p:nvPr>
            <p:ph type="title"/>
          </p:nvPr>
        </p:nvSpPr>
        <p:spPr/>
        <p:txBody>
          <a:bodyPr>
            <a:normAutofit fontScale="90000"/>
          </a:bodyPr>
          <a:lstStyle/>
          <a:p>
            <a:r>
              <a:rPr lang="en-GB" dirty="0"/>
              <a:t>Step 4: Install and run Jupyter Notebook</a:t>
            </a:r>
          </a:p>
        </p:txBody>
      </p:sp>
      <p:sp>
        <p:nvSpPr>
          <p:cNvPr id="3" name="Segnaposto contenuto 2">
            <a:extLst>
              <a:ext uri="{FF2B5EF4-FFF2-40B4-BE49-F238E27FC236}">
                <a16:creationId xmlns:a16="http://schemas.microsoft.com/office/drawing/2014/main" id="{87EB0E7F-A70F-40D1-8E72-EC4A6A106225}"/>
              </a:ext>
            </a:extLst>
          </p:cNvPr>
          <p:cNvSpPr>
            <a:spLocks noGrp="1"/>
          </p:cNvSpPr>
          <p:nvPr>
            <p:ph idx="1"/>
          </p:nvPr>
        </p:nvSpPr>
        <p:spPr>
          <a:xfrm>
            <a:off x="411892" y="1825624"/>
            <a:ext cx="8344930" cy="4138757"/>
          </a:xfrm>
        </p:spPr>
        <p:txBody>
          <a:bodyPr>
            <a:normAutofit/>
          </a:bodyPr>
          <a:lstStyle/>
          <a:p>
            <a:pPr marL="0" indent="0">
              <a:buNone/>
            </a:pPr>
            <a:r>
              <a:rPr lang="en-US" dirty="0"/>
              <a:t>The </a:t>
            </a:r>
            <a:r>
              <a:rPr lang="en-US" dirty="0" err="1"/>
              <a:t>Jupyter</a:t>
            </a:r>
            <a:r>
              <a:rPr lang="en-US" dirty="0"/>
              <a:t> Notebook is an open-source web application that allows you to create and share documents that contain live code, equations, visualizations and narrative text. It is useful to explain how to code and to visualize interactively the results of an algorithm or code.</a:t>
            </a:r>
          </a:p>
          <a:p>
            <a:pPr marL="0" indent="0">
              <a:buNone/>
            </a:pPr>
            <a:endParaRPr lang="en-GB" dirty="0"/>
          </a:p>
          <a:p>
            <a:pPr marL="0" indent="0">
              <a:buNone/>
            </a:pPr>
            <a:r>
              <a:rPr lang="en-GB" b="1" dirty="0"/>
              <a:t>Install</a:t>
            </a:r>
            <a:r>
              <a:rPr lang="en-GB" dirty="0"/>
              <a:t> on every OS:</a:t>
            </a:r>
          </a:p>
          <a:p>
            <a:r>
              <a:rPr lang="en-GB" dirty="0"/>
              <a:t>Open your terminal and run: </a:t>
            </a:r>
          </a:p>
          <a:p>
            <a:pPr marL="0" indent="0" algn="ctr">
              <a:buNone/>
            </a:pPr>
            <a:r>
              <a:rPr lang="en-GB" b="1" i="1" dirty="0"/>
              <a:t>pip3 install </a:t>
            </a:r>
            <a:r>
              <a:rPr lang="en-GB" b="1" i="1" dirty="0" err="1"/>
              <a:t>jupyter</a:t>
            </a:r>
            <a:endParaRPr lang="en-GB" b="1" i="1" dirty="0"/>
          </a:p>
          <a:p>
            <a:pPr marL="0" indent="0">
              <a:buNone/>
            </a:pPr>
            <a:endParaRPr lang="en-GB" dirty="0"/>
          </a:p>
          <a:p>
            <a:pPr marL="0" indent="0">
              <a:buNone/>
            </a:pPr>
            <a:endParaRPr lang="en-GB" dirty="0"/>
          </a:p>
          <a:p>
            <a:pPr marL="0" indent="0">
              <a:buNone/>
            </a:pPr>
            <a:endParaRPr lang="en-GB" dirty="0"/>
          </a:p>
        </p:txBody>
      </p:sp>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7</a:t>
            </a:fld>
            <a:endParaRPr lang="en-US"/>
          </a:p>
        </p:txBody>
      </p:sp>
    </p:spTree>
    <p:extLst>
      <p:ext uri="{BB962C8B-B14F-4D97-AF65-F5344CB8AC3E}">
        <p14:creationId xmlns:p14="http://schemas.microsoft.com/office/powerpoint/2010/main" val="20306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FB9A-E9C6-411C-A1CD-8267E2FAE1B4}"/>
              </a:ext>
            </a:extLst>
          </p:cNvPr>
          <p:cNvSpPr>
            <a:spLocks noGrp="1"/>
          </p:cNvSpPr>
          <p:nvPr>
            <p:ph type="title"/>
          </p:nvPr>
        </p:nvSpPr>
        <p:spPr>
          <a:xfrm>
            <a:off x="628650" y="2986722"/>
            <a:ext cx="7886700" cy="884555"/>
          </a:xfrm>
        </p:spPr>
        <p:txBody>
          <a:bodyPr/>
          <a:lstStyle/>
          <a:p>
            <a:pPr algn="ctr"/>
            <a:r>
              <a:rPr lang="en-GB" b="1" dirty="0">
                <a:solidFill>
                  <a:schemeClr val="accent5"/>
                </a:solidFill>
              </a:rPr>
              <a:t>Working on Lab Computer</a:t>
            </a:r>
          </a:p>
        </p:txBody>
      </p:sp>
    </p:spTree>
    <p:extLst>
      <p:ext uri="{BB962C8B-B14F-4D97-AF65-F5344CB8AC3E}">
        <p14:creationId xmlns:p14="http://schemas.microsoft.com/office/powerpoint/2010/main" val="408679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CD37FF21-5647-48BC-ABE0-22F8AB863E52}"/>
              </a:ext>
            </a:extLst>
          </p:cNvPr>
          <p:cNvSpPr>
            <a:spLocks noGrp="1"/>
          </p:cNvSpPr>
          <p:nvPr>
            <p:ph type="dt" sz="half" idx="10"/>
          </p:nvPr>
        </p:nvSpPr>
        <p:spPr>
          <a:xfrm>
            <a:off x="411891" y="6361329"/>
            <a:ext cx="2558835" cy="365125"/>
          </a:xfrm>
        </p:spPr>
        <p:txBody>
          <a:bodyPr/>
          <a:lstStyle/>
          <a:p>
            <a:r>
              <a:rPr lang="en-US" dirty="0"/>
              <a:t>Initial Setup – Pierluigi Zama Ramirez</a:t>
            </a:r>
          </a:p>
        </p:txBody>
      </p:sp>
      <p:sp>
        <p:nvSpPr>
          <p:cNvPr id="5" name="Segnaposto numero diapositiva 4">
            <a:extLst>
              <a:ext uri="{FF2B5EF4-FFF2-40B4-BE49-F238E27FC236}">
                <a16:creationId xmlns:a16="http://schemas.microsoft.com/office/drawing/2014/main" id="{1B67C968-09C6-409E-9094-6A61912F818E}"/>
              </a:ext>
            </a:extLst>
          </p:cNvPr>
          <p:cNvSpPr>
            <a:spLocks noGrp="1"/>
          </p:cNvSpPr>
          <p:nvPr>
            <p:ph type="sldNum" sz="quarter" idx="12"/>
          </p:nvPr>
        </p:nvSpPr>
        <p:spPr/>
        <p:txBody>
          <a:bodyPr/>
          <a:lstStyle/>
          <a:p>
            <a:fld id="{21D15A9C-11B4-4C77-BDEA-04E3D7D1DFC0}" type="slidenum">
              <a:rPr lang="en-US" smtClean="0"/>
              <a:t>9</a:t>
            </a:fld>
            <a:endParaRPr lang="en-US"/>
          </a:p>
        </p:txBody>
      </p:sp>
      <p:sp>
        <p:nvSpPr>
          <p:cNvPr id="10" name="Title 9">
            <a:extLst>
              <a:ext uri="{FF2B5EF4-FFF2-40B4-BE49-F238E27FC236}">
                <a16:creationId xmlns:a16="http://schemas.microsoft.com/office/drawing/2014/main" id="{72845DCC-69CC-44B6-95CC-903390EA718D}"/>
              </a:ext>
            </a:extLst>
          </p:cNvPr>
          <p:cNvSpPr>
            <a:spLocks noGrp="1"/>
          </p:cNvSpPr>
          <p:nvPr>
            <p:ph type="title"/>
          </p:nvPr>
        </p:nvSpPr>
        <p:spPr/>
        <p:txBody>
          <a:bodyPr/>
          <a:lstStyle/>
          <a:p>
            <a:r>
              <a:rPr lang="en-GB" dirty="0"/>
              <a:t>Working on Lab computer</a:t>
            </a:r>
          </a:p>
        </p:txBody>
      </p:sp>
      <p:pic>
        <p:nvPicPr>
          <p:cNvPr id="11" name="Picture 10">
            <a:extLst>
              <a:ext uri="{FF2B5EF4-FFF2-40B4-BE49-F238E27FC236}">
                <a16:creationId xmlns:a16="http://schemas.microsoft.com/office/drawing/2014/main" id="{29F8597D-9CD6-42C0-857B-A1F99A7A332E}"/>
              </a:ext>
            </a:extLst>
          </p:cNvPr>
          <p:cNvPicPr>
            <a:picLocks noChangeAspect="1"/>
          </p:cNvPicPr>
          <p:nvPr/>
        </p:nvPicPr>
        <p:blipFill rotWithShape="1">
          <a:blip r:embed="rId3"/>
          <a:srcRect l="3283" t="673" b="37374"/>
          <a:stretch/>
        </p:blipFill>
        <p:spPr>
          <a:xfrm>
            <a:off x="2296419" y="1948014"/>
            <a:ext cx="4551161" cy="2186459"/>
          </a:xfrm>
          <a:prstGeom prst="rect">
            <a:avLst/>
          </a:prstGeom>
        </p:spPr>
      </p:pic>
      <p:sp>
        <p:nvSpPr>
          <p:cNvPr id="12" name="TextBox 11">
            <a:extLst>
              <a:ext uri="{FF2B5EF4-FFF2-40B4-BE49-F238E27FC236}">
                <a16:creationId xmlns:a16="http://schemas.microsoft.com/office/drawing/2014/main" id="{60134894-17E9-445B-A3DC-17984E4BB348}"/>
              </a:ext>
            </a:extLst>
          </p:cNvPr>
          <p:cNvSpPr txBox="1"/>
          <p:nvPr/>
        </p:nvSpPr>
        <p:spPr>
          <a:xfrm flipH="1">
            <a:off x="957385" y="4365760"/>
            <a:ext cx="7120175" cy="1754326"/>
          </a:xfrm>
          <a:prstGeom prst="rect">
            <a:avLst/>
          </a:prstGeom>
          <a:noFill/>
        </p:spPr>
        <p:txBody>
          <a:bodyPr wrap="square" rtlCol="0">
            <a:spAutoFit/>
          </a:bodyPr>
          <a:lstStyle/>
          <a:p>
            <a:r>
              <a:rPr lang="en-GB" dirty="0"/>
              <a:t>All the packages you need are already installed. If it is the first time in lab perform the following steps:</a:t>
            </a:r>
          </a:p>
          <a:p>
            <a:pPr marL="342900" indent="-342900">
              <a:buFont typeface="+mj-lt"/>
              <a:buAutoNum type="arabicPeriod"/>
            </a:pPr>
            <a:r>
              <a:rPr lang="en-GB" dirty="0"/>
              <a:t>Create your account</a:t>
            </a:r>
          </a:p>
          <a:p>
            <a:pPr marL="342900" indent="-342900">
              <a:buFont typeface="+mj-lt"/>
              <a:buAutoNum type="arabicPeriod"/>
            </a:pPr>
            <a:r>
              <a:rPr lang="en-GB" dirty="0"/>
              <a:t>Login into </a:t>
            </a:r>
            <a:r>
              <a:rPr lang="en-GB" b="1" dirty="0"/>
              <a:t>Debian 9</a:t>
            </a:r>
            <a:r>
              <a:rPr lang="en-GB" dirty="0"/>
              <a:t> (only Linux will be supported in lab PCs)</a:t>
            </a:r>
            <a:r>
              <a:rPr lang="en-GB" b="1" dirty="0"/>
              <a:t> </a:t>
            </a:r>
            <a:r>
              <a:rPr lang="en-GB" dirty="0"/>
              <a:t>with username and password</a:t>
            </a:r>
          </a:p>
          <a:p>
            <a:pPr marL="342900" indent="-342900">
              <a:buFont typeface="+mj-lt"/>
              <a:buAutoNum type="arabicPeriod"/>
            </a:pPr>
            <a:r>
              <a:rPr lang="en-GB" dirty="0"/>
              <a:t>run </a:t>
            </a:r>
            <a:r>
              <a:rPr lang="en-GB" b="1" i="1" dirty="0" err="1"/>
              <a:t>startx</a:t>
            </a:r>
            <a:r>
              <a:rPr lang="en-GB" dirty="0"/>
              <a:t> in the terminal to run the GUI</a:t>
            </a:r>
          </a:p>
        </p:txBody>
      </p:sp>
    </p:spTree>
    <p:extLst>
      <p:ext uri="{BB962C8B-B14F-4D97-AF65-F5344CB8AC3E}">
        <p14:creationId xmlns:p14="http://schemas.microsoft.com/office/powerpoint/2010/main" val="149983608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2533</TotalTime>
  <Words>919</Words>
  <Application>Microsoft Office PowerPoint</Application>
  <PresentationFormat>On-screen Show (4:3)</PresentationFormat>
  <Paragraphs>116</Paragraphs>
  <Slides>15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Courier New</vt:lpstr>
      <vt:lpstr>Tw Cen MT</vt:lpstr>
      <vt:lpstr>Tema di Office</vt:lpstr>
      <vt:lpstr>Personalizza struttura</vt:lpstr>
      <vt:lpstr> Initial Setup Lab-session 0</vt:lpstr>
      <vt:lpstr>Working on your computer</vt:lpstr>
      <vt:lpstr>Requirements</vt:lpstr>
      <vt:lpstr>Step 1: Installing Python 3.x</vt:lpstr>
      <vt:lpstr>Step 2: Installing pip</vt:lpstr>
      <vt:lpstr>Step 3: Install Python Libraries with pip</vt:lpstr>
      <vt:lpstr>Step 4: Install and run Jupyter Notebook</vt:lpstr>
      <vt:lpstr>Working on Lab Computer</vt:lpstr>
      <vt:lpstr>Working on Lab computer</vt:lpstr>
      <vt:lpstr>After Initial Setup</vt:lpstr>
      <vt:lpstr>Jupyter Notebook: An overview</vt:lpstr>
      <vt:lpstr>Jupyter Notebook: An overview</vt:lpstr>
      <vt:lpstr>Export python .py from notebook file</vt:lpstr>
      <vt:lpstr>Working from home: IDE and terminal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Alessio Tonioni</dc:creator>
  <cp:lastModifiedBy>Pierluigi Zama Ramirez</cp:lastModifiedBy>
  <cp:revision>170</cp:revision>
  <dcterms:created xsi:type="dcterms:W3CDTF">2017-01-13T13:53:04Z</dcterms:created>
  <dcterms:modified xsi:type="dcterms:W3CDTF">2019-09-24T11:50:42Z</dcterms:modified>
</cp:coreProperties>
</file>