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8"/>
  </p:notesMasterIdLst>
  <p:sldIdLst>
    <p:sldId id="256" r:id="rId3"/>
    <p:sldId id="312" r:id="rId4"/>
    <p:sldId id="302" r:id="rId5"/>
    <p:sldId id="303" r:id="rId6"/>
    <p:sldId id="304" r:id="rId7"/>
    <p:sldId id="305" r:id="rId8"/>
    <p:sldId id="306" r:id="rId9"/>
    <p:sldId id="314" r:id="rId10"/>
    <p:sldId id="307" r:id="rId11"/>
    <p:sldId id="317" r:id="rId12"/>
    <p:sldId id="315" r:id="rId13"/>
    <p:sldId id="310" r:id="rId14"/>
    <p:sldId id="309" r:id="rId15"/>
    <p:sldId id="308" r:id="rId16"/>
    <p:sldId id="31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0B2A424-0C01-4A46-9046-A28E1EC71906}">
          <p14:sldIdLst>
            <p14:sldId id="256"/>
            <p14:sldId id="312"/>
            <p14:sldId id="302"/>
            <p14:sldId id="303"/>
            <p14:sldId id="304"/>
            <p14:sldId id="305"/>
            <p14:sldId id="306"/>
            <p14:sldId id="314"/>
            <p14:sldId id="307"/>
            <p14:sldId id="317"/>
            <p14:sldId id="315"/>
            <p14:sldId id="310"/>
            <p14:sldId id="309"/>
            <p14:sldId id="308"/>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luigi Zama Ramirez" initials="PZR" lastIdx="1" clrIdx="0">
    <p:extLst>
      <p:ext uri="{19B8F6BF-5375-455C-9EA6-DF929625EA0E}">
        <p15:presenceInfo xmlns:p15="http://schemas.microsoft.com/office/powerpoint/2012/main" userId="86b9ea593df47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86417" autoAdjust="0"/>
  </p:normalViewPr>
  <p:slideViewPr>
    <p:cSldViewPr snapToGrid="0">
      <p:cViewPr varScale="1">
        <p:scale>
          <a:sx n="98" d="100"/>
          <a:sy n="98" d="100"/>
        </p:scale>
        <p:origin x="2136"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598C-FF10-4AF1-BC63-A7C8964CD468}" type="datetimeFigureOut">
              <a:rPr lang="en-US" smtClean="0"/>
              <a:t>9/26/2019</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A76A-0A3F-4C6E-BCAD-3645DACBB6C6}" type="slidenum">
              <a:rPr lang="en-US" smtClean="0"/>
              <a:t>‹#›</a:t>
            </a:fld>
            <a:endParaRPr lang="en-US"/>
          </a:p>
        </p:txBody>
      </p:sp>
    </p:spTree>
    <p:extLst>
      <p:ext uri="{BB962C8B-B14F-4D97-AF65-F5344CB8AC3E}">
        <p14:creationId xmlns:p14="http://schemas.microsoft.com/office/powerpoint/2010/main" val="212572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4</a:t>
            </a:fld>
            <a:endParaRPr lang="en-US"/>
          </a:p>
        </p:txBody>
      </p:sp>
    </p:spTree>
    <p:extLst>
      <p:ext uri="{BB962C8B-B14F-4D97-AF65-F5344CB8AC3E}">
        <p14:creationId xmlns:p14="http://schemas.microsoft.com/office/powerpoint/2010/main" val="41963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5</a:t>
            </a:fld>
            <a:endParaRPr lang="en-US"/>
          </a:p>
        </p:txBody>
      </p:sp>
    </p:spTree>
    <p:extLst>
      <p:ext uri="{BB962C8B-B14F-4D97-AF65-F5344CB8AC3E}">
        <p14:creationId xmlns:p14="http://schemas.microsoft.com/office/powerpoint/2010/main" val="369377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6</a:t>
            </a:fld>
            <a:endParaRPr lang="en-US"/>
          </a:p>
        </p:txBody>
      </p:sp>
    </p:spTree>
    <p:extLst>
      <p:ext uri="{BB962C8B-B14F-4D97-AF65-F5344CB8AC3E}">
        <p14:creationId xmlns:p14="http://schemas.microsoft.com/office/powerpoint/2010/main" val="57105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9</a:t>
            </a:fld>
            <a:endParaRPr lang="en-US"/>
          </a:p>
        </p:txBody>
      </p:sp>
    </p:spTree>
    <p:extLst>
      <p:ext uri="{BB962C8B-B14F-4D97-AF65-F5344CB8AC3E}">
        <p14:creationId xmlns:p14="http://schemas.microsoft.com/office/powerpoint/2010/main" val="330022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11</a:t>
            </a:fld>
            <a:endParaRPr lang="en-US"/>
          </a:p>
        </p:txBody>
      </p:sp>
    </p:spTree>
    <p:extLst>
      <p:ext uri="{BB962C8B-B14F-4D97-AF65-F5344CB8AC3E}">
        <p14:creationId xmlns:p14="http://schemas.microsoft.com/office/powerpoint/2010/main" val="123831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12</a:t>
            </a:fld>
            <a:endParaRPr lang="en-US"/>
          </a:p>
        </p:txBody>
      </p:sp>
    </p:spTree>
    <p:extLst>
      <p:ext uri="{BB962C8B-B14F-4D97-AF65-F5344CB8AC3E}">
        <p14:creationId xmlns:p14="http://schemas.microsoft.com/office/powerpoint/2010/main" val="273611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13</a:t>
            </a:fld>
            <a:endParaRPr lang="en-US"/>
          </a:p>
        </p:txBody>
      </p:sp>
    </p:spTree>
    <p:extLst>
      <p:ext uri="{BB962C8B-B14F-4D97-AF65-F5344CB8AC3E}">
        <p14:creationId xmlns:p14="http://schemas.microsoft.com/office/powerpoint/2010/main" val="109132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56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7722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40967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2286000" y="2819357"/>
            <a:ext cx="6858000" cy="1538459"/>
          </a:xfrm>
          <a:prstGeom prst="rect">
            <a:avLst/>
          </a:prstGeom>
        </p:spPr>
        <p:txBody>
          <a:bodyPr anchor="b"/>
          <a:lstStyle>
            <a:lvl1pPr algn="ctr">
              <a:defRPr sz="5000" b="1">
                <a:solidFill>
                  <a:srgbClr val="0070C0"/>
                </a:solidFill>
                <a:latin typeface="Tw Cen MT" panose="020B0602020104020603" pitchFamily="34" charset="0"/>
              </a:defRPr>
            </a:lvl1pPr>
          </a:lstStyle>
          <a:p>
            <a:r>
              <a:rPr lang="it-IT" dirty="0"/>
              <a:t>Fare clic per modificare lo stile del titolo</a:t>
            </a:r>
            <a:endParaRPr lang="en-US" dirty="0"/>
          </a:p>
        </p:txBody>
      </p:sp>
      <p:sp>
        <p:nvSpPr>
          <p:cNvPr id="3" name="Sottotitolo 2"/>
          <p:cNvSpPr>
            <a:spLocks noGrp="1"/>
          </p:cNvSpPr>
          <p:nvPr>
            <p:ph type="subTitle" idx="1"/>
          </p:nvPr>
        </p:nvSpPr>
        <p:spPr>
          <a:xfrm>
            <a:off x="2286000" y="4883150"/>
            <a:ext cx="6858000" cy="1655762"/>
          </a:xfrm>
          <a:prstGeom prst="rect">
            <a:avLst/>
          </a:prstGeom>
        </p:spPr>
        <p:txBody>
          <a:bodyPr/>
          <a:lstStyle>
            <a:lvl1pPr marL="0" indent="0" algn="ctr">
              <a:buNone/>
              <a:defRPr sz="2400">
                <a:solidFill>
                  <a:srgbClr val="0070C0"/>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sp>
        <p:nvSpPr>
          <p:cNvPr id="9" name="Segnaposto testo 8"/>
          <p:cNvSpPr>
            <a:spLocks noGrp="1"/>
          </p:cNvSpPr>
          <p:nvPr>
            <p:ph type="body" sz="quarter" idx="10"/>
          </p:nvPr>
        </p:nvSpPr>
        <p:spPr>
          <a:xfrm>
            <a:off x="2286000" y="1681163"/>
            <a:ext cx="6858000" cy="995362"/>
          </a:xfrm>
          <a:prstGeom prst="rect">
            <a:avLst/>
          </a:prstGeom>
        </p:spPr>
        <p:txBody>
          <a:bodyPr/>
          <a:lstStyle>
            <a:lvl1pPr>
              <a:defRPr sz="2500" b="0">
                <a:solidFill>
                  <a:srgbClr val="0070C0"/>
                </a:solidFill>
                <a:latin typeface="Courier New" panose="02070309020205020404" pitchFamily="49" charset="0"/>
                <a:cs typeface="Courier New" panose="02070309020205020404" pitchFamily="49" charset="0"/>
              </a:defRPr>
            </a:lvl1pPr>
            <a:lvl4pPr marL="1371600" indent="0">
              <a:buNone/>
              <a:defRPr/>
            </a:lvl4pPr>
          </a:lstStyle>
          <a:p>
            <a:pPr lvl="0"/>
            <a:r>
              <a:rPr lang="it-IT" dirty="0"/>
              <a:t>Modifica gli stili del testo dello sc</a:t>
            </a:r>
            <a:endParaRPr lang="en-US" dirty="0"/>
          </a:p>
        </p:txBody>
      </p:sp>
    </p:spTree>
    <p:extLst>
      <p:ext uri="{BB962C8B-B14F-4D97-AF65-F5344CB8AC3E}">
        <p14:creationId xmlns:p14="http://schemas.microsoft.com/office/powerpoint/2010/main" val="32638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idx="1"/>
          </p:nvPr>
        </p:nvSpPr>
        <p:spPr>
          <a:xfrm>
            <a:off x="628650" y="1825625"/>
            <a:ext cx="78867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39566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a:prstGeom prst="rect">
            <a:avLst/>
          </a:prstGeom>
        </p:spPr>
        <p:txBody>
          <a:bodyPr anchor="b"/>
          <a:lstStyle>
            <a:lvl1pPr>
              <a:defRPr sz="6000"/>
            </a:lvl1pPr>
          </a:lstStyle>
          <a:p>
            <a:r>
              <a:rPr lang="it-IT"/>
              <a:t>Fare clic per modificare lo stile del titolo</a:t>
            </a:r>
            <a:endParaRPr lang="en-US"/>
          </a:p>
        </p:txBody>
      </p:sp>
      <p:sp>
        <p:nvSpPr>
          <p:cNvPr id="3" name="Segnaposto tes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91621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2865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2888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a:prstGeom prst="rect">
            <a:avLst/>
          </a:prstGeom>
        </p:spPr>
        <p:txBody>
          <a:bodyPr/>
          <a:lstStyle/>
          <a:p>
            <a:r>
              <a:rPr lang="it-IT"/>
              <a:t>Fare clic per modificare lo stile del titolo</a:t>
            </a:r>
            <a:endParaRPr lang="en-US"/>
          </a:p>
        </p:txBody>
      </p:sp>
      <p:sp>
        <p:nvSpPr>
          <p:cNvPr id="3" name="Segnaposto tes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8" name="Segnaposto piè di pagina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egnaposto numero diapositiva 8"/>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27444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data 2"/>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4" name="Segnaposto piè di pagina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egnaposto numero diapositiva 4"/>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24015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3" name="Segnaposto piè di pagina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egnaposto numero diapositiva 3"/>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93298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contenut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95289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r>
              <a:rPr lang="en-US"/>
              <a:t>TensorFlow 101 - Alessio Tonioni</a:t>
            </a:r>
            <a:endParaRPr lang="en-US" dirty="0"/>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050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immagin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54728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1825625"/>
            <a:ext cx="78867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11457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a:prstGeom prst="rect">
            <a:avLst/>
          </a:prstGeo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365125"/>
            <a:ext cx="5762625"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0600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10400" y="363600"/>
            <a:ext cx="7886700" cy="846000"/>
          </a:xfrm>
        </p:spPr>
        <p:txBody>
          <a:bodyPr anchor="ctr"/>
          <a:lstStyle>
            <a:lvl1pPr>
              <a:defRPr sz="40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410400" y="1825200"/>
            <a:ext cx="83448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
        <p:nvSpPr>
          <p:cNvPr id="8" name="Segnaposto contenuto 7"/>
          <p:cNvSpPr>
            <a:spLocks noGrp="1"/>
          </p:cNvSpPr>
          <p:nvPr>
            <p:ph sz="quarter" idx="13"/>
          </p:nvPr>
        </p:nvSpPr>
        <p:spPr>
          <a:xfrm>
            <a:off x="411162" y="3509963"/>
            <a:ext cx="8344037" cy="2652712"/>
          </a:xfrm>
          <a:ln>
            <a:prstDash val="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none"/>
        </p:style>
        <p:txBody>
          <a:bodyPr/>
          <a:lstStyle>
            <a:lvl1pPr>
              <a:defRPr sz="1400">
                <a:latin typeface="Courier New" panose="02070309020205020404" pitchFamily="49" charset="0"/>
                <a:cs typeface="Courier New" panose="02070309020205020404" pitchFamily="49" charset="0"/>
              </a:defRPr>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117405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875004"/>
            <a:ext cx="3886200" cy="3307021"/>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29150" y="2875003"/>
            <a:ext cx="3886200" cy="3301959"/>
          </a:xfrm>
        </p:spPr>
        <p:txBody>
          <a:bodyPr/>
          <a:lstStyle>
            <a:lvl1pPr>
              <a:defRPr sz="2200"/>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
        <p:nvSpPr>
          <p:cNvPr id="9" name="Segnaposto testo 8"/>
          <p:cNvSpPr>
            <a:spLocks noGrp="1"/>
          </p:cNvSpPr>
          <p:nvPr>
            <p:ph type="body" sz="quarter" idx="13"/>
          </p:nvPr>
        </p:nvSpPr>
        <p:spPr>
          <a:xfrm>
            <a:off x="685800" y="1795463"/>
            <a:ext cx="7881938" cy="947737"/>
          </a:xfrm>
        </p:spPr>
        <p:txBody>
          <a:bodyPr/>
          <a:lstStyle>
            <a:lvl4pPr>
              <a:defRPr sz="2200"/>
            </a:lvl4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20672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TensorFlow 101 - Alessio Tonioni</a:t>
            </a: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335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r>
              <a:rPr lang="en-US"/>
              <a:t>TensorFlow 101 - Alessio Tonioni</a:t>
            </a: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9356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TensorFlow 101 - Alessio Tonioni</a:t>
            </a: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3309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238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22775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892" y="365127"/>
            <a:ext cx="7611762" cy="846292"/>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411892" y="1825625"/>
            <a:ext cx="8344930" cy="4481412"/>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411892" y="6361329"/>
            <a:ext cx="2306594" cy="365125"/>
          </a:xfrm>
          <a:prstGeom prst="rect">
            <a:avLst/>
          </a:prstGeom>
        </p:spPr>
        <p:txBody>
          <a:bodyPr vert="horz" lIns="91440" tIns="45720" rIns="91440" bIns="45720" rtlCol="0" anchor="ctr"/>
          <a:lstStyle>
            <a:lvl1pPr algn="l">
              <a:defRPr sz="1200">
                <a:solidFill>
                  <a:srgbClr val="0E388C"/>
                </a:solidFill>
              </a:defRPr>
            </a:lvl1pPr>
          </a:lstStyle>
          <a:p>
            <a:r>
              <a:rPr lang="en-US" dirty="0" err="1"/>
              <a:t>TensorFlow</a:t>
            </a:r>
            <a:r>
              <a:rPr lang="en-US" dirty="0"/>
              <a:t> 101 - Alessio Tonioni</a:t>
            </a:r>
            <a:endParaRPr lang="en-US" u="sng" dirty="0"/>
          </a:p>
        </p:txBody>
      </p:sp>
      <p:sp>
        <p:nvSpPr>
          <p:cNvPr id="6" name="Slide Number Placeholder 5"/>
          <p:cNvSpPr>
            <a:spLocks noGrp="1"/>
          </p:cNvSpPr>
          <p:nvPr>
            <p:ph type="sldNum" sz="quarter" idx="4"/>
          </p:nvPr>
        </p:nvSpPr>
        <p:spPr>
          <a:xfrm>
            <a:off x="6715898" y="6356351"/>
            <a:ext cx="2057400" cy="365125"/>
          </a:xfrm>
          <a:prstGeom prst="rect">
            <a:avLst/>
          </a:prstGeom>
        </p:spPr>
        <p:txBody>
          <a:bodyPr vert="horz" lIns="91440" tIns="45720" rIns="91440" bIns="45720" rtlCol="0" anchor="ctr"/>
          <a:lstStyle>
            <a:lvl1pPr algn="r">
              <a:defRPr sz="1200">
                <a:solidFill>
                  <a:srgbClr val="0E388C"/>
                </a:solidFill>
              </a:defRPr>
            </a:lvl1pPr>
          </a:lstStyle>
          <a:p>
            <a:fld id="{21D15A9C-11B4-4C77-BDEA-04E3D7D1DFC0}" type="slidenum">
              <a:rPr lang="en-US" smtClean="0"/>
              <a:pPr/>
              <a:t>‹#›</a:t>
            </a:fld>
            <a:endParaRPr lang="en-US" dirty="0"/>
          </a:p>
        </p:txBody>
      </p:sp>
      <p:pic>
        <p:nvPicPr>
          <p:cNvPr id="7" name="Picture 9"/>
          <p:cNvPicPr/>
          <p:nvPr userDrawn="1"/>
        </p:nvPicPr>
        <p:blipFill>
          <a:blip r:embed="rId13"/>
          <a:stretch/>
        </p:blipFill>
        <p:spPr>
          <a:xfrm>
            <a:off x="7942821" y="297572"/>
            <a:ext cx="1145058" cy="917746"/>
          </a:xfrm>
          <a:prstGeom prst="rect">
            <a:avLst/>
          </a:prstGeom>
          <a:ln>
            <a:noFill/>
          </a:ln>
        </p:spPr>
      </p:pic>
      <p:sp>
        <p:nvSpPr>
          <p:cNvPr id="8" name="CustomShape 1"/>
          <p:cNvSpPr/>
          <p:nvPr userDrawn="1"/>
        </p:nvSpPr>
        <p:spPr>
          <a:xfrm>
            <a:off x="0" y="1260732"/>
            <a:ext cx="9100751" cy="31680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2"/>
          <p:cNvSpPr/>
          <p:nvPr userDrawn="1"/>
        </p:nvSpPr>
        <p:spPr>
          <a:xfrm>
            <a:off x="-1" y="1305012"/>
            <a:ext cx="580768" cy="223206"/>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0" name="CustomShape 3"/>
          <p:cNvSpPr/>
          <p:nvPr userDrawn="1"/>
        </p:nvSpPr>
        <p:spPr>
          <a:xfrm>
            <a:off x="628649" y="1305012"/>
            <a:ext cx="8472101" cy="223206"/>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Tree>
    <p:extLst>
      <p:ext uri="{BB962C8B-B14F-4D97-AF65-F5344CB8AC3E}">
        <p14:creationId xmlns:p14="http://schemas.microsoft.com/office/powerpoint/2010/main" val="24807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0E388C"/>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stomShape 1"/>
          <p:cNvSpPr/>
          <p:nvPr userDrawn="1"/>
        </p:nvSpPr>
        <p:spPr>
          <a:xfrm>
            <a:off x="0" y="5970600"/>
            <a:ext cx="9141840" cy="88524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 name="CustomShape 2"/>
          <p:cNvSpPr/>
          <p:nvPr userDrawn="1"/>
        </p:nvSpPr>
        <p:spPr>
          <a:xfrm>
            <a:off x="-9360" y="6053040"/>
            <a:ext cx="2247480" cy="710640"/>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3"/>
          <p:cNvSpPr/>
          <p:nvPr userDrawn="1"/>
        </p:nvSpPr>
        <p:spPr>
          <a:xfrm>
            <a:off x="2359080" y="6043680"/>
            <a:ext cx="6782760" cy="712080"/>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pic>
        <p:nvPicPr>
          <p:cNvPr id="10" name="Picture 2"/>
          <p:cNvPicPr/>
          <p:nvPr userDrawn="1"/>
        </p:nvPicPr>
        <p:blipFill>
          <a:blip r:embed="rId13"/>
          <a:stretch/>
        </p:blipFill>
        <p:spPr>
          <a:xfrm>
            <a:off x="323397" y="559521"/>
            <a:ext cx="1756800" cy="1415520"/>
          </a:xfrm>
          <a:prstGeom prst="rect">
            <a:avLst/>
          </a:prstGeom>
          <a:ln>
            <a:noFill/>
          </a:ln>
        </p:spPr>
      </p:pic>
    </p:spTree>
    <p:extLst>
      <p:ext uri="{BB962C8B-B14F-4D97-AF65-F5344CB8AC3E}">
        <p14:creationId xmlns:p14="http://schemas.microsoft.com/office/powerpoint/2010/main" val="89873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essio.tonioni@unibo.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jupyter.readthedocs.io/en/latest/" TargetMode="External"/><Relationship Id="rId2" Type="http://schemas.openxmlformats.org/officeDocument/2006/relationships/hyperlink" Target="https://docs.python.org/3/c-api/index.html" TargetMode="External"/><Relationship Id="rId1" Type="http://schemas.openxmlformats.org/officeDocument/2006/relationships/slideLayout" Target="../slideLayouts/slideLayout2.xml"/><Relationship Id="rId6" Type="http://schemas.openxmlformats.org/officeDocument/2006/relationships/hyperlink" Target="https://docs.opencv.org/trunk/d6/d00/tutorial_py_root.html" TargetMode="External"/><Relationship Id="rId5" Type="http://schemas.openxmlformats.org/officeDocument/2006/relationships/hyperlink" Target="https://matplotlib.org/3.1.1/api/index.html" TargetMode="External"/><Relationship Id="rId4" Type="http://schemas.openxmlformats.org/officeDocument/2006/relationships/hyperlink" Target="https://docs.scipy.org/doc/numpy/referenc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ootstrap.pypa.io/get-pip.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FB8A0B34-BA77-4618-86A3-B3033A57A559}"/>
              </a:ext>
            </a:extLst>
          </p:cNvPr>
          <p:cNvSpPr>
            <a:spLocks noGrp="1"/>
          </p:cNvSpPr>
          <p:nvPr>
            <p:ph type="ctrTitle"/>
          </p:nvPr>
        </p:nvSpPr>
        <p:spPr>
          <a:xfrm>
            <a:off x="387350" y="2006600"/>
            <a:ext cx="8267700" cy="1714500"/>
          </a:xfrm>
        </p:spPr>
        <p:txBody>
          <a:bodyPr/>
          <a:lstStyle/>
          <a:p>
            <a:br>
              <a:rPr lang="en-US" sz="8800" dirty="0">
                <a:latin typeface="Calibri" pitchFamily="34" charset="0"/>
              </a:rPr>
            </a:br>
            <a:r>
              <a:rPr lang="en-US" sz="6000" dirty="0">
                <a:latin typeface="Calibri" pitchFamily="34" charset="0"/>
              </a:rPr>
              <a:t>Initial Setup</a:t>
            </a:r>
            <a:br>
              <a:rPr lang="en-US" sz="8800" dirty="0">
                <a:latin typeface="Calibri" pitchFamily="34" charset="0"/>
              </a:rPr>
            </a:br>
            <a:r>
              <a:rPr lang="en-US" sz="5400" dirty="0">
                <a:latin typeface="Calibri" pitchFamily="34" charset="0"/>
              </a:rPr>
              <a:t>Lab-session 0</a:t>
            </a:r>
            <a:endParaRPr lang="en-GB" dirty="0"/>
          </a:p>
        </p:txBody>
      </p:sp>
      <p:sp>
        <p:nvSpPr>
          <p:cNvPr id="16" name="Sottotitolo 15">
            <a:extLst>
              <a:ext uri="{FF2B5EF4-FFF2-40B4-BE49-F238E27FC236}">
                <a16:creationId xmlns:a16="http://schemas.microsoft.com/office/drawing/2014/main" id="{1003F205-B3C3-43B7-A6C2-E3A1DCC7BD0E}"/>
              </a:ext>
            </a:extLst>
          </p:cNvPr>
          <p:cNvSpPr>
            <a:spLocks noGrp="1"/>
          </p:cNvSpPr>
          <p:nvPr>
            <p:ph type="subTitle" idx="1"/>
          </p:nvPr>
        </p:nvSpPr>
        <p:spPr>
          <a:xfrm>
            <a:off x="387350" y="4394200"/>
            <a:ext cx="8267700" cy="1655762"/>
          </a:xfrm>
        </p:spPr>
        <p:txBody>
          <a:bodyPr/>
          <a:lstStyle/>
          <a:p>
            <a:br>
              <a:rPr lang="en-US" sz="2800" dirty="0">
                <a:latin typeface="Calibri" pitchFamily="34" charset="0"/>
              </a:rPr>
            </a:br>
            <a:r>
              <a:rPr lang="en-US" sz="2800" dirty="0">
                <a:latin typeface="Calibri" pitchFamily="34" charset="0"/>
              </a:rPr>
              <a:t>Prof: Luigi di Stefano - </a:t>
            </a:r>
            <a:r>
              <a:rPr lang="en-US" sz="2800" u="sng" dirty="0">
                <a:latin typeface="Calibri" pitchFamily="34" charset="0"/>
              </a:rPr>
              <a:t>luigi.distefano@unibo.it</a:t>
            </a:r>
            <a:br>
              <a:rPr lang="en-US" sz="2800" dirty="0">
                <a:latin typeface="Calibri" pitchFamily="34" charset="0"/>
              </a:rPr>
            </a:br>
            <a:r>
              <a:rPr lang="en-US" sz="2800" dirty="0">
                <a:latin typeface="Calibri" pitchFamily="34" charset="0"/>
              </a:rPr>
              <a:t>T</a:t>
            </a:r>
            <a:r>
              <a:rPr lang="en-US" dirty="0">
                <a:latin typeface="Calibri" pitchFamily="34" charset="0"/>
              </a:rPr>
              <a:t>utor: Pierluigi Zama Ramirez - p</a:t>
            </a:r>
            <a:r>
              <a:rPr lang="en-US" u="sng" dirty="0">
                <a:latin typeface="Calibri" pitchFamily="34" charset="0"/>
              </a:rPr>
              <a:t>ierluigi.zama@</a:t>
            </a:r>
            <a:r>
              <a:rPr lang="en-US" u="sng" dirty="0">
                <a:latin typeface="Calibri" pitchFamily="34" charset="0"/>
                <a:hlinkClick r:id="rId2">
                  <a:extLst>
                    <a:ext uri="{A12FA001-AC4F-418D-AE19-62706E023703}">
                      <ahyp:hlinkClr xmlns:ahyp="http://schemas.microsoft.com/office/drawing/2018/hyperlinkcolor" val="tx"/>
                    </a:ext>
                  </a:extLst>
                </a:hlinkClick>
              </a:rPr>
              <a:t>unibo.it</a:t>
            </a:r>
            <a:endParaRPr lang="en-GB" dirty="0"/>
          </a:p>
        </p:txBody>
      </p:sp>
      <p:sp>
        <p:nvSpPr>
          <p:cNvPr id="18" name="Segnaposto testo 17">
            <a:extLst>
              <a:ext uri="{FF2B5EF4-FFF2-40B4-BE49-F238E27FC236}">
                <a16:creationId xmlns:a16="http://schemas.microsoft.com/office/drawing/2014/main" id="{8DF69101-B0FE-4681-BEB9-31DDE1B29D45}"/>
              </a:ext>
            </a:extLst>
          </p:cNvPr>
          <p:cNvSpPr>
            <a:spLocks noGrp="1"/>
          </p:cNvSpPr>
          <p:nvPr>
            <p:ph type="body" sz="quarter" idx="10"/>
          </p:nvPr>
        </p:nvSpPr>
        <p:spPr>
          <a:xfrm>
            <a:off x="387350" y="3911600"/>
            <a:ext cx="8267700" cy="482600"/>
          </a:xfrm>
        </p:spPr>
        <p:txBody>
          <a:bodyPr/>
          <a:lstStyle/>
          <a:p>
            <a:pPr marL="0" indent="0" algn="ctr">
              <a:buNone/>
            </a:pPr>
            <a:r>
              <a:rPr lang="en-US" sz="2800" b="1" dirty="0">
                <a:latin typeface="Calibri" pitchFamily="34" charset="0"/>
              </a:rPr>
              <a:t>Computer Vision and Image Processing</a:t>
            </a:r>
            <a:endParaRPr lang="en-GB" dirty="0"/>
          </a:p>
        </p:txBody>
      </p:sp>
    </p:spTree>
    <p:extLst>
      <p:ext uri="{BB962C8B-B14F-4D97-AF65-F5344CB8AC3E}">
        <p14:creationId xmlns:p14="http://schemas.microsoft.com/office/powerpoint/2010/main" val="6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After Initial Setup</a:t>
            </a:r>
          </a:p>
        </p:txBody>
      </p:sp>
    </p:spTree>
    <p:extLst>
      <p:ext uri="{BB962C8B-B14F-4D97-AF65-F5344CB8AC3E}">
        <p14:creationId xmlns:p14="http://schemas.microsoft.com/office/powerpoint/2010/main" val="39953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omputer screen&#10;&#10;Description automatically generated">
            <a:extLst>
              <a:ext uri="{FF2B5EF4-FFF2-40B4-BE49-F238E27FC236}">
                <a16:creationId xmlns:a16="http://schemas.microsoft.com/office/drawing/2014/main" id="{53A94E6D-7223-4FD3-810B-21B05FCFC2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6964" y="3627834"/>
            <a:ext cx="3710063" cy="208691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3F9059D-4830-483D-8556-63D1A605001A}"/>
              </a:ext>
            </a:extLst>
          </p:cNvPr>
          <p:cNvSpPr txBox="1"/>
          <p:nvPr/>
        </p:nvSpPr>
        <p:spPr>
          <a:xfrm>
            <a:off x="459944" y="1724326"/>
            <a:ext cx="8224109" cy="2031325"/>
          </a:xfrm>
          <a:prstGeom prst="rect">
            <a:avLst/>
          </a:prstGeom>
          <a:noFill/>
        </p:spPr>
        <p:txBody>
          <a:bodyPr wrap="square" rtlCol="0">
            <a:spAutoFit/>
          </a:bodyPr>
          <a:lstStyle/>
          <a:p>
            <a:r>
              <a:rPr lang="en-GB" b="1" dirty="0"/>
              <a:t>Run</a:t>
            </a:r>
            <a:r>
              <a:rPr lang="en-GB" dirty="0"/>
              <a:t> Jupyter Notebook:</a:t>
            </a:r>
          </a:p>
          <a:p>
            <a:r>
              <a:rPr lang="en-GB" b="1" dirty="0"/>
              <a:t>Navigate</a:t>
            </a:r>
            <a:r>
              <a:rPr lang="en-GB" dirty="0"/>
              <a:t> to the folder containing the lab-session notebooks and </a:t>
            </a:r>
            <a:r>
              <a:rPr lang="en-GB" b="1" dirty="0"/>
              <a:t>launch</a:t>
            </a:r>
            <a:r>
              <a:rPr lang="en-GB" dirty="0"/>
              <a:t> the notebook server in a terminal (</a:t>
            </a:r>
            <a:r>
              <a:rPr lang="en-GB" b="1" dirty="0"/>
              <a:t>do not close it!) </a:t>
            </a:r>
            <a:r>
              <a:rPr lang="en-GB" dirty="0"/>
              <a:t>with the following command: </a:t>
            </a:r>
          </a:p>
          <a:p>
            <a:pPr algn="ctr"/>
            <a:r>
              <a:rPr lang="en-GB" b="1" i="1" dirty="0" err="1"/>
              <a:t>jupyter</a:t>
            </a:r>
            <a:r>
              <a:rPr lang="en-GB" b="1" i="1" dirty="0"/>
              <a:t> notebook  --</a:t>
            </a:r>
            <a:r>
              <a:rPr lang="en-GB" b="1" i="1" dirty="0" err="1"/>
              <a:t>ip</a:t>
            </a:r>
            <a:r>
              <a:rPr lang="en-GB" b="1" i="1" dirty="0"/>
              <a:t> 127.0.0.1</a:t>
            </a:r>
            <a:endParaRPr lang="en-GB" i="1" dirty="0"/>
          </a:p>
          <a:p>
            <a:r>
              <a:rPr lang="en-US" dirty="0"/>
              <a:t>You should see the notebook open in your browser. </a:t>
            </a:r>
            <a:r>
              <a:rPr lang="en-GB" dirty="0"/>
              <a:t>If this is not the case, just point your browser to the URL printed on the terminal (default: </a:t>
            </a:r>
            <a:r>
              <a:rPr lang="en-GB" b="1" dirty="0"/>
              <a:t>http://localhost:8888</a:t>
            </a:r>
            <a:r>
              <a:rPr lang="en-GB" dirty="0"/>
              <a:t>)</a:t>
            </a:r>
          </a:p>
          <a:p>
            <a:endParaRPr lang="en-GB" dirty="0"/>
          </a:p>
        </p:txBody>
      </p:sp>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11</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001818" y="5924693"/>
            <a:ext cx="7140353" cy="369332"/>
          </a:xfrm>
          <a:prstGeom prst="rect">
            <a:avLst/>
          </a:prstGeom>
          <a:noFill/>
        </p:spPr>
        <p:txBody>
          <a:bodyPr wrap="none" rtlCol="0">
            <a:spAutoFit/>
          </a:bodyPr>
          <a:lstStyle/>
          <a:p>
            <a:pPr algn="ctr"/>
            <a:r>
              <a:rPr lang="en-GB" dirty="0"/>
              <a:t>Notebook dashboard. Navigate to your notebook (.</a:t>
            </a:r>
            <a:r>
              <a:rPr lang="en-GB" dirty="0" err="1"/>
              <a:t>ipynb</a:t>
            </a:r>
            <a:r>
              <a:rPr lang="en-GB" dirty="0"/>
              <a:t> file) and open it</a:t>
            </a:r>
          </a:p>
        </p:txBody>
      </p:sp>
      <p:sp>
        <p:nvSpPr>
          <p:cNvPr id="17" name="Oval 16">
            <a:extLst>
              <a:ext uri="{FF2B5EF4-FFF2-40B4-BE49-F238E27FC236}">
                <a16:creationId xmlns:a16="http://schemas.microsoft.com/office/drawing/2014/main" id="{DA07955D-3A39-45EF-9285-66533386F48D}"/>
              </a:ext>
            </a:extLst>
          </p:cNvPr>
          <p:cNvSpPr/>
          <p:nvPr/>
        </p:nvSpPr>
        <p:spPr>
          <a:xfrm>
            <a:off x="2877254" y="4451029"/>
            <a:ext cx="755904" cy="1051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141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omputer&#10;&#10;Description automatically generated">
            <a:extLst>
              <a:ext uri="{FF2B5EF4-FFF2-40B4-BE49-F238E27FC236}">
                <a16:creationId xmlns:a16="http://schemas.microsoft.com/office/drawing/2014/main" id="{77E87B2F-9F93-48A2-945A-D50F9E800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325" y="1843771"/>
            <a:ext cx="6889335" cy="3875251"/>
          </a:xfrm>
          <a:prstGeom prst="rect">
            <a:avLst/>
          </a:prstGeom>
          <a:ln>
            <a:noFill/>
          </a:ln>
          <a:effectLst>
            <a:outerShdw blurRad="292100" dist="139700" dir="2700000" algn="tl" rotWithShape="0">
              <a:srgbClr val="333333">
                <a:alpha val="65000"/>
              </a:srgbClr>
            </a:outerShdw>
          </a:effectLst>
        </p:spPr>
      </p:pic>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12</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704798" y="5938453"/>
            <a:ext cx="5734390" cy="369332"/>
          </a:xfrm>
          <a:prstGeom prst="rect">
            <a:avLst/>
          </a:prstGeom>
          <a:noFill/>
        </p:spPr>
        <p:txBody>
          <a:bodyPr wrap="none" rtlCol="0">
            <a:spAutoFit/>
          </a:bodyPr>
          <a:lstStyle/>
          <a:p>
            <a:r>
              <a:rPr lang="en-GB" dirty="0"/>
              <a:t>Run single code instruction and see the result interactively!</a:t>
            </a:r>
          </a:p>
        </p:txBody>
      </p:sp>
      <p:sp>
        <p:nvSpPr>
          <p:cNvPr id="17" name="Oval 16">
            <a:extLst>
              <a:ext uri="{FF2B5EF4-FFF2-40B4-BE49-F238E27FC236}">
                <a16:creationId xmlns:a16="http://schemas.microsoft.com/office/drawing/2014/main" id="{DA07955D-3A39-45EF-9285-66533386F48D}"/>
              </a:ext>
            </a:extLst>
          </p:cNvPr>
          <p:cNvSpPr/>
          <p:nvPr/>
        </p:nvSpPr>
        <p:spPr>
          <a:xfrm>
            <a:off x="2673752" y="2562944"/>
            <a:ext cx="296974" cy="219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D323B37-775A-4802-8603-C4DF2130A544}"/>
              </a:ext>
            </a:extLst>
          </p:cNvPr>
          <p:cNvSpPr/>
          <p:nvPr/>
        </p:nvSpPr>
        <p:spPr>
          <a:xfrm>
            <a:off x="1869080" y="4464896"/>
            <a:ext cx="1703176" cy="539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897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Export python .</a:t>
            </a:r>
            <a:r>
              <a:rPr lang="en-GB" dirty="0" err="1"/>
              <a:t>py</a:t>
            </a:r>
            <a:r>
              <a:rPr lang="en-GB" dirty="0"/>
              <a:t> from notebook file</a:t>
            </a:r>
          </a:p>
        </p:txBody>
      </p:sp>
      <p:pic>
        <p:nvPicPr>
          <p:cNvPr id="7" name="Content Placeholder 6" descr="A screenshot of a computer&#10;&#10;Description automatically generated">
            <a:extLst>
              <a:ext uri="{FF2B5EF4-FFF2-40B4-BE49-F238E27FC236}">
                <a16:creationId xmlns:a16="http://schemas.microsoft.com/office/drawing/2014/main" id="{8FBFC568-680E-46BF-A905-6B8F742DD6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46" y="1797627"/>
            <a:ext cx="6797708" cy="3823711"/>
          </a:xfrm>
        </p:spPr>
      </p:pic>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13</a:t>
            </a:fld>
            <a:endParaRPr lang="en-US"/>
          </a:p>
        </p:txBody>
      </p:sp>
      <p:sp>
        <p:nvSpPr>
          <p:cNvPr id="8" name="TextBox 7">
            <a:extLst>
              <a:ext uri="{FF2B5EF4-FFF2-40B4-BE49-F238E27FC236}">
                <a16:creationId xmlns:a16="http://schemas.microsoft.com/office/drawing/2014/main" id="{EA102731-FDB3-406B-AE1E-72D2178D3F9C}"/>
              </a:ext>
            </a:extLst>
          </p:cNvPr>
          <p:cNvSpPr txBox="1"/>
          <p:nvPr/>
        </p:nvSpPr>
        <p:spPr>
          <a:xfrm>
            <a:off x="411891" y="5838214"/>
            <a:ext cx="8361407" cy="646331"/>
          </a:xfrm>
          <a:prstGeom prst="rect">
            <a:avLst/>
          </a:prstGeom>
          <a:noFill/>
        </p:spPr>
        <p:txBody>
          <a:bodyPr wrap="square" rtlCol="0">
            <a:spAutoFit/>
          </a:bodyPr>
          <a:lstStyle/>
          <a:p>
            <a:pPr algn="ctr"/>
            <a:r>
              <a:rPr lang="en-GB" dirty="0"/>
              <a:t>You can download  all the code cells of a notebook as a single </a:t>
            </a:r>
            <a:r>
              <a:rPr lang="en-GB" b="1" dirty="0"/>
              <a:t>.</a:t>
            </a:r>
            <a:r>
              <a:rPr lang="en-GB" b="1" dirty="0" err="1"/>
              <a:t>py</a:t>
            </a:r>
            <a:r>
              <a:rPr lang="en-GB" b="1" dirty="0"/>
              <a:t> file.</a:t>
            </a:r>
            <a:r>
              <a:rPr lang="en-GB" dirty="0"/>
              <a:t> After that, you  can run it as a standard </a:t>
            </a:r>
            <a:r>
              <a:rPr lang="en-GB" dirty="0" err="1"/>
              <a:t>Pyhton</a:t>
            </a:r>
            <a:r>
              <a:rPr lang="en-GB" dirty="0"/>
              <a:t> script.</a:t>
            </a:r>
          </a:p>
        </p:txBody>
      </p:sp>
      <p:sp>
        <p:nvSpPr>
          <p:cNvPr id="9" name="Oval 8">
            <a:extLst>
              <a:ext uri="{FF2B5EF4-FFF2-40B4-BE49-F238E27FC236}">
                <a16:creationId xmlns:a16="http://schemas.microsoft.com/office/drawing/2014/main" id="{A2A879D0-EBDC-411F-91AD-5A89F518C42B}"/>
              </a:ext>
            </a:extLst>
          </p:cNvPr>
          <p:cNvSpPr/>
          <p:nvPr/>
        </p:nvSpPr>
        <p:spPr>
          <a:xfrm>
            <a:off x="1551008" y="3528608"/>
            <a:ext cx="2167134" cy="534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68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Working from home: IDE and terminal</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5"/>
            <a:ext cx="4388708" cy="2974975"/>
          </a:xfrm>
        </p:spPr>
        <p:txBody>
          <a:bodyPr>
            <a:normAutofit fontScale="92500"/>
          </a:bodyPr>
          <a:lstStyle/>
          <a:p>
            <a:pPr marL="0" indent="0">
              <a:buNone/>
            </a:pPr>
            <a:r>
              <a:rPr lang="en-GB" dirty="0"/>
              <a:t>When you work with python you typically do not program directly on Jupyter Notebook but it is common to use a Source Code Editor such as</a:t>
            </a:r>
          </a:p>
          <a:p>
            <a:pPr marL="0" indent="0">
              <a:buNone/>
            </a:pPr>
            <a:r>
              <a:rPr lang="en-GB" b="1" dirty="0"/>
              <a:t>Visual Studio Code: </a:t>
            </a:r>
            <a:r>
              <a:rPr lang="en-GB" u="sng" dirty="0">
                <a:solidFill>
                  <a:srgbClr val="0070C0"/>
                </a:solidFill>
                <a:hlinkClick r:id="rId2"/>
              </a:rPr>
              <a:t>https://code.visualstudio.com/</a:t>
            </a:r>
            <a:r>
              <a:rPr lang="en-GB" b="1" u="sng" dirty="0">
                <a:solidFill>
                  <a:srgbClr val="0070C0"/>
                </a:solidFill>
                <a:hlinkClick r:id="rId2"/>
              </a:rPr>
              <a:t> </a:t>
            </a:r>
            <a:endParaRPr lang="en-GB" b="1" u="sng" dirty="0">
              <a:solidFill>
                <a:srgbClr val="0070C0"/>
              </a:solidFill>
            </a:endParaRPr>
          </a:p>
          <a:p>
            <a:pPr marL="0" indent="0">
              <a:buNone/>
            </a:pPr>
            <a:r>
              <a:rPr lang="en-GB" dirty="0"/>
              <a:t>or </a:t>
            </a:r>
            <a:r>
              <a:rPr lang="en-GB" b="1" dirty="0" err="1"/>
              <a:t>Pycharm</a:t>
            </a:r>
            <a:r>
              <a:rPr lang="en-GB" b="1" dirty="0"/>
              <a:t>:</a:t>
            </a:r>
          </a:p>
          <a:p>
            <a:pPr marL="0" indent="0">
              <a:buNone/>
            </a:pPr>
            <a:r>
              <a:rPr lang="en-GB" u="sng" dirty="0">
                <a:solidFill>
                  <a:srgbClr val="0070C0"/>
                </a:solidFill>
                <a:hlinkClick r:id="rId3"/>
              </a:rPr>
              <a:t>https://www.jetbrains.com/pycharm/</a:t>
            </a:r>
            <a:endParaRPr lang="en-GB" u="sng" dirty="0">
              <a:solidFill>
                <a:srgbClr val="0070C0"/>
              </a:solidFill>
            </a:endParaRPr>
          </a:p>
          <a:p>
            <a:pPr marL="0" indent="0">
              <a:buNone/>
            </a:pPr>
            <a:endParaRPr lang="en-GB" b="1"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14</a:t>
            </a:fld>
            <a:endParaRPr lang="en-US"/>
          </a:p>
        </p:txBody>
      </p:sp>
      <p:pic>
        <p:nvPicPr>
          <p:cNvPr id="7" name="Picture 6" descr="A screenshot of a computer screen&#10;&#10;Description automatically generated">
            <a:extLst>
              <a:ext uri="{FF2B5EF4-FFF2-40B4-BE49-F238E27FC236}">
                <a16:creationId xmlns:a16="http://schemas.microsoft.com/office/drawing/2014/main" id="{4DF3BEF7-DC55-4F94-A68C-905967B72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19" y="1825625"/>
            <a:ext cx="3932479" cy="2364106"/>
          </a:xfrm>
          <a:prstGeom prst="rect">
            <a:avLst/>
          </a:prstGeom>
        </p:spPr>
      </p:pic>
      <p:sp>
        <p:nvSpPr>
          <p:cNvPr id="8" name="TextBox 7">
            <a:extLst>
              <a:ext uri="{FF2B5EF4-FFF2-40B4-BE49-F238E27FC236}">
                <a16:creationId xmlns:a16="http://schemas.microsoft.com/office/drawing/2014/main" id="{A87279E9-021B-455F-A831-1F47A5C4ADC7}"/>
              </a:ext>
            </a:extLst>
          </p:cNvPr>
          <p:cNvSpPr txBox="1"/>
          <p:nvPr/>
        </p:nvSpPr>
        <p:spPr>
          <a:xfrm>
            <a:off x="5722677" y="4316968"/>
            <a:ext cx="1986441" cy="369332"/>
          </a:xfrm>
          <a:prstGeom prst="rect">
            <a:avLst/>
          </a:prstGeom>
          <a:noFill/>
        </p:spPr>
        <p:txBody>
          <a:bodyPr wrap="none" rtlCol="0">
            <a:spAutoFit/>
          </a:bodyPr>
          <a:lstStyle/>
          <a:p>
            <a:r>
              <a:rPr lang="en-GB" dirty="0"/>
              <a:t>Visual Studio Code</a:t>
            </a:r>
          </a:p>
        </p:txBody>
      </p:sp>
      <p:sp>
        <p:nvSpPr>
          <p:cNvPr id="9" name="TextBox 8">
            <a:extLst>
              <a:ext uri="{FF2B5EF4-FFF2-40B4-BE49-F238E27FC236}">
                <a16:creationId xmlns:a16="http://schemas.microsoft.com/office/drawing/2014/main" id="{F94C595A-21CC-4F57-9954-C4B981E0A9EB}"/>
              </a:ext>
            </a:extLst>
          </p:cNvPr>
          <p:cNvSpPr txBox="1"/>
          <p:nvPr/>
        </p:nvSpPr>
        <p:spPr>
          <a:xfrm>
            <a:off x="411891" y="5063689"/>
            <a:ext cx="8361407" cy="1384995"/>
          </a:xfrm>
          <a:prstGeom prst="rect">
            <a:avLst/>
          </a:prstGeom>
          <a:noFill/>
        </p:spPr>
        <p:txBody>
          <a:bodyPr wrap="square" rtlCol="0">
            <a:spAutoFit/>
          </a:bodyPr>
          <a:lstStyle/>
          <a:p>
            <a:r>
              <a:rPr lang="en-GB" sz="2200" dirty="0">
                <a:latin typeface="Tw Cen MT" panose="020B0602020104020603" pitchFamily="34" charset="0"/>
              </a:rPr>
              <a:t>When you finish writing your script, navigate in your terminal to your script folder and run:</a:t>
            </a:r>
          </a:p>
          <a:p>
            <a:pPr algn="ctr"/>
            <a:r>
              <a:rPr lang="en-GB" sz="2200" b="1" i="1" dirty="0">
                <a:latin typeface="Tw Cen MT" panose="020B0602020104020603" pitchFamily="34" charset="0"/>
              </a:rPr>
              <a:t>python my_script.py</a:t>
            </a:r>
          </a:p>
          <a:p>
            <a:endParaRPr lang="en-GB" dirty="0"/>
          </a:p>
        </p:txBody>
      </p:sp>
    </p:spTree>
    <p:extLst>
      <p:ext uri="{BB962C8B-B14F-4D97-AF65-F5344CB8AC3E}">
        <p14:creationId xmlns:p14="http://schemas.microsoft.com/office/powerpoint/2010/main" val="299360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252-8ACC-4A32-B182-BB210C937B6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792448F-A164-4713-A14D-05C2DCFB5137}"/>
              </a:ext>
            </a:extLst>
          </p:cNvPr>
          <p:cNvSpPr>
            <a:spLocks noGrp="1"/>
          </p:cNvSpPr>
          <p:nvPr>
            <p:ph idx="1"/>
          </p:nvPr>
        </p:nvSpPr>
        <p:spPr/>
        <p:txBody>
          <a:bodyPr>
            <a:normAutofit lnSpcReduction="10000"/>
          </a:bodyPr>
          <a:lstStyle/>
          <a:p>
            <a:r>
              <a:rPr lang="en-GB" dirty="0"/>
              <a:t>Python3 documentation: </a:t>
            </a:r>
          </a:p>
          <a:p>
            <a:pPr marL="0" indent="0" algn="ctr">
              <a:buNone/>
            </a:pPr>
            <a:r>
              <a:rPr lang="en-GB" u="sng" dirty="0">
                <a:solidFill>
                  <a:srgbClr val="0070C0"/>
                </a:solidFill>
                <a:hlinkClick r:id="rId2"/>
              </a:rPr>
              <a:t>https://docs.python.org/3/c-api/index.html</a:t>
            </a:r>
            <a:endParaRPr lang="en-GB" u="sng" dirty="0">
              <a:solidFill>
                <a:srgbClr val="0070C0"/>
              </a:solidFill>
            </a:endParaRPr>
          </a:p>
          <a:p>
            <a:r>
              <a:rPr lang="en-GB" dirty="0"/>
              <a:t>Jupyter documentation:</a:t>
            </a:r>
          </a:p>
          <a:p>
            <a:pPr marL="0" indent="0" algn="ctr">
              <a:buNone/>
            </a:pPr>
            <a:r>
              <a:rPr lang="en-GB" u="sng" dirty="0">
                <a:solidFill>
                  <a:srgbClr val="0070C0"/>
                </a:solidFill>
                <a:hlinkClick r:id="rId3"/>
              </a:rPr>
              <a:t>https://jupyter.readthedocs.io/en/latest/</a:t>
            </a:r>
            <a:endParaRPr lang="en-GB" u="sng" dirty="0">
              <a:solidFill>
                <a:srgbClr val="0070C0"/>
              </a:solidFill>
            </a:endParaRPr>
          </a:p>
          <a:p>
            <a:r>
              <a:rPr lang="en-GB" dirty="0" err="1"/>
              <a:t>Numpy</a:t>
            </a:r>
            <a:r>
              <a:rPr lang="en-GB" dirty="0"/>
              <a:t> documentation:</a:t>
            </a:r>
          </a:p>
          <a:p>
            <a:pPr marL="0" indent="0" algn="ctr">
              <a:buNone/>
            </a:pPr>
            <a:r>
              <a:rPr lang="en-GB" u="sng" dirty="0">
                <a:solidFill>
                  <a:srgbClr val="0070C0"/>
                </a:solidFill>
                <a:hlinkClick r:id="rId4"/>
              </a:rPr>
              <a:t>https://docs.scipy.org/doc/numpy/reference/index.html</a:t>
            </a:r>
            <a:endParaRPr lang="en-GB" u="sng" dirty="0">
              <a:solidFill>
                <a:srgbClr val="0070C0"/>
              </a:solidFill>
            </a:endParaRPr>
          </a:p>
          <a:p>
            <a:r>
              <a:rPr lang="en-GB" dirty="0"/>
              <a:t>Matplotlib documentation:</a:t>
            </a:r>
          </a:p>
          <a:p>
            <a:pPr marL="0" indent="0" algn="ctr">
              <a:buNone/>
            </a:pPr>
            <a:r>
              <a:rPr lang="en-GB" u="sng" dirty="0">
                <a:solidFill>
                  <a:srgbClr val="0070C0"/>
                </a:solidFill>
                <a:hlinkClick r:id="rId5"/>
              </a:rPr>
              <a:t>https://matplotlib.org/3.1.1/api/index.html</a:t>
            </a:r>
            <a:endParaRPr lang="en-GB" u="sng" dirty="0">
              <a:solidFill>
                <a:srgbClr val="0070C0"/>
              </a:solidFill>
            </a:endParaRPr>
          </a:p>
          <a:p>
            <a:r>
              <a:rPr lang="en-GB" dirty="0"/>
              <a:t>OpenCV documentation:</a:t>
            </a:r>
          </a:p>
          <a:p>
            <a:pPr marL="0" indent="0" algn="ctr">
              <a:buNone/>
            </a:pPr>
            <a:r>
              <a:rPr lang="en-GB" u="sng" dirty="0">
                <a:solidFill>
                  <a:schemeClr val="accent5"/>
                </a:solidFill>
                <a:hlinkClick r:id="rId6"/>
              </a:rPr>
              <a:t>https://docs.opencv.org/trunk/d6/d00/tutorial_py_root.html</a:t>
            </a:r>
            <a:endParaRPr lang="en-GB" u="sng" dirty="0">
              <a:solidFill>
                <a:schemeClr val="accent5"/>
              </a:solidFill>
            </a:endParaRPr>
          </a:p>
        </p:txBody>
      </p:sp>
      <p:sp>
        <p:nvSpPr>
          <p:cNvPr id="4" name="Date Placeholder 3">
            <a:extLst>
              <a:ext uri="{FF2B5EF4-FFF2-40B4-BE49-F238E27FC236}">
                <a16:creationId xmlns:a16="http://schemas.microsoft.com/office/drawing/2014/main" id="{071C9865-5481-49D2-ABC6-F1F2A902679B}"/>
              </a:ext>
            </a:extLst>
          </p:cNvPr>
          <p:cNvSpPr>
            <a:spLocks noGrp="1"/>
          </p:cNvSpPr>
          <p:nvPr>
            <p:ph type="dt" sz="half" idx="10"/>
          </p:nvPr>
        </p:nvSpPr>
        <p:spPr/>
        <p:txBody>
          <a:bodyPr/>
          <a:lstStyle/>
          <a:p>
            <a:r>
              <a:rPr lang="en-US"/>
              <a:t>TensorFlow 101 - Alessio Tonioni</a:t>
            </a:r>
            <a:endParaRPr lang="en-US" dirty="0"/>
          </a:p>
        </p:txBody>
      </p:sp>
      <p:sp>
        <p:nvSpPr>
          <p:cNvPr id="5" name="Slide Number Placeholder 4">
            <a:extLst>
              <a:ext uri="{FF2B5EF4-FFF2-40B4-BE49-F238E27FC236}">
                <a16:creationId xmlns:a16="http://schemas.microsoft.com/office/drawing/2014/main" id="{E6619CBC-8378-46B5-B875-4F81E797B3BE}"/>
              </a:ext>
            </a:extLst>
          </p:cNvPr>
          <p:cNvSpPr>
            <a:spLocks noGrp="1"/>
          </p:cNvSpPr>
          <p:nvPr>
            <p:ph type="sldNum" sz="quarter" idx="12"/>
          </p:nvPr>
        </p:nvSpPr>
        <p:spPr/>
        <p:txBody>
          <a:bodyPr/>
          <a:lstStyle/>
          <a:p>
            <a:fld id="{21D15A9C-11B4-4C77-BDEA-04E3D7D1DFC0}" type="slidenum">
              <a:rPr lang="en-US" smtClean="0"/>
              <a:t>15</a:t>
            </a:fld>
            <a:endParaRPr lang="en-US"/>
          </a:p>
        </p:txBody>
      </p:sp>
    </p:spTree>
    <p:extLst>
      <p:ext uri="{BB962C8B-B14F-4D97-AF65-F5344CB8AC3E}">
        <p14:creationId xmlns:p14="http://schemas.microsoft.com/office/powerpoint/2010/main" val="4999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your computer</a:t>
            </a:r>
          </a:p>
        </p:txBody>
      </p:sp>
    </p:spTree>
    <p:extLst>
      <p:ext uri="{BB962C8B-B14F-4D97-AF65-F5344CB8AC3E}">
        <p14:creationId xmlns:p14="http://schemas.microsoft.com/office/powerpoint/2010/main" val="216781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D2861-0249-4B59-B52A-4018D1B0A6CE}"/>
              </a:ext>
            </a:extLst>
          </p:cNvPr>
          <p:cNvSpPr>
            <a:spLocks noGrp="1"/>
          </p:cNvSpPr>
          <p:nvPr>
            <p:ph type="title"/>
          </p:nvPr>
        </p:nvSpPr>
        <p:spPr/>
        <p:txBody>
          <a:bodyPr>
            <a:normAutofit/>
          </a:bodyPr>
          <a:lstStyle/>
          <a:p>
            <a:r>
              <a:rPr lang="en-GB" dirty="0"/>
              <a:t>Requirements</a:t>
            </a:r>
          </a:p>
        </p:txBody>
      </p:sp>
      <p:sp>
        <p:nvSpPr>
          <p:cNvPr id="3" name="Segnaposto contenuto 2">
            <a:extLst>
              <a:ext uri="{FF2B5EF4-FFF2-40B4-BE49-F238E27FC236}">
                <a16:creationId xmlns:a16="http://schemas.microsoft.com/office/drawing/2014/main" id="{52EFA161-FD00-47A4-ACF6-17F18CA73BC3}"/>
              </a:ext>
            </a:extLst>
          </p:cNvPr>
          <p:cNvSpPr>
            <a:spLocks noGrp="1"/>
          </p:cNvSpPr>
          <p:nvPr>
            <p:ph idx="1"/>
          </p:nvPr>
        </p:nvSpPr>
        <p:spPr/>
        <p:txBody>
          <a:bodyPr>
            <a:normAutofit/>
          </a:bodyPr>
          <a:lstStyle/>
          <a:p>
            <a:pPr marL="0" indent="0">
              <a:buNone/>
            </a:pPr>
            <a:r>
              <a:rPr lang="en-GB" dirty="0"/>
              <a:t>These slides will teach you how to configure and install the required libraries in your computer.  Requirements:</a:t>
            </a:r>
          </a:p>
          <a:p>
            <a:r>
              <a:rPr lang="en-GB" dirty="0"/>
              <a:t>Windows or Linux-Ubuntu (macOS and other Linux distributions are not in this guide but they should work too.)</a:t>
            </a:r>
          </a:p>
          <a:p>
            <a:r>
              <a:rPr lang="en-GB" dirty="0"/>
              <a:t>Internet connection</a:t>
            </a:r>
          </a:p>
          <a:p>
            <a:pPr marL="0" indent="0">
              <a:buNone/>
            </a:pPr>
            <a:r>
              <a:rPr lang="en-GB" dirty="0"/>
              <a:t>We will install:</a:t>
            </a:r>
          </a:p>
          <a:p>
            <a:r>
              <a:rPr lang="en-GB" dirty="0"/>
              <a:t>Python 3.x</a:t>
            </a:r>
          </a:p>
          <a:p>
            <a:r>
              <a:rPr lang="en-GB" dirty="0"/>
              <a:t>Pip</a:t>
            </a:r>
          </a:p>
          <a:p>
            <a:r>
              <a:rPr lang="en-GB" dirty="0"/>
              <a:t>Python-Libraries: OpenCV, Matplotlib, </a:t>
            </a:r>
            <a:r>
              <a:rPr lang="en-GB" dirty="0" err="1"/>
              <a:t>Numpy</a:t>
            </a:r>
            <a:endParaRPr lang="en-GB" dirty="0"/>
          </a:p>
          <a:p>
            <a:r>
              <a:rPr lang="en-GB" dirty="0"/>
              <a:t>Jupyter Notebook</a:t>
            </a:r>
          </a:p>
        </p:txBody>
      </p:sp>
      <p:sp>
        <p:nvSpPr>
          <p:cNvPr id="4" name="Segnaposto data 3">
            <a:extLst>
              <a:ext uri="{FF2B5EF4-FFF2-40B4-BE49-F238E27FC236}">
                <a16:creationId xmlns:a16="http://schemas.microsoft.com/office/drawing/2014/main" id="{C6A43D2E-BC24-44D1-A9C1-7E28F8F8270B}"/>
              </a:ext>
            </a:extLst>
          </p:cNvPr>
          <p:cNvSpPr>
            <a:spLocks noGrp="1"/>
          </p:cNvSpPr>
          <p:nvPr>
            <p:ph type="dt" sz="half" idx="10"/>
          </p:nvPr>
        </p:nvSpPr>
        <p:spPr>
          <a:xfrm>
            <a:off x="411892" y="6361329"/>
            <a:ext cx="254085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B236EFDE-9250-44AC-A2B9-397EB990E3E9}"/>
              </a:ext>
            </a:extLst>
          </p:cNvPr>
          <p:cNvSpPr>
            <a:spLocks noGrp="1"/>
          </p:cNvSpPr>
          <p:nvPr>
            <p:ph type="sldNum" sz="quarter" idx="12"/>
          </p:nvPr>
        </p:nvSpPr>
        <p:spPr/>
        <p:txBody>
          <a:bodyPr/>
          <a:lstStyle/>
          <a:p>
            <a:fld id="{21D15A9C-11B4-4C77-BDEA-04E3D7D1DFC0}" type="slidenum">
              <a:rPr lang="en-US" smtClean="0"/>
              <a:t>3</a:t>
            </a:fld>
            <a:endParaRPr lang="en-US"/>
          </a:p>
        </p:txBody>
      </p:sp>
    </p:spTree>
    <p:extLst>
      <p:ext uri="{BB962C8B-B14F-4D97-AF65-F5344CB8AC3E}">
        <p14:creationId xmlns:p14="http://schemas.microsoft.com/office/powerpoint/2010/main" val="343047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BBD06-D7F7-4BCF-A9C5-DF5E66E37FB6}"/>
              </a:ext>
            </a:extLst>
          </p:cNvPr>
          <p:cNvSpPr>
            <a:spLocks noGrp="1"/>
          </p:cNvSpPr>
          <p:nvPr>
            <p:ph type="title"/>
          </p:nvPr>
        </p:nvSpPr>
        <p:spPr/>
        <p:txBody>
          <a:bodyPr/>
          <a:lstStyle/>
          <a:p>
            <a:r>
              <a:rPr lang="en-GB" dirty="0"/>
              <a:t>Step 1: Installing Python 3.x</a:t>
            </a:r>
          </a:p>
        </p:txBody>
      </p:sp>
      <p:sp>
        <p:nvSpPr>
          <p:cNvPr id="3" name="Segnaposto contenuto 2">
            <a:extLst>
              <a:ext uri="{FF2B5EF4-FFF2-40B4-BE49-F238E27FC236}">
                <a16:creationId xmlns:a16="http://schemas.microsoft.com/office/drawing/2014/main" id="{C8CB2CB2-65FE-4278-AA56-5F660569175C}"/>
              </a:ext>
            </a:extLst>
          </p:cNvPr>
          <p:cNvSpPr>
            <a:spLocks noGrp="1"/>
          </p:cNvSpPr>
          <p:nvPr>
            <p:ph idx="1"/>
          </p:nvPr>
        </p:nvSpPr>
        <p:spPr>
          <a:xfrm>
            <a:off x="411892" y="1825625"/>
            <a:ext cx="8344930" cy="1254125"/>
          </a:xfrm>
        </p:spPr>
        <p:txBody>
          <a:bodyPr>
            <a:normAutofit/>
          </a:bodyPr>
          <a:lstStyle/>
          <a:p>
            <a:pPr marL="0" indent="0">
              <a:buNone/>
            </a:pPr>
            <a:r>
              <a:rPr lang="en-GB" sz="1800" dirty="0"/>
              <a:t>Two main versions of Python: Python 2.x and Python 3.x are available. </a:t>
            </a:r>
          </a:p>
          <a:p>
            <a:pPr marL="0" indent="0">
              <a:buNone/>
            </a:pPr>
            <a:r>
              <a:rPr lang="en-GB" sz="1800" dirty="0"/>
              <a:t>The two version have several features in common, but they are not fully compatible: a Python 2.x program may not work in Python 3.x and vice versa.</a:t>
            </a:r>
          </a:p>
        </p:txBody>
      </p:sp>
      <p:sp>
        <p:nvSpPr>
          <p:cNvPr id="4" name="Segnaposto data 3">
            <a:extLst>
              <a:ext uri="{FF2B5EF4-FFF2-40B4-BE49-F238E27FC236}">
                <a16:creationId xmlns:a16="http://schemas.microsoft.com/office/drawing/2014/main" id="{B176CF24-AA45-4FDE-951D-F37AD6A9C917}"/>
              </a:ext>
            </a:extLst>
          </p:cNvPr>
          <p:cNvSpPr>
            <a:spLocks noGrp="1"/>
          </p:cNvSpPr>
          <p:nvPr>
            <p:ph type="dt" sz="half" idx="10"/>
          </p:nvPr>
        </p:nvSpPr>
        <p:spPr>
          <a:xfrm>
            <a:off x="411892" y="6361329"/>
            <a:ext cx="25091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0EE75275-A594-4CE5-988C-3B24E757DFAA}"/>
              </a:ext>
            </a:extLst>
          </p:cNvPr>
          <p:cNvSpPr>
            <a:spLocks noGrp="1"/>
          </p:cNvSpPr>
          <p:nvPr>
            <p:ph type="sldNum" sz="quarter" idx="12"/>
          </p:nvPr>
        </p:nvSpPr>
        <p:spPr/>
        <p:txBody>
          <a:bodyPr/>
          <a:lstStyle/>
          <a:p>
            <a:fld id="{21D15A9C-11B4-4C77-BDEA-04E3D7D1DFC0}" type="slidenum">
              <a:rPr lang="en-US" smtClean="0"/>
              <a:t>4</a:t>
            </a:fld>
            <a:endParaRPr lang="en-US" dirty="0"/>
          </a:p>
        </p:txBody>
      </p:sp>
      <p:pic>
        <p:nvPicPr>
          <p:cNvPr id="1026" name="Picture 2" descr="Windows installation dialog">
            <a:extLst>
              <a:ext uri="{FF2B5EF4-FFF2-40B4-BE49-F238E27FC236}">
                <a16:creationId xmlns:a16="http://schemas.microsoft.com/office/drawing/2014/main" id="{6ED1C4EF-FC43-4C5D-B21B-5B1B0DF4D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7" y="4381500"/>
            <a:ext cx="2990905" cy="184139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6F4F2D1-9974-482F-992A-8ABB44B9CF70}"/>
              </a:ext>
            </a:extLst>
          </p:cNvPr>
          <p:cNvSpPr txBox="1"/>
          <p:nvPr/>
        </p:nvSpPr>
        <p:spPr>
          <a:xfrm>
            <a:off x="387178" y="3149807"/>
            <a:ext cx="4826172" cy="1354217"/>
          </a:xfrm>
          <a:prstGeom prst="rect">
            <a:avLst/>
          </a:prstGeom>
          <a:noFill/>
        </p:spPr>
        <p:txBody>
          <a:bodyPr wrap="square" rtlCol="0">
            <a:spAutoFit/>
          </a:bodyPr>
          <a:lstStyle/>
          <a:p>
            <a:r>
              <a:rPr lang="en-GB" sz="1600" dirty="0">
                <a:latin typeface="Tw Cen MT" panose="020B0602020104020603" pitchFamily="34" charset="0"/>
              </a:rPr>
              <a:t>Installing on Windows:</a:t>
            </a:r>
          </a:p>
          <a:p>
            <a:pPr marL="285750" indent="-285750">
              <a:buFont typeface="Arial" panose="020B0604020202020204" pitchFamily="34" charset="0"/>
              <a:buChar char="•"/>
            </a:pPr>
            <a:r>
              <a:rPr lang="en-GB" sz="1600" dirty="0">
                <a:latin typeface="Tw Cen MT" panose="020B0602020104020603" pitchFamily="34" charset="0"/>
              </a:rPr>
              <a:t>Download the latest Python3 release from: </a:t>
            </a:r>
            <a:r>
              <a:rPr lang="en-GB" sz="1600" dirty="0">
                <a:latin typeface="Tw Cen MT" panose="020B0602020104020603" pitchFamily="34" charset="0"/>
                <a:hlinkClick r:id="rId4"/>
              </a:rPr>
              <a:t>https://www.python.org/downloads/</a:t>
            </a:r>
            <a:endParaRPr lang="it-IT" sz="1600" dirty="0">
              <a:latin typeface="Tw Cen MT" panose="020B0602020104020603" pitchFamily="34" charset="0"/>
            </a:endParaRPr>
          </a:p>
          <a:p>
            <a:pPr marL="285750" indent="-285750">
              <a:buFont typeface="Arial" panose="020B0604020202020204" pitchFamily="34" charset="0"/>
              <a:buChar char="•"/>
            </a:pPr>
            <a:r>
              <a:rPr lang="en-GB" sz="1600" dirty="0">
                <a:latin typeface="Tw Cen MT" panose="020B0602020104020603" pitchFamily="34" charset="0"/>
              </a:rPr>
              <a:t>Run</a:t>
            </a:r>
            <a:r>
              <a:rPr lang="it-IT" sz="1600" dirty="0">
                <a:latin typeface="Tw Cen MT" panose="020B0602020104020603" pitchFamily="34" charset="0"/>
              </a:rPr>
              <a:t> the installer. </a:t>
            </a:r>
            <a:r>
              <a:rPr lang="en-GB" sz="1600" b="1" dirty="0">
                <a:latin typeface="Tw Cen MT" panose="020B0602020104020603" pitchFamily="34" charset="0"/>
              </a:rPr>
              <a:t>Remind</a:t>
            </a:r>
            <a:r>
              <a:rPr lang="it-IT" sz="1600" b="1" dirty="0">
                <a:latin typeface="Tw Cen MT" panose="020B0602020104020603" pitchFamily="34" charset="0"/>
              </a:rPr>
              <a:t> to </a:t>
            </a:r>
            <a:r>
              <a:rPr lang="en-GB" sz="1600" b="1" dirty="0">
                <a:latin typeface="Tw Cen MT" panose="020B0602020104020603" pitchFamily="34" charset="0"/>
              </a:rPr>
              <a:t>Add</a:t>
            </a:r>
            <a:r>
              <a:rPr lang="it-IT" sz="1600" b="1" dirty="0">
                <a:latin typeface="Tw Cen MT" panose="020B0602020104020603" pitchFamily="34" charset="0"/>
              </a:rPr>
              <a:t> Python to PATH</a:t>
            </a:r>
            <a:endParaRPr lang="en-GB" sz="1600" b="1" dirty="0">
              <a:latin typeface="Tw Cen MT" panose="020B0602020104020603" pitchFamily="34" charset="0"/>
            </a:endParaRPr>
          </a:p>
          <a:p>
            <a:endParaRPr lang="en-GB" dirty="0"/>
          </a:p>
        </p:txBody>
      </p:sp>
      <p:sp>
        <p:nvSpPr>
          <p:cNvPr id="8" name="CasellaDiTesto 7">
            <a:extLst>
              <a:ext uri="{FF2B5EF4-FFF2-40B4-BE49-F238E27FC236}">
                <a16:creationId xmlns:a16="http://schemas.microsoft.com/office/drawing/2014/main" id="{1FBE6C4F-6F3C-41D0-983C-07D78B2D7A3D}"/>
              </a:ext>
            </a:extLst>
          </p:cNvPr>
          <p:cNvSpPr txBox="1"/>
          <p:nvPr/>
        </p:nvSpPr>
        <p:spPr>
          <a:xfrm>
            <a:off x="4862929" y="3149807"/>
            <a:ext cx="3893893" cy="1600438"/>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Ubuntu already comes with Python installed. If you want to update it to the latest version open your terminal and run: </a:t>
            </a:r>
          </a:p>
          <a:p>
            <a:r>
              <a:rPr lang="en-GB" sz="1600" b="1" i="1" dirty="0">
                <a:latin typeface="Tw Cen MT" panose="020B0602020104020603" pitchFamily="34" charset="0"/>
              </a:rPr>
              <a:t>      </a:t>
            </a:r>
            <a:r>
              <a:rPr lang="en-GB" sz="1600" b="1" i="1" dirty="0" err="1">
                <a:latin typeface="Tw Cen MT" panose="020B0602020104020603" pitchFamily="34" charset="0"/>
              </a:rPr>
              <a:t>sudo</a:t>
            </a:r>
            <a:r>
              <a:rPr lang="en-GB" sz="1600" b="1" i="1" dirty="0">
                <a:latin typeface="Tw Cen MT" panose="020B0602020104020603" pitchFamily="34" charset="0"/>
              </a:rPr>
              <a:t> apt-get install –upgrade python3 </a:t>
            </a:r>
          </a:p>
          <a:p>
            <a:endParaRPr lang="en-GB" dirty="0"/>
          </a:p>
        </p:txBody>
      </p:sp>
    </p:spTree>
    <p:extLst>
      <p:ext uri="{BB962C8B-B14F-4D97-AF65-F5344CB8AC3E}">
        <p14:creationId xmlns:p14="http://schemas.microsoft.com/office/powerpoint/2010/main" val="8548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BBC831-34D5-492C-AABF-C131D913B082}"/>
              </a:ext>
            </a:extLst>
          </p:cNvPr>
          <p:cNvSpPr>
            <a:spLocks noGrp="1"/>
          </p:cNvSpPr>
          <p:nvPr>
            <p:ph type="title"/>
          </p:nvPr>
        </p:nvSpPr>
        <p:spPr/>
        <p:txBody>
          <a:bodyPr/>
          <a:lstStyle/>
          <a:p>
            <a:r>
              <a:rPr lang="en-GB" dirty="0"/>
              <a:t>Step 2: Installing pip</a:t>
            </a:r>
          </a:p>
        </p:txBody>
      </p:sp>
      <p:sp>
        <p:nvSpPr>
          <p:cNvPr id="3" name="Segnaposto contenuto 2">
            <a:extLst>
              <a:ext uri="{FF2B5EF4-FFF2-40B4-BE49-F238E27FC236}">
                <a16:creationId xmlns:a16="http://schemas.microsoft.com/office/drawing/2014/main" id="{AB7E86F7-B8D6-4C22-B53D-B1F3877950FD}"/>
              </a:ext>
            </a:extLst>
          </p:cNvPr>
          <p:cNvSpPr>
            <a:spLocks noGrp="1"/>
          </p:cNvSpPr>
          <p:nvPr>
            <p:ph idx="1"/>
          </p:nvPr>
        </p:nvSpPr>
        <p:spPr>
          <a:xfrm>
            <a:off x="411892" y="1825625"/>
            <a:ext cx="8344930" cy="1489075"/>
          </a:xfrm>
        </p:spPr>
        <p:txBody>
          <a:bodyPr/>
          <a:lstStyle/>
          <a:p>
            <a:pPr marL="0" indent="0">
              <a:buNone/>
            </a:pPr>
            <a:r>
              <a:rPr lang="en-GB" dirty="0"/>
              <a:t>PIP is a recursive acronym that stands for “PIP Installs Packages”. It’s a command-line utility that allows you to install, reinstall, or uninstall Python packages with a simple command: </a:t>
            </a:r>
            <a:r>
              <a:rPr lang="en-GB" b="1" dirty="0"/>
              <a:t>pip</a:t>
            </a:r>
          </a:p>
          <a:p>
            <a:pPr marL="0" indent="0">
              <a:buNone/>
            </a:pPr>
            <a:endParaRPr lang="en-GB" dirty="0"/>
          </a:p>
        </p:txBody>
      </p:sp>
      <p:sp>
        <p:nvSpPr>
          <p:cNvPr id="4" name="Segnaposto data 3">
            <a:extLst>
              <a:ext uri="{FF2B5EF4-FFF2-40B4-BE49-F238E27FC236}">
                <a16:creationId xmlns:a16="http://schemas.microsoft.com/office/drawing/2014/main" id="{1D9218CC-38FC-48A8-B386-621D6B0912B6}"/>
              </a:ext>
            </a:extLst>
          </p:cNvPr>
          <p:cNvSpPr>
            <a:spLocks noGrp="1"/>
          </p:cNvSpPr>
          <p:nvPr>
            <p:ph type="dt" sz="half" idx="10"/>
          </p:nvPr>
        </p:nvSpPr>
        <p:spPr>
          <a:xfrm>
            <a:off x="411892" y="6361329"/>
            <a:ext cx="25599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40D77B21-85BE-41B2-9B83-7110F626F061}"/>
              </a:ext>
            </a:extLst>
          </p:cNvPr>
          <p:cNvSpPr>
            <a:spLocks noGrp="1"/>
          </p:cNvSpPr>
          <p:nvPr>
            <p:ph type="sldNum" sz="quarter" idx="12"/>
          </p:nvPr>
        </p:nvSpPr>
        <p:spPr/>
        <p:txBody>
          <a:bodyPr/>
          <a:lstStyle/>
          <a:p>
            <a:fld id="{21D15A9C-11B4-4C77-BDEA-04E3D7D1DFC0}" type="slidenum">
              <a:rPr lang="en-US" smtClean="0"/>
              <a:t>5</a:t>
            </a:fld>
            <a:endParaRPr lang="en-US"/>
          </a:p>
        </p:txBody>
      </p:sp>
      <p:sp>
        <p:nvSpPr>
          <p:cNvPr id="6" name="CasellaDiTesto 5">
            <a:extLst>
              <a:ext uri="{FF2B5EF4-FFF2-40B4-BE49-F238E27FC236}">
                <a16:creationId xmlns:a16="http://schemas.microsoft.com/office/drawing/2014/main" id="{A01BC8A4-52AF-4A64-85C5-7EBEFF22FC53}"/>
              </a:ext>
            </a:extLst>
          </p:cNvPr>
          <p:cNvSpPr txBox="1"/>
          <p:nvPr/>
        </p:nvSpPr>
        <p:spPr>
          <a:xfrm>
            <a:off x="411892" y="3314700"/>
            <a:ext cx="4402156" cy="2831544"/>
          </a:xfrm>
          <a:prstGeom prst="rect">
            <a:avLst/>
          </a:prstGeom>
          <a:noFill/>
        </p:spPr>
        <p:txBody>
          <a:bodyPr wrap="square" rtlCol="0">
            <a:spAutoFit/>
          </a:bodyPr>
          <a:lstStyle/>
          <a:p>
            <a:r>
              <a:rPr lang="en-GB" sz="1600" dirty="0">
                <a:latin typeface="Tw Cen MT" panose="020B0602020104020603" pitchFamily="34" charset="0"/>
              </a:rPr>
              <a:t>Installing on Windows:</a:t>
            </a:r>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Download the get-pip.py installer script from here: </a:t>
            </a:r>
            <a:r>
              <a:rPr lang="en-US" sz="1600" u="sng" dirty="0">
                <a:solidFill>
                  <a:srgbClr val="0070C0"/>
                </a:solidFill>
                <a:latin typeface="Tw Cen MT" panose="020B0602020104020603" pitchFamily="34" charset="0"/>
                <a:hlinkClick r:id="rId3"/>
              </a:rPr>
              <a:t>https://bootstrap.pypa.io/get-pip.py</a:t>
            </a:r>
            <a:r>
              <a:rPr lang="en-US" sz="1600" u="sng" dirty="0">
                <a:solidFill>
                  <a:srgbClr val="0070C0"/>
                </a:solidFill>
                <a:latin typeface="Tw Cen MT" panose="020B0602020104020603" pitchFamily="34" charset="0"/>
              </a:rPr>
              <a:t> </a:t>
            </a:r>
            <a:r>
              <a:rPr lang="en-US" sz="1600" dirty="0">
                <a:latin typeface="Tw Cen MT" panose="020B0602020104020603" pitchFamily="34" charset="0"/>
              </a:rPr>
              <a:t>Right-click on the link and select </a:t>
            </a:r>
            <a:r>
              <a:rPr lang="en-US" sz="1600" i="1" dirty="0">
                <a:latin typeface="Tw Cen MT" panose="020B0602020104020603" pitchFamily="34" charset="0"/>
              </a:rPr>
              <a:t>Save As</a:t>
            </a:r>
            <a:r>
              <a:rPr lang="en-US" sz="1600" dirty="0">
                <a:latin typeface="Tw Cen MT" panose="020B0602020104020603" pitchFamily="34" charset="0"/>
              </a:rPr>
              <a:t> and save it to any location.</a:t>
            </a:r>
          </a:p>
          <a:p>
            <a:pPr marL="285750" indent="-285750">
              <a:buFont typeface="Arial" panose="020B0604020202020204" pitchFamily="34" charset="0"/>
              <a:buChar char="•"/>
            </a:pPr>
            <a:r>
              <a:rPr lang="en-US" sz="1600" dirty="0">
                <a:latin typeface="Tw Cen MT" panose="020B0602020104020603" pitchFamily="34" charset="0"/>
              </a:rPr>
              <a:t>Open the Command Prompt (better </a:t>
            </a:r>
            <a:r>
              <a:rPr lang="en-US" sz="1600" b="1" dirty="0">
                <a:latin typeface="Tw Cen MT" panose="020B0602020104020603" pitchFamily="34" charset="0"/>
              </a:rPr>
              <a:t>Windows PowerShell</a:t>
            </a:r>
            <a:r>
              <a:rPr lang="en-US" sz="1600" dirty="0">
                <a:latin typeface="Tw Cen MT" panose="020B0602020104020603" pitchFamily="34" charset="0"/>
              </a:rPr>
              <a:t>) and navigate to the folder containing the get-pip.py file (</a:t>
            </a:r>
            <a:r>
              <a:rPr lang="en-US" sz="1600" i="1" dirty="0">
                <a:latin typeface="Tw Cen MT" panose="020B0602020104020603" pitchFamily="34" charset="0"/>
              </a:rPr>
              <a:t>cd</a:t>
            </a:r>
            <a:r>
              <a:rPr lang="en-US" sz="1600" dirty="0">
                <a:latin typeface="Tw Cen MT" panose="020B0602020104020603" pitchFamily="34" charset="0"/>
              </a:rPr>
              <a:t> </a:t>
            </a:r>
            <a:r>
              <a:rPr lang="en-US" sz="1600" i="1" dirty="0">
                <a:latin typeface="Tw Cen MT" panose="020B0602020104020603" pitchFamily="34" charset="0"/>
              </a:rPr>
              <a:t>path_to_folder)</a:t>
            </a:r>
            <a:r>
              <a:rPr lang="en-US" sz="1600" dirty="0">
                <a:latin typeface="Tw Cen MT" panose="020B0602020104020603" pitchFamily="34" charset="0"/>
              </a:rPr>
              <a:t>. </a:t>
            </a:r>
          </a:p>
          <a:p>
            <a:pPr marL="285750" indent="-285750">
              <a:buFont typeface="Arial" panose="020B0604020202020204" pitchFamily="34" charset="0"/>
              <a:buChar char="•"/>
            </a:pPr>
            <a:r>
              <a:rPr lang="en-US" sz="1600" dirty="0">
                <a:latin typeface="Tw Cen MT" panose="020B0602020104020603" pitchFamily="34" charset="0"/>
              </a:rPr>
              <a:t>Run the following command: </a:t>
            </a:r>
            <a:r>
              <a:rPr lang="en-US" sz="1600" b="1" i="1" dirty="0">
                <a:latin typeface="Tw Cen MT" panose="020B0602020104020603" pitchFamily="34" charset="0"/>
              </a:rPr>
              <a:t>python get-pip.py</a:t>
            </a:r>
          </a:p>
          <a:p>
            <a:pPr marL="285750" indent="-285750">
              <a:buFont typeface="Arial" panose="020B0604020202020204" pitchFamily="34" charset="0"/>
              <a:buChar char="•"/>
            </a:pPr>
            <a:endParaRPr lang="en-GB" dirty="0"/>
          </a:p>
        </p:txBody>
      </p:sp>
      <p:sp>
        <p:nvSpPr>
          <p:cNvPr id="7" name="CasellaDiTesto 5">
            <a:extLst>
              <a:ext uri="{FF2B5EF4-FFF2-40B4-BE49-F238E27FC236}">
                <a16:creationId xmlns:a16="http://schemas.microsoft.com/office/drawing/2014/main" id="{F396E0AF-3398-4050-9751-B9EB4EAACBAA}"/>
              </a:ext>
            </a:extLst>
          </p:cNvPr>
          <p:cNvSpPr txBox="1"/>
          <p:nvPr/>
        </p:nvSpPr>
        <p:spPr>
          <a:xfrm>
            <a:off x="4584357" y="3314700"/>
            <a:ext cx="4147751" cy="1354217"/>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Open your terminal and run the following:</a:t>
            </a:r>
          </a:p>
          <a:p>
            <a:pPr algn="ctr"/>
            <a:r>
              <a:rPr lang="en-US" altLang="en-US" sz="1600" b="1" i="1" dirty="0" err="1">
                <a:latin typeface="Tw Cen MT" panose="020B0602020104020603" pitchFamily="34" charset="0"/>
              </a:rPr>
              <a:t>sudo</a:t>
            </a:r>
            <a:r>
              <a:rPr lang="en-US" altLang="en-US" sz="1600" b="1" i="1" dirty="0">
                <a:latin typeface="Tw Cen MT" panose="020B0602020104020603" pitchFamily="34" charset="0"/>
              </a:rPr>
              <a:t> apt-get install python3-pip </a:t>
            </a:r>
          </a:p>
          <a:p>
            <a:pPr marL="285750" indent="-285750">
              <a:buFont typeface="Arial" panose="020B0604020202020204" pitchFamily="34" charset="0"/>
              <a:buChar char="•"/>
            </a:pPr>
            <a:endParaRPr lang="en-US" sz="1600" dirty="0">
              <a:latin typeface="Tw Cen MT" panose="020B0602020104020603" pitchFamily="34" charset="0"/>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1689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714CA-E0DE-4A06-983D-E6FCA0D880D9}"/>
              </a:ext>
            </a:extLst>
          </p:cNvPr>
          <p:cNvSpPr>
            <a:spLocks noGrp="1"/>
          </p:cNvSpPr>
          <p:nvPr>
            <p:ph type="title"/>
          </p:nvPr>
        </p:nvSpPr>
        <p:spPr>
          <a:xfrm>
            <a:off x="411892" y="365127"/>
            <a:ext cx="7759722" cy="846292"/>
          </a:xfrm>
        </p:spPr>
        <p:txBody>
          <a:bodyPr>
            <a:normAutofit fontScale="90000"/>
          </a:bodyPr>
          <a:lstStyle/>
          <a:p>
            <a:r>
              <a:rPr lang="en-GB" dirty="0"/>
              <a:t>Step 3: Install Python Libraries with pip</a:t>
            </a:r>
          </a:p>
        </p:txBody>
      </p:sp>
      <p:sp>
        <p:nvSpPr>
          <p:cNvPr id="3" name="Segnaposto contenuto 2">
            <a:extLst>
              <a:ext uri="{FF2B5EF4-FFF2-40B4-BE49-F238E27FC236}">
                <a16:creationId xmlns:a16="http://schemas.microsoft.com/office/drawing/2014/main" id="{88DDDFFD-4EB5-4D54-81DA-19CDFC81B261}"/>
              </a:ext>
            </a:extLst>
          </p:cNvPr>
          <p:cNvSpPr>
            <a:spLocks noGrp="1"/>
          </p:cNvSpPr>
          <p:nvPr>
            <p:ph idx="1"/>
          </p:nvPr>
        </p:nvSpPr>
        <p:spPr>
          <a:xfrm>
            <a:off x="399535" y="1866901"/>
            <a:ext cx="8344930" cy="4356100"/>
          </a:xfrm>
        </p:spPr>
        <p:txBody>
          <a:bodyPr>
            <a:normAutofit fontScale="92500" lnSpcReduction="10000"/>
          </a:bodyPr>
          <a:lstStyle/>
          <a:p>
            <a:pPr marL="0" indent="0">
              <a:buNone/>
            </a:pPr>
            <a:r>
              <a:rPr lang="en-GB" dirty="0"/>
              <a:t>Installing on every OS:</a:t>
            </a:r>
          </a:p>
          <a:p>
            <a:pPr marL="0" indent="0">
              <a:buNone/>
            </a:pPr>
            <a:r>
              <a:rPr lang="en-GB" dirty="0"/>
              <a:t>Open your terminal (Windows PowerShell for Windows) and run the following commands:</a:t>
            </a:r>
          </a:p>
          <a:p>
            <a:pPr marL="0" indent="0">
              <a:buNone/>
            </a:pPr>
            <a:endParaRPr lang="en-GB" dirty="0"/>
          </a:p>
          <a:p>
            <a:r>
              <a:rPr lang="en-GB" dirty="0"/>
              <a:t>Install </a:t>
            </a:r>
            <a:r>
              <a:rPr lang="en-GB" dirty="0" err="1"/>
              <a:t>numpy</a:t>
            </a:r>
            <a:r>
              <a:rPr lang="en-GB" dirty="0"/>
              <a:t> (For array operations) :</a:t>
            </a:r>
          </a:p>
          <a:p>
            <a:pPr marL="0" indent="0" algn="ctr">
              <a:buNone/>
            </a:pPr>
            <a:r>
              <a:rPr lang="en-GB" dirty="0"/>
              <a:t> </a:t>
            </a:r>
            <a:r>
              <a:rPr lang="en-GB" b="1" i="1" dirty="0"/>
              <a:t>pip3 install </a:t>
            </a:r>
            <a:r>
              <a:rPr lang="en-GB" b="1" i="1" dirty="0" err="1"/>
              <a:t>numpy</a:t>
            </a:r>
            <a:endParaRPr lang="en-GB" b="1" i="1" dirty="0"/>
          </a:p>
          <a:p>
            <a:r>
              <a:rPr lang="en-GB" dirty="0"/>
              <a:t>Install matplotlib (For plotting and visualization)</a:t>
            </a:r>
          </a:p>
          <a:p>
            <a:pPr marL="0" indent="0" algn="ctr">
              <a:buNone/>
            </a:pPr>
            <a:r>
              <a:rPr lang="en-GB" b="1" i="1" dirty="0"/>
              <a:t>pip3 install matplotlib</a:t>
            </a:r>
          </a:p>
          <a:p>
            <a:r>
              <a:rPr lang="en-GB" dirty="0"/>
              <a:t>Install OpenCV (Computer Vision Library): </a:t>
            </a:r>
          </a:p>
          <a:p>
            <a:pPr marL="0" indent="0" algn="ctr">
              <a:buNone/>
            </a:pPr>
            <a:r>
              <a:rPr lang="en-GB" b="1" i="1" dirty="0"/>
              <a:t>pip3 install </a:t>
            </a:r>
            <a:r>
              <a:rPr lang="en-GB" b="1" i="1" dirty="0" err="1"/>
              <a:t>opencv</a:t>
            </a:r>
            <a:r>
              <a:rPr lang="en-GB" b="1" i="1" dirty="0"/>
              <a:t>-python==</a:t>
            </a:r>
            <a:r>
              <a:rPr lang="en-GB" b="1" i="1" dirty="0">
                <a:solidFill>
                  <a:srgbClr val="FF0000"/>
                </a:solidFill>
              </a:rPr>
              <a:t>3.4.2.16</a:t>
            </a:r>
          </a:p>
          <a:p>
            <a:pPr marL="0" indent="0" algn="ctr">
              <a:buNone/>
            </a:pPr>
            <a:r>
              <a:rPr lang="en-GB" b="1" i="1" dirty="0"/>
              <a:t>pip3 install </a:t>
            </a:r>
            <a:r>
              <a:rPr lang="en-GB" b="1" i="1" dirty="0" err="1"/>
              <a:t>opencv</a:t>
            </a:r>
            <a:r>
              <a:rPr lang="en-GB" b="1" i="1" dirty="0"/>
              <a:t>-</a:t>
            </a:r>
            <a:r>
              <a:rPr lang="en-GB" b="1" i="1" dirty="0" err="1"/>
              <a:t>contrib</a:t>
            </a:r>
            <a:r>
              <a:rPr lang="en-GB" b="1" i="1" dirty="0"/>
              <a:t>-python ==</a:t>
            </a:r>
            <a:r>
              <a:rPr lang="en-GB" b="1" i="1" dirty="0">
                <a:solidFill>
                  <a:srgbClr val="FF0000"/>
                </a:solidFill>
              </a:rPr>
              <a:t> 3.4.2.16</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A14690C0-4DA6-4DF9-A98F-99EAD8A70AC0}"/>
              </a:ext>
            </a:extLst>
          </p:cNvPr>
          <p:cNvSpPr>
            <a:spLocks noGrp="1"/>
          </p:cNvSpPr>
          <p:nvPr>
            <p:ph type="dt" sz="half" idx="10"/>
          </p:nvPr>
        </p:nvSpPr>
        <p:spPr>
          <a:xfrm>
            <a:off x="411891" y="6361329"/>
            <a:ext cx="2541664"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385B2656-64C8-4519-8F81-7859234441B1}"/>
              </a:ext>
            </a:extLst>
          </p:cNvPr>
          <p:cNvSpPr>
            <a:spLocks noGrp="1"/>
          </p:cNvSpPr>
          <p:nvPr>
            <p:ph type="sldNum" sz="quarter" idx="12"/>
          </p:nvPr>
        </p:nvSpPr>
        <p:spPr/>
        <p:txBody>
          <a:bodyPr/>
          <a:lstStyle/>
          <a:p>
            <a:fld id="{21D15A9C-11B4-4C77-BDEA-04E3D7D1DFC0}" type="slidenum">
              <a:rPr lang="en-US" smtClean="0"/>
              <a:t>6</a:t>
            </a:fld>
            <a:endParaRPr lang="en-US" dirty="0"/>
          </a:p>
        </p:txBody>
      </p:sp>
    </p:spTree>
    <p:extLst>
      <p:ext uri="{BB962C8B-B14F-4D97-AF65-F5344CB8AC3E}">
        <p14:creationId xmlns:p14="http://schemas.microsoft.com/office/powerpoint/2010/main" val="209677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Step 4: Install and run Jupyter Notebook</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4"/>
            <a:ext cx="8344930" cy="4138757"/>
          </a:xfrm>
        </p:spPr>
        <p:txBody>
          <a:bodyPr>
            <a:normAutofit/>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narrative text. It is useful to explain how to code and to visualize interactively the results of an algorithm or code.</a:t>
            </a:r>
          </a:p>
          <a:p>
            <a:pPr marL="0" indent="0">
              <a:buNone/>
            </a:pPr>
            <a:endParaRPr lang="en-GB" dirty="0"/>
          </a:p>
          <a:p>
            <a:pPr marL="0" indent="0">
              <a:buNone/>
            </a:pPr>
            <a:r>
              <a:rPr lang="en-GB" b="1" dirty="0"/>
              <a:t>Install</a:t>
            </a:r>
            <a:r>
              <a:rPr lang="en-GB" dirty="0"/>
              <a:t> on every OS:</a:t>
            </a:r>
          </a:p>
          <a:p>
            <a:r>
              <a:rPr lang="en-GB" dirty="0"/>
              <a:t>Open your terminal and run: </a:t>
            </a:r>
          </a:p>
          <a:p>
            <a:pPr marL="0" indent="0" algn="ctr">
              <a:buNone/>
            </a:pPr>
            <a:r>
              <a:rPr lang="en-GB" b="1" i="1" dirty="0"/>
              <a:t>pip3 install </a:t>
            </a:r>
            <a:r>
              <a:rPr lang="en-GB" b="1" i="1" dirty="0" err="1"/>
              <a:t>jupyter</a:t>
            </a:r>
            <a:endParaRPr lang="en-GB" b="1" i="1"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7</a:t>
            </a:fld>
            <a:endParaRPr lang="en-US"/>
          </a:p>
        </p:txBody>
      </p:sp>
    </p:spTree>
    <p:extLst>
      <p:ext uri="{BB962C8B-B14F-4D97-AF65-F5344CB8AC3E}">
        <p14:creationId xmlns:p14="http://schemas.microsoft.com/office/powerpoint/2010/main" val="203066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Lab Computer</a:t>
            </a:r>
          </a:p>
        </p:txBody>
      </p:sp>
    </p:spTree>
    <p:extLst>
      <p:ext uri="{BB962C8B-B14F-4D97-AF65-F5344CB8AC3E}">
        <p14:creationId xmlns:p14="http://schemas.microsoft.com/office/powerpoint/2010/main" val="408679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9</a:t>
            </a:fld>
            <a:endParaRPr lang="en-US"/>
          </a:p>
        </p:txBody>
      </p:sp>
      <p:sp>
        <p:nvSpPr>
          <p:cNvPr id="10" name="Title 9">
            <a:extLst>
              <a:ext uri="{FF2B5EF4-FFF2-40B4-BE49-F238E27FC236}">
                <a16:creationId xmlns:a16="http://schemas.microsoft.com/office/drawing/2014/main" id="{72845DCC-69CC-44B6-95CC-903390EA718D}"/>
              </a:ext>
            </a:extLst>
          </p:cNvPr>
          <p:cNvSpPr>
            <a:spLocks noGrp="1"/>
          </p:cNvSpPr>
          <p:nvPr>
            <p:ph type="title"/>
          </p:nvPr>
        </p:nvSpPr>
        <p:spPr/>
        <p:txBody>
          <a:bodyPr/>
          <a:lstStyle/>
          <a:p>
            <a:r>
              <a:rPr lang="en-GB" dirty="0"/>
              <a:t>Working on Lab computer</a:t>
            </a:r>
          </a:p>
        </p:txBody>
      </p:sp>
      <p:pic>
        <p:nvPicPr>
          <p:cNvPr id="11" name="Picture 10">
            <a:extLst>
              <a:ext uri="{FF2B5EF4-FFF2-40B4-BE49-F238E27FC236}">
                <a16:creationId xmlns:a16="http://schemas.microsoft.com/office/drawing/2014/main" id="{29F8597D-9CD6-42C0-857B-A1F99A7A332E}"/>
              </a:ext>
            </a:extLst>
          </p:cNvPr>
          <p:cNvPicPr>
            <a:picLocks noChangeAspect="1"/>
          </p:cNvPicPr>
          <p:nvPr/>
        </p:nvPicPr>
        <p:blipFill rotWithShape="1">
          <a:blip r:embed="rId3"/>
          <a:srcRect l="3283" t="673" b="37374"/>
          <a:stretch/>
        </p:blipFill>
        <p:spPr>
          <a:xfrm>
            <a:off x="2296419" y="1948014"/>
            <a:ext cx="4551161" cy="2186459"/>
          </a:xfrm>
          <a:prstGeom prst="rect">
            <a:avLst/>
          </a:prstGeom>
        </p:spPr>
      </p:pic>
      <p:sp>
        <p:nvSpPr>
          <p:cNvPr id="12" name="TextBox 11">
            <a:extLst>
              <a:ext uri="{FF2B5EF4-FFF2-40B4-BE49-F238E27FC236}">
                <a16:creationId xmlns:a16="http://schemas.microsoft.com/office/drawing/2014/main" id="{60134894-17E9-445B-A3DC-17984E4BB348}"/>
              </a:ext>
            </a:extLst>
          </p:cNvPr>
          <p:cNvSpPr txBox="1"/>
          <p:nvPr/>
        </p:nvSpPr>
        <p:spPr>
          <a:xfrm flipH="1">
            <a:off x="957385" y="4365760"/>
            <a:ext cx="7120175" cy="1754326"/>
          </a:xfrm>
          <a:prstGeom prst="rect">
            <a:avLst/>
          </a:prstGeom>
          <a:noFill/>
        </p:spPr>
        <p:txBody>
          <a:bodyPr wrap="square" rtlCol="0">
            <a:spAutoFit/>
          </a:bodyPr>
          <a:lstStyle/>
          <a:p>
            <a:r>
              <a:rPr lang="en-GB" dirty="0"/>
              <a:t>All the packages you need are already installed. If it is your first time in lab, perform the following steps:</a:t>
            </a:r>
          </a:p>
          <a:p>
            <a:pPr marL="342900" indent="-342900">
              <a:buFont typeface="+mj-lt"/>
              <a:buAutoNum type="arabicPeriod"/>
            </a:pPr>
            <a:r>
              <a:rPr lang="en-GB" dirty="0"/>
              <a:t>Create your account</a:t>
            </a:r>
          </a:p>
          <a:p>
            <a:pPr marL="342900" indent="-342900">
              <a:buFont typeface="+mj-lt"/>
              <a:buAutoNum type="arabicPeriod"/>
            </a:pPr>
            <a:r>
              <a:rPr lang="en-GB" dirty="0"/>
              <a:t>Login into </a:t>
            </a:r>
            <a:r>
              <a:rPr lang="en-GB" b="1" dirty="0"/>
              <a:t>Debian 9</a:t>
            </a:r>
            <a:r>
              <a:rPr lang="en-GB" dirty="0"/>
              <a:t> (only Linux will be supported in lab PCs)</a:t>
            </a:r>
            <a:r>
              <a:rPr lang="en-GB" b="1" dirty="0"/>
              <a:t> </a:t>
            </a:r>
            <a:r>
              <a:rPr lang="en-GB" dirty="0"/>
              <a:t>with username and password</a:t>
            </a:r>
          </a:p>
          <a:p>
            <a:pPr marL="342900" indent="-342900">
              <a:buFont typeface="+mj-lt"/>
              <a:buAutoNum type="arabicPeriod"/>
            </a:pPr>
            <a:r>
              <a:rPr lang="en-GB" dirty="0"/>
              <a:t>run </a:t>
            </a:r>
            <a:r>
              <a:rPr lang="en-GB" b="1" i="1" dirty="0" err="1"/>
              <a:t>startx</a:t>
            </a:r>
            <a:r>
              <a:rPr lang="en-GB" dirty="0"/>
              <a:t> in the terminal to run the GUI</a:t>
            </a:r>
          </a:p>
        </p:txBody>
      </p:sp>
    </p:spTree>
    <p:extLst>
      <p:ext uri="{BB962C8B-B14F-4D97-AF65-F5344CB8AC3E}">
        <p14:creationId xmlns:p14="http://schemas.microsoft.com/office/powerpoint/2010/main" val="1499836088"/>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2539</TotalTime>
  <Words>927</Words>
  <Application>Microsoft Office PowerPoint</Application>
  <PresentationFormat>On-screen Show (4:3)</PresentationFormat>
  <Paragraphs>116</Paragraphs>
  <Slides>15</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Courier New</vt:lpstr>
      <vt:lpstr>Tw Cen MT</vt:lpstr>
      <vt:lpstr>Tema di Office</vt:lpstr>
      <vt:lpstr>Personalizza struttura</vt:lpstr>
      <vt:lpstr> Initial Setup Lab-session 0</vt:lpstr>
      <vt:lpstr>Working on your computer</vt:lpstr>
      <vt:lpstr>Requirements</vt:lpstr>
      <vt:lpstr>Step 1: Installing Python 3.x</vt:lpstr>
      <vt:lpstr>Step 2: Installing pip</vt:lpstr>
      <vt:lpstr>Step 3: Install Python Libraries with pip</vt:lpstr>
      <vt:lpstr>Step 4: Install and run Jupyter Notebook</vt:lpstr>
      <vt:lpstr>Working on Lab Computer</vt:lpstr>
      <vt:lpstr>Working on Lab computer</vt:lpstr>
      <vt:lpstr>After Initial Setup</vt:lpstr>
      <vt:lpstr>Jupyter Notebook: An overview</vt:lpstr>
      <vt:lpstr>Jupyter Notebook: An overview</vt:lpstr>
      <vt:lpstr>Export python .py from notebook file</vt:lpstr>
      <vt:lpstr>Working from home: IDE and terminal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Tonioni</dc:creator>
  <cp:lastModifiedBy>Samuele Salti</cp:lastModifiedBy>
  <cp:revision>171</cp:revision>
  <dcterms:created xsi:type="dcterms:W3CDTF">2017-01-13T13:53:04Z</dcterms:created>
  <dcterms:modified xsi:type="dcterms:W3CDTF">2019-09-26T16:51:32Z</dcterms:modified>
</cp:coreProperties>
</file>