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303" r:id="rId4"/>
    <p:sldId id="304" r:id="rId5"/>
    <p:sldId id="306" r:id="rId6"/>
    <p:sldId id="30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E0B2A424-0C01-4A46-9046-A28E1EC71906}">
          <p14:sldIdLst>
            <p14:sldId id="256"/>
            <p14:sldId id="303"/>
            <p14:sldId id="304"/>
            <p14:sldId id="306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luigi Zama Ramirez" initials="PZR" lastIdx="1" clrIdx="0">
    <p:extLst>
      <p:ext uri="{19B8F6BF-5375-455C-9EA6-DF929625EA0E}">
        <p15:presenceInfo xmlns:p15="http://schemas.microsoft.com/office/powerpoint/2012/main" userId="86b9ea593df478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3" autoAdjust="0"/>
    <p:restoredTop sz="86417" autoAdjust="0"/>
  </p:normalViewPr>
  <p:slideViewPr>
    <p:cSldViewPr snapToGrid="0">
      <p:cViewPr varScale="1">
        <p:scale>
          <a:sx n="95" d="100"/>
          <a:sy n="95" d="100"/>
        </p:scale>
        <p:origin x="222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5598C-FF10-4AF1-BC63-A7C8964CD468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EA76A-0A3F-4C6E-BCAD-3645DACBB6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2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EA76A-0A3F-4C6E-BCAD-3645DACBB6C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19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EA76A-0A3F-4C6E-BCAD-3645DACBB6C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1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EA76A-0A3F-4C6E-BCAD-3645DACBB6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7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5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286000" y="2819357"/>
            <a:ext cx="6858000" cy="1538459"/>
          </a:xfrm>
          <a:prstGeom prst="rect">
            <a:avLst/>
          </a:prstGeom>
        </p:spPr>
        <p:txBody>
          <a:bodyPr anchor="b"/>
          <a:lstStyle>
            <a:lvl1pPr algn="ctr">
              <a:defRPr sz="5000" b="1">
                <a:solidFill>
                  <a:srgbClr val="0070C0"/>
                </a:solidFill>
                <a:latin typeface="Tw Cen MT" panose="020B0602020104020603" pitchFamily="34" charset="0"/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286000" y="4883150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Tw Cen MT" panose="020B06020201040206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0"/>
          </p:nvPr>
        </p:nvSpPr>
        <p:spPr>
          <a:xfrm>
            <a:off x="2286000" y="1681163"/>
            <a:ext cx="6858000" cy="995362"/>
          </a:xfrm>
          <a:prstGeom prst="rect">
            <a:avLst/>
          </a:prstGeom>
        </p:spPr>
        <p:txBody>
          <a:bodyPr/>
          <a:lstStyle>
            <a:lvl1pPr>
              <a:defRPr sz="2500" b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it-IT" dirty="0"/>
              <a:t>Modifica gli stili del testo dello 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23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61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10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79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42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55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89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9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TensorFlow 101 - Alessio Tonioni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213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80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71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4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363600"/>
            <a:ext cx="7886700" cy="846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825200"/>
            <a:ext cx="8344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3"/>
          </p:nvPr>
        </p:nvSpPr>
        <p:spPr>
          <a:xfrm>
            <a:off x="411162" y="3509963"/>
            <a:ext cx="8344037" cy="2652712"/>
          </a:xfrm>
          <a:ln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5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875004"/>
            <a:ext cx="3886200" cy="3307021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875003"/>
            <a:ext cx="3886200" cy="3301959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3"/>
          </p:nvPr>
        </p:nvSpPr>
        <p:spPr>
          <a:xfrm>
            <a:off x="685800" y="1795463"/>
            <a:ext cx="7881938" cy="947737"/>
          </a:xfrm>
        </p:spPr>
        <p:txBody>
          <a:bodyPr/>
          <a:lstStyle>
            <a:lvl4pPr>
              <a:defRPr sz="2200"/>
            </a:lvl4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1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8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1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892" y="365127"/>
            <a:ext cx="7611762" cy="846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892" y="1825625"/>
            <a:ext cx="8344930" cy="4481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892" y="6361329"/>
            <a:ext cx="2306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E388C"/>
                </a:solidFill>
              </a:defRPr>
            </a:lvl1pPr>
          </a:lstStyle>
          <a:p>
            <a:r>
              <a:rPr lang="en-US" dirty="0" err="1"/>
              <a:t>TensorFlow</a:t>
            </a:r>
            <a:r>
              <a:rPr lang="en-US" dirty="0"/>
              <a:t> 101 - Alessio Tonioni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5898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E388C"/>
                </a:solidFill>
              </a:defRPr>
            </a:lvl1pPr>
          </a:lstStyle>
          <a:p>
            <a:fld id="{21D15A9C-11B4-4C77-BDEA-04E3D7D1DFC0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7" name="Picture 9"/>
          <p:cNvPicPr/>
          <p:nvPr userDrawn="1"/>
        </p:nvPicPr>
        <p:blipFill>
          <a:blip r:embed="rId13"/>
          <a:stretch/>
        </p:blipFill>
        <p:spPr>
          <a:xfrm>
            <a:off x="7942821" y="297572"/>
            <a:ext cx="1145058" cy="917746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 userDrawn="1"/>
        </p:nvSpPr>
        <p:spPr>
          <a:xfrm>
            <a:off x="0" y="1260732"/>
            <a:ext cx="9100751" cy="31680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2"/>
          <p:cNvSpPr/>
          <p:nvPr userDrawn="1"/>
        </p:nvSpPr>
        <p:spPr>
          <a:xfrm>
            <a:off x="-1" y="1305012"/>
            <a:ext cx="580768" cy="223206"/>
          </a:xfrm>
          <a:prstGeom prst="rect">
            <a:avLst/>
          </a:prstGeom>
          <a:solidFill>
            <a:srgbClr val="3465A4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3"/>
          <p:cNvSpPr/>
          <p:nvPr userDrawn="1"/>
        </p:nvSpPr>
        <p:spPr>
          <a:xfrm>
            <a:off x="628649" y="1305012"/>
            <a:ext cx="8472101" cy="223206"/>
          </a:xfrm>
          <a:prstGeom prst="rect">
            <a:avLst/>
          </a:prstGeom>
          <a:solidFill>
            <a:srgbClr val="729FC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807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E388C"/>
          </a:solidFill>
          <a:latin typeface="Tw Cen MT" panose="020B06020201040206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5970600"/>
            <a:ext cx="9141840" cy="88524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2"/>
          <p:cNvSpPr/>
          <p:nvPr userDrawn="1"/>
        </p:nvSpPr>
        <p:spPr>
          <a:xfrm>
            <a:off x="-9360" y="6053040"/>
            <a:ext cx="2247480" cy="710640"/>
          </a:xfrm>
          <a:prstGeom prst="rect">
            <a:avLst/>
          </a:prstGeom>
          <a:solidFill>
            <a:srgbClr val="3465A4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3"/>
          <p:cNvSpPr/>
          <p:nvPr userDrawn="1"/>
        </p:nvSpPr>
        <p:spPr>
          <a:xfrm>
            <a:off x="2359080" y="6043680"/>
            <a:ext cx="6782760" cy="712080"/>
          </a:xfrm>
          <a:prstGeom prst="rect">
            <a:avLst/>
          </a:prstGeom>
          <a:solidFill>
            <a:srgbClr val="729FC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0" name="Picture 2"/>
          <p:cNvPicPr/>
          <p:nvPr userDrawn="1"/>
        </p:nvPicPr>
        <p:blipFill>
          <a:blip r:embed="rId13"/>
          <a:stretch/>
        </p:blipFill>
        <p:spPr>
          <a:xfrm>
            <a:off x="323397" y="559521"/>
            <a:ext cx="1756800" cy="1415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873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drea.amaduzzi4@unibo.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windows/instal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FB8A0B34-BA77-4618-86A3-B3033A57A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350" y="2006600"/>
            <a:ext cx="8267700" cy="1714500"/>
          </a:xfrm>
        </p:spPr>
        <p:txBody>
          <a:bodyPr/>
          <a:lstStyle/>
          <a:p>
            <a:br>
              <a:rPr lang="en-US" sz="7200" dirty="0">
                <a:latin typeface="Calibri" pitchFamily="34" charset="0"/>
              </a:rPr>
            </a:br>
            <a:r>
              <a:rPr lang="en-US" sz="4800" dirty="0">
                <a:latin typeface="Calibri" pitchFamily="34" charset="0"/>
              </a:rPr>
              <a:t>Initial Setup with Docker</a:t>
            </a:r>
            <a:br>
              <a:rPr lang="en-US" sz="7200" dirty="0">
                <a:latin typeface="Calibri" pitchFamily="34" charset="0"/>
              </a:rPr>
            </a:br>
            <a:r>
              <a:rPr lang="en-US" sz="4400" dirty="0">
                <a:latin typeface="Calibri" pitchFamily="34" charset="0"/>
              </a:rPr>
              <a:t>Lab-session 0</a:t>
            </a:r>
            <a:endParaRPr lang="en-GB" sz="4400" dirty="0"/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8DF69101-B0FE-4681-BEB9-31DDE1B29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350" y="3911600"/>
            <a:ext cx="8267700" cy="482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>
                <a:latin typeface="Calibri" pitchFamily="34" charset="0"/>
              </a:rPr>
              <a:t>Computer Vision and Image Processing</a:t>
            </a:r>
            <a:endParaRPr lang="en-GB" dirty="0"/>
          </a:p>
        </p:txBody>
      </p:sp>
      <p:sp>
        <p:nvSpPr>
          <p:cNvPr id="4" name="Sottotitolo 15">
            <a:extLst>
              <a:ext uri="{FF2B5EF4-FFF2-40B4-BE49-F238E27FC236}">
                <a16:creationId xmlns:a16="http://schemas.microsoft.com/office/drawing/2014/main" id="{82ABF0A3-FF05-24EF-7E0F-06956BE79B3E}"/>
              </a:ext>
            </a:extLst>
          </p:cNvPr>
          <p:cNvSpPr txBox="1">
            <a:spLocks/>
          </p:cNvSpPr>
          <p:nvPr/>
        </p:nvSpPr>
        <p:spPr>
          <a:xfrm>
            <a:off x="387350" y="4656847"/>
            <a:ext cx="8267700" cy="126729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0070C0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latin typeface="Calibri" pitchFamily="34" charset="0"/>
              </a:rPr>
              <a:t>Prof: Luigi di Stefano - </a:t>
            </a:r>
            <a:r>
              <a:rPr lang="en-US" sz="2800" u="sng">
                <a:latin typeface="Calibri" pitchFamily="34" charset="0"/>
              </a:rPr>
              <a:t>luigi.distefano@unibo.it</a:t>
            </a:r>
            <a:br>
              <a:rPr lang="en-US" sz="2800">
                <a:latin typeface="Calibri" pitchFamily="34" charset="0"/>
              </a:rPr>
            </a:br>
            <a:r>
              <a:rPr lang="en-US" sz="2800">
                <a:latin typeface="Calibri" pitchFamily="34" charset="0"/>
              </a:rPr>
              <a:t>T</a:t>
            </a:r>
            <a:r>
              <a:rPr lang="en-US">
                <a:latin typeface="Calibri" pitchFamily="34" charset="0"/>
              </a:rPr>
              <a:t>utors: Andrea Amaduzzi - </a:t>
            </a:r>
            <a:r>
              <a:rPr lang="en-US" u="sng">
                <a:latin typeface="Calibri" pitchFamily="34" charset="0"/>
                <a:hlinkClick r:id="rId3"/>
              </a:rPr>
              <a:t>andrea.amaduzzi4@unibo.it</a:t>
            </a:r>
            <a:r>
              <a:rPr lang="en-US" u="sng">
                <a:latin typeface="Calibri" pitchFamily="34" charset="0"/>
              </a:rPr>
              <a:t> </a:t>
            </a:r>
            <a:br>
              <a:rPr lang="en-US" u="sng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Iacopo Curti - </a:t>
            </a:r>
            <a:r>
              <a:rPr lang="en-US" u="sng">
                <a:latin typeface="Calibri" pitchFamily="34" charset="0"/>
              </a:rPr>
              <a:t>iacopo.curti2@unibo.it</a:t>
            </a:r>
            <a:endParaRPr lang="en-US" u="sng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86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EBBD06-D7F7-4BCF-A9C5-DF5E66E3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1: Installing and running Docker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76CF24-AA45-4FDE-951D-F37AD6A9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892" y="6361329"/>
            <a:ext cx="2509108" cy="365125"/>
          </a:xfrm>
        </p:spPr>
        <p:txBody>
          <a:bodyPr/>
          <a:lstStyle/>
          <a:p>
            <a:r>
              <a:rPr lang="en-US" dirty="0"/>
              <a:t>Initial Setup – Andrea Amaduzzi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EE75275-A594-4CE5-988C-3B24E757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624555-5EE9-4C9E-BC82-D964D124C69D}"/>
              </a:ext>
            </a:extLst>
          </p:cNvPr>
          <p:cNvSpPr txBox="1"/>
          <p:nvPr/>
        </p:nvSpPr>
        <p:spPr>
          <a:xfrm>
            <a:off x="411892" y="3310109"/>
            <a:ext cx="42713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Follow the instruction at the following link: </a:t>
            </a:r>
            <a:r>
              <a:rPr lang="en-GB" u="sng" dirty="0">
                <a:solidFill>
                  <a:srgbClr val="0070C0"/>
                </a:solidFill>
                <a:hlinkClick r:id="rId3"/>
              </a:rPr>
              <a:t>https://docs.docker.com/docker-for-windows/install/</a:t>
            </a:r>
            <a:endParaRPr lang="en-GB" u="sng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Run the Docker Desktop application 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4DAE2F-4796-4348-8EF5-26047C2DA18C}"/>
              </a:ext>
            </a:extLst>
          </p:cNvPr>
          <p:cNvSpPr txBox="1"/>
          <p:nvPr/>
        </p:nvSpPr>
        <p:spPr>
          <a:xfrm>
            <a:off x="411892" y="2785545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Install and Run Docker on Windows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13C949-3FED-49E9-9FEB-D52A16457635}"/>
              </a:ext>
            </a:extLst>
          </p:cNvPr>
          <p:cNvSpPr txBox="1"/>
          <p:nvPr/>
        </p:nvSpPr>
        <p:spPr>
          <a:xfrm>
            <a:off x="4683269" y="2752493"/>
            <a:ext cx="255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Install Docker on Ubuntu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5AAB78-9EB6-4B5D-AA03-D7CA4BCF3DEB}"/>
              </a:ext>
            </a:extLst>
          </p:cNvPr>
          <p:cNvSpPr txBox="1"/>
          <p:nvPr/>
        </p:nvSpPr>
        <p:spPr>
          <a:xfrm>
            <a:off x="4691478" y="3266867"/>
            <a:ext cx="42713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Follow the instruction at the following link. </a:t>
            </a:r>
            <a:r>
              <a:rPr lang="en-GB" b="1" dirty="0"/>
              <a:t>Installation from repository </a:t>
            </a:r>
            <a:r>
              <a:rPr lang="en-GB" dirty="0"/>
              <a:t>is recommended. </a:t>
            </a:r>
            <a:r>
              <a:rPr lang="en-GB" u="sng" dirty="0">
                <a:solidFill>
                  <a:srgbClr val="0070C0"/>
                </a:solidFill>
              </a:rPr>
              <a:t>https://docs.docker.com/engine/install/ubuntu/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1E0CDF-6708-42DE-AC49-B0A21AAC6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795" y="4526987"/>
            <a:ext cx="2361569" cy="14986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3DEA8E5-5757-4D53-A5D1-423C82EB24AA}"/>
              </a:ext>
            </a:extLst>
          </p:cNvPr>
          <p:cNvSpPr txBox="1"/>
          <p:nvPr/>
        </p:nvSpPr>
        <p:spPr>
          <a:xfrm>
            <a:off x="411892" y="1820889"/>
            <a:ext cx="83614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What is Docker? </a:t>
            </a:r>
            <a:r>
              <a:rPr lang="en-US" dirty="0"/>
              <a:t>Docker is a tool designed to make it easier to create, deploy, and run applications by using containers.</a:t>
            </a:r>
            <a:endParaRPr lang="en-GB" dirty="0"/>
          </a:p>
          <a:p>
            <a:r>
              <a:rPr lang="en-GB" dirty="0"/>
              <a:t>More details at: </a:t>
            </a:r>
            <a:r>
              <a:rPr lang="en-GB" u="sng" dirty="0">
                <a:solidFill>
                  <a:srgbClr val="0070C0"/>
                </a:solidFill>
              </a:rPr>
              <a:t>https://www.docker.com/</a:t>
            </a:r>
          </a:p>
        </p:txBody>
      </p:sp>
    </p:spTree>
    <p:extLst>
      <p:ext uri="{BB962C8B-B14F-4D97-AF65-F5344CB8AC3E}">
        <p14:creationId xmlns:p14="http://schemas.microsoft.com/office/powerpoint/2010/main" val="85482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9BCFB4-E9FA-4D61-B829-92809701674C}"/>
              </a:ext>
            </a:extLst>
          </p:cNvPr>
          <p:cNvSpPr txBox="1"/>
          <p:nvPr/>
        </p:nvSpPr>
        <p:spPr>
          <a:xfrm>
            <a:off x="280555" y="2047009"/>
            <a:ext cx="84927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600" dirty="0"/>
              <a:t>Download the </a:t>
            </a:r>
            <a:r>
              <a:rPr lang="en-GB" sz="1600" b="1" i="1" dirty="0" err="1"/>
              <a:t>Dockerfile</a:t>
            </a:r>
            <a:r>
              <a:rPr lang="en-GB" sz="1600" dirty="0"/>
              <a:t> configuration file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Open a terminal and navigate to the directory containing the configuration file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Execute the following command to build the docker container: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Download the Lab Session .zip file and unzip it. Remember the path to the </a:t>
            </a:r>
            <a:r>
              <a:rPr lang="en-GB" sz="1600" b="1" dirty="0"/>
              <a:t>unzipped folder path: </a:t>
            </a:r>
          </a:p>
          <a:p>
            <a:pPr marL="342900" indent="-342900">
              <a:buFont typeface="+mj-lt"/>
              <a:buAutoNum type="arabicPeriod"/>
            </a:pPr>
            <a:endParaRPr lang="en-GB" sz="1600" b="1" dirty="0"/>
          </a:p>
          <a:p>
            <a:pPr marL="342900" indent="-342900">
              <a:buFont typeface="+mj-lt"/>
              <a:buAutoNum type="arabicPeriod"/>
            </a:pPr>
            <a:endParaRPr lang="en-GB" sz="1600" b="1" dirty="0"/>
          </a:p>
          <a:p>
            <a:pPr marL="342900" indent="-342900">
              <a:buFont typeface="+mj-lt"/>
              <a:buAutoNum type="arabicPeriod"/>
            </a:pP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Execute the following command to run docker container</a:t>
            </a:r>
            <a:endParaRPr lang="it-IT" sz="1600" dirty="0"/>
          </a:p>
          <a:p>
            <a:pPr marL="342900" indent="-342900">
              <a:buFont typeface="+mj-lt"/>
              <a:buAutoNum type="arabicPeriod"/>
            </a:pPr>
            <a:endParaRPr lang="it-IT" sz="1600" dirty="0"/>
          </a:p>
          <a:p>
            <a:pPr marL="342900" indent="-342900">
              <a:buFont typeface="+mj-lt"/>
              <a:buAutoNum type="arabicPeriod"/>
            </a:pPr>
            <a:endParaRPr lang="it-IT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solidFill>
                  <a:srgbClr val="24292E"/>
                </a:solidFill>
                <a:effectLst/>
                <a:latin typeface="-apple-system"/>
              </a:rPr>
              <a:t>Click or copy link highlighted in the following picture to open the notebook:</a:t>
            </a:r>
            <a:r>
              <a:rPr lang="it-IT" sz="1600" dirty="0"/>
              <a:t> 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EBBD06-D7F7-4BCF-A9C5-DF5E66E3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Step 2: Build and Run Docker Container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76CF24-AA45-4FDE-951D-F37AD6A9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892" y="6361329"/>
            <a:ext cx="2509108" cy="365125"/>
          </a:xfrm>
        </p:spPr>
        <p:txBody>
          <a:bodyPr/>
          <a:lstStyle/>
          <a:p>
            <a:r>
              <a:rPr lang="en-US" dirty="0"/>
              <a:t>Initial Setup – Andrea Amaduzzi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EE75275-A594-4CE5-988C-3B24E757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1233FE4-41D8-40F2-83F2-22421ED38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061" y="2855156"/>
            <a:ext cx="1587422" cy="21544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docker build . -t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cvlab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9A4E611F-6C37-4347-925D-DA8F1110B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446" y="4438474"/>
            <a:ext cx="6058582" cy="21544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docker run -v ${PATH_TO_EXERCISES}:/home/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cvlab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-p 8888:8888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cvlab:latest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15F8E199-B246-426E-88FD-0C44BEFA4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843" y="5174103"/>
            <a:ext cx="3160314" cy="105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uppo 20">
            <a:extLst>
              <a:ext uri="{FF2B5EF4-FFF2-40B4-BE49-F238E27FC236}">
                <a16:creationId xmlns:a16="http://schemas.microsoft.com/office/drawing/2014/main" id="{57C89DB7-E493-49D1-9822-685CEC469657}"/>
              </a:ext>
            </a:extLst>
          </p:cNvPr>
          <p:cNvGrpSpPr/>
          <p:nvPr/>
        </p:nvGrpSpPr>
        <p:grpSpPr>
          <a:xfrm>
            <a:off x="628502" y="3313509"/>
            <a:ext cx="3719288" cy="723275"/>
            <a:chOff x="623318" y="3278114"/>
            <a:chExt cx="3719288" cy="723275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65754BD1-BD50-4B82-A60F-D667B53DA1E1}"/>
                </a:ext>
              </a:extLst>
            </p:cNvPr>
            <p:cNvSpPr txBox="1"/>
            <p:nvPr/>
          </p:nvSpPr>
          <p:spPr>
            <a:xfrm>
              <a:off x="623318" y="3278114"/>
              <a:ext cx="3719288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In Ubuntu: </a:t>
              </a:r>
            </a:p>
            <a:p>
              <a:endParaRPr lang="en-GB" sz="1600" dirty="0"/>
            </a:p>
            <a:p>
              <a:r>
                <a:rPr lang="en-GB" sz="900" dirty="0"/>
                <a:t>For instance </a:t>
              </a:r>
              <a:r>
                <a:rPr lang="en-GB" sz="900" i="1" dirty="0"/>
                <a:t>PATH_TO_EXERCISES=“/home/</a:t>
              </a:r>
              <a:r>
                <a:rPr lang="en-GB" sz="900" i="1" dirty="0" err="1"/>
                <a:t>pippo</a:t>
              </a:r>
              <a:r>
                <a:rPr lang="en-GB" sz="900" i="1" dirty="0"/>
                <a:t>/Downloads/LabSession1”</a:t>
              </a:r>
              <a:endParaRPr lang="en-GB" sz="900" dirty="0"/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B2D4CCAC-B084-45B3-AF62-5B80A5C75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935" y="3556161"/>
              <a:ext cx="3011658" cy="215444"/>
            </a:xfrm>
            <a:prstGeom prst="rect">
              <a:avLst/>
            </a:prstGeom>
            <a:solidFill>
              <a:srgbClr val="F6F8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u="none" strike="noStrike" cap="none" normalizeH="0" baseline="0" dirty="0">
                  <a:ln>
                    <a:noFill/>
                  </a:ln>
                  <a:solidFill>
                    <a:srgbClr val="24292E"/>
                  </a:solidFill>
                  <a:effectLst/>
                  <a:latin typeface="SFMono-Regular"/>
                </a:rPr>
                <a:t>PATH_TO_EXERCISES=“/path/to/exercise”</a:t>
              </a:r>
              <a:endParaRPr lang="en-US" altLang="en-US" sz="1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E17139E6-B219-4ACF-9088-896CD4ACC224}"/>
              </a:ext>
            </a:extLst>
          </p:cNvPr>
          <p:cNvGrpSpPr/>
          <p:nvPr/>
        </p:nvGrpSpPr>
        <p:grpSpPr>
          <a:xfrm>
            <a:off x="4695737" y="3313509"/>
            <a:ext cx="3910045" cy="723275"/>
            <a:chOff x="4698308" y="3302245"/>
            <a:chExt cx="3910045" cy="723275"/>
          </a:xfrm>
        </p:grpSpPr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8D9E961D-C96B-4F1D-9F40-CCB4CA8C9A71}"/>
                </a:ext>
              </a:extLst>
            </p:cNvPr>
            <p:cNvSpPr txBox="1"/>
            <p:nvPr/>
          </p:nvSpPr>
          <p:spPr>
            <a:xfrm>
              <a:off x="4698308" y="3302245"/>
              <a:ext cx="3910045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In Windows: </a:t>
              </a:r>
            </a:p>
            <a:p>
              <a:endParaRPr lang="en-GB" sz="1600" dirty="0"/>
            </a:p>
            <a:p>
              <a:r>
                <a:rPr lang="en-GB" sz="900" dirty="0"/>
                <a:t>For instance $</a:t>
              </a:r>
              <a:r>
                <a:rPr lang="en-GB" sz="900" i="1" dirty="0"/>
                <a:t>PATH_TO_EXERCISES=“C:\Users\</a:t>
              </a:r>
              <a:r>
                <a:rPr lang="en-GB" sz="900" i="1" dirty="0" err="1"/>
                <a:t>pippo</a:t>
              </a:r>
              <a:r>
                <a:rPr lang="en-GB" sz="900" i="1" dirty="0"/>
                <a:t>\Downloads\LabSession1”</a:t>
              </a:r>
              <a:endParaRPr lang="en-GB" sz="900" dirty="0"/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43FE9D4F-A5B3-4C8A-B2C8-4CAC3413F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973" y="3585891"/>
              <a:ext cx="3103029" cy="215444"/>
            </a:xfrm>
            <a:prstGeom prst="rect">
              <a:avLst/>
            </a:prstGeom>
            <a:solidFill>
              <a:srgbClr val="F6F8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u="none" strike="noStrike" cap="none" normalizeH="0" baseline="0" dirty="0">
                  <a:ln>
                    <a:noFill/>
                  </a:ln>
                  <a:solidFill>
                    <a:srgbClr val="24292E"/>
                  </a:solidFill>
                  <a:effectLst/>
                  <a:latin typeface="SFMono-Regular"/>
                </a:rPr>
                <a:t>$PATH_TO_EXERCISES=“/path/to/exercise”</a:t>
              </a:r>
              <a:endParaRPr lang="en-US" altLang="en-US" sz="1400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78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E41A40-6261-4C53-A7E2-94958E31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Stop containers and delete images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D75B7-89BE-46E8-BEED-ACD8D5A5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68" y="3055493"/>
            <a:ext cx="8344930" cy="1809115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If you want to stop all the running containers and delete the images (for instance to run again step 5), you can use the following command:</a:t>
            </a:r>
          </a:p>
          <a:p>
            <a:pPr marL="0" indent="0" algn="ctr">
              <a:buNone/>
            </a:pPr>
            <a:r>
              <a:rPr lang="sv-SE" b="1" i="1" dirty="0"/>
              <a:t>docker stop $(docker ps -aq)</a:t>
            </a:r>
            <a:endParaRPr lang="en-GB" b="1" i="1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D21108-C760-465D-B99F-54172542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4</a:t>
            </a:fld>
            <a:endParaRPr lang="en-US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071A6B47-95A8-4F1A-B559-334528F6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892" y="6361329"/>
            <a:ext cx="2509108" cy="365125"/>
          </a:xfrm>
        </p:spPr>
        <p:txBody>
          <a:bodyPr/>
          <a:lstStyle/>
          <a:p>
            <a:r>
              <a:rPr lang="en-US" dirty="0"/>
              <a:t>Initial Setup – Andrea Amaduzzi</a:t>
            </a:r>
          </a:p>
        </p:txBody>
      </p:sp>
    </p:spTree>
    <p:extLst>
      <p:ext uri="{BB962C8B-B14F-4D97-AF65-F5344CB8AC3E}">
        <p14:creationId xmlns:p14="http://schemas.microsoft.com/office/powerpoint/2010/main" val="265663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A09A-2C53-4E89-9131-79D60C46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[OPTIONAL] Connect your webcam to Docker Container (Only Ubuntu)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D520-0C43-42AF-AE0D-B4CFC1B89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96" y="1925338"/>
            <a:ext cx="8108172" cy="2912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24292E"/>
                </a:solidFill>
                <a:latin typeface="SFMono-Regular"/>
              </a:rPr>
              <a:t>Docker cannot recognize devices outside from the container. We must explicitly show the device when running the container.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24292E"/>
                </a:solidFill>
                <a:latin typeface="SFMono-Regular"/>
              </a:rPr>
              <a:t>In Ubuntu is quite straightforward. At step 5 of the previous slide, when running the docker container, we run the following command instead:</a:t>
            </a:r>
          </a:p>
          <a:p>
            <a:pPr marL="0" indent="0">
              <a:buNone/>
            </a:pPr>
            <a:endParaRPr lang="en-US" altLang="en-US" sz="1800" dirty="0">
              <a:solidFill>
                <a:srgbClr val="24292E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24292E"/>
                </a:solidFill>
                <a:latin typeface="SFMono-Regular"/>
              </a:rPr>
              <a:t>In Windows we recommend the following guide:</a:t>
            </a:r>
          </a:p>
          <a:p>
            <a:pPr marL="0" indent="0">
              <a:buNone/>
            </a:pPr>
            <a:r>
              <a:rPr lang="en-US" altLang="en-US" sz="1800" u="sng" dirty="0">
                <a:solidFill>
                  <a:srgbClr val="0070C0"/>
                </a:solidFill>
                <a:latin typeface="SFMono-Regular"/>
              </a:rPr>
              <a:t>https://docs.microsoft.com/en-us/virtualization/windowscontainers/deploy-containers/hardware-devices-in-containers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235D1-346A-434C-BA72-77F18327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DA209B-33DF-4D46-B482-64FC894EC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92" y="3166333"/>
            <a:ext cx="8367612" cy="21544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docker run -v ${PATH_TO_EXERCISES}:/home/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cvlab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-p 8888:8888 --device=/dev/video0:/dev/video0 -it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cvlab:latest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endParaRPr kumimoji="0" lang="en-US" altLang="en-US" sz="1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6B65690B-8831-4B61-B66E-99D96661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892" y="6361329"/>
            <a:ext cx="2509108" cy="365125"/>
          </a:xfrm>
        </p:spPr>
        <p:txBody>
          <a:bodyPr/>
          <a:lstStyle/>
          <a:p>
            <a:r>
              <a:rPr lang="en-US" dirty="0"/>
              <a:t>Initial Setup – Andrea Amaduzzi</a:t>
            </a:r>
          </a:p>
        </p:txBody>
      </p:sp>
    </p:spTree>
    <p:extLst>
      <p:ext uri="{BB962C8B-B14F-4D97-AF65-F5344CB8AC3E}">
        <p14:creationId xmlns:p14="http://schemas.microsoft.com/office/powerpoint/2010/main" val="484497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2877</TotalTime>
  <Words>512</Words>
  <Application>Microsoft Office PowerPoint</Application>
  <PresentationFormat>Presentazione su schermo (4:3)</PresentationFormat>
  <Paragraphs>55</Paragraphs>
  <Slides>5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5</vt:i4>
      </vt:variant>
    </vt:vector>
  </HeadingPairs>
  <TitlesOfParts>
    <vt:vector size="13" baseType="lpstr">
      <vt:lpstr>-apple-system</vt:lpstr>
      <vt:lpstr>SFMono-Regular</vt:lpstr>
      <vt:lpstr>Arial</vt:lpstr>
      <vt:lpstr>Calibri</vt:lpstr>
      <vt:lpstr>Courier New</vt:lpstr>
      <vt:lpstr>Tw Cen MT</vt:lpstr>
      <vt:lpstr>Tema di Office</vt:lpstr>
      <vt:lpstr>Personalizza struttura</vt:lpstr>
      <vt:lpstr> Initial Setup with Docker Lab-session 0</vt:lpstr>
      <vt:lpstr>Step 1: Installing and running Docker</vt:lpstr>
      <vt:lpstr>Step 2: Build and Run Docker Container</vt:lpstr>
      <vt:lpstr>Stop containers and delete images</vt:lpstr>
      <vt:lpstr>[OPTIONAL] Connect your webcam to Docker Container (Only Ubuntu)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Alessio Tonioni</dc:creator>
  <cp:lastModifiedBy>Iacopo Curti</cp:lastModifiedBy>
  <cp:revision>203</cp:revision>
  <dcterms:created xsi:type="dcterms:W3CDTF">2017-01-13T13:53:04Z</dcterms:created>
  <dcterms:modified xsi:type="dcterms:W3CDTF">2024-09-17T12:28:14Z</dcterms:modified>
</cp:coreProperties>
</file>