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7"/>
  </p:notesMasterIdLst>
  <p:sldIdLst>
    <p:sldId id="256" r:id="rId3"/>
    <p:sldId id="312" r:id="rId4"/>
    <p:sldId id="302" r:id="rId5"/>
    <p:sldId id="303" r:id="rId6"/>
    <p:sldId id="305" r:id="rId7"/>
    <p:sldId id="306" r:id="rId8"/>
    <p:sldId id="314" r:id="rId9"/>
    <p:sldId id="307" r:id="rId10"/>
    <p:sldId id="317" r:id="rId11"/>
    <p:sldId id="315" r:id="rId12"/>
    <p:sldId id="310" r:id="rId13"/>
    <p:sldId id="309" r:id="rId14"/>
    <p:sldId id="308" r:id="rId15"/>
    <p:sldId id="31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12"/>
            <p14:sldId id="302"/>
            <p14:sldId id="303"/>
            <p14:sldId id="305"/>
            <p14:sldId id="306"/>
            <p14:sldId id="314"/>
            <p14:sldId id="307"/>
            <p14:sldId id="317"/>
            <p14:sldId id="315"/>
            <p14:sldId id="310"/>
            <p14:sldId id="309"/>
            <p14:sldId id="308"/>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luigi Zama Ramirez" initials="PZR" lastIdx="1" clrIdx="0">
    <p:extLst>
      <p:ext uri="{19B8F6BF-5375-455C-9EA6-DF929625EA0E}">
        <p15:presenceInfo xmlns:p15="http://schemas.microsoft.com/office/powerpoint/2012/main" userId="86b9ea593df4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6417" autoAdjust="0"/>
  </p:normalViewPr>
  <p:slideViewPr>
    <p:cSldViewPr snapToGrid="0">
      <p:cViewPr varScale="1">
        <p:scale>
          <a:sx n="82" d="100"/>
          <a:sy n="82" d="100"/>
        </p:scale>
        <p:origin x="1603"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9/26/2022</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‹N›</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a:t>
            </a:fld>
            <a:endParaRPr lang="en-US"/>
          </a:p>
        </p:txBody>
      </p:sp>
    </p:spTree>
    <p:extLst>
      <p:ext uri="{BB962C8B-B14F-4D97-AF65-F5344CB8AC3E}">
        <p14:creationId xmlns:p14="http://schemas.microsoft.com/office/powerpoint/2010/main" val="68721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8</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10</a:t>
            </a:fld>
            <a:endParaRPr lang="en-US"/>
          </a:p>
        </p:txBody>
      </p:sp>
    </p:spTree>
    <p:extLst>
      <p:ext uri="{BB962C8B-B14F-4D97-AF65-F5344CB8AC3E}">
        <p14:creationId xmlns:p14="http://schemas.microsoft.com/office/powerpoint/2010/main" val="123831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11</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12</a:t>
            </a:fld>
            <a:endParaRPr lang="en-US"/>
          </a:p>
        </p:txBody>
      </p:sp>
    </p:spTree>
    <p:extLst>
      <p:ext uri="{BB962C8B-B14F-4D97-AF65-F5344CB8AC3E}">
        <p14:creationId xmlns:p14="http://schemas.microsoft.com/office/powerpoint/2010/main" val="109132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14</a:t>
            </a:fld>
            <a:endParaRPr lang="en-US"/>
          </a:p>
        </p:txBody>
      </p:sp>
    </p:spTree>
    <p:extLst>
      <p:ext uri="{BB962C8B-B14F-4D97-AF65-F5344CB8AC3E}">
        <p14:creationId xmlns:p14="http://schemas.microsoft.com/office/powerpoint/2010/main" val="29883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‹N›</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‹N›</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c-api/index.html" TargetMode="External"/><Relationship Id="rId7" Type="http://schemas.openxmlformats.org/officeDocument/2006/relationships/hyperlink" Target="https://docs.opencv.org/trunk/d6/d00/tutorial_py_roo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matplotlib.org/3.1.1/api/index.html" TargetMode="External"/><Relationship Id="rId5" Type="http://schemas.openxmlformats.org/officeDocument/2006/relationships/hyperlink" Target="https://docs.scipy.org/doc/numpy/reference/index.html" TargetMode="External"/><Relationship Id="rId4" Type="http://schemas.openxmlformats.org/officeDocument/2006/relationships/hyperlink" Target="https://jupyter.readthedocs.io/en/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656847"/>
            <a:ext cx="8267700" cy="1267298"/>
          </a:xfrm>
        </p:spPr>
        <p:txBody>
          <a:bodyPr/>
          <a:lstStyle/>
          <a:p>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utors: Pierluigi Zama Ramirez - p</a:t>
            </a:r>
            <a:r>
              <a:rPr lang="en-US" u="sng" dirty="0">
                <a:latin typeface="Calibri" pitchFamily="34" charset="0"/>
              </a:rPr>
              <a:t>ierluigi.zama@unibo.it</a:t>
            </a:r>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6964" y="3627834"/>
            <a:ext cx="3710063" cy="208691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3F9059D-4830-483D-8556-63D1A605001A}"/>
              </a:ext>
            </a:extLst>
          </p:cNvPr>
          <p:cNvSpPr txBox="1"/>
          <p:nvPr/>
        </p:nvSpPr>
        <p:spPr>
          <a:xfrm>
            <a:off x="459944" y="1724326"/>
            <a:ext cx="8224109" cy="1754326"/>
          </a:xfrm>
          <a:prstGeom prst="rect">
            <a:avLst/>
          </a:prstGeom>
          <a:noFill/>
        </p:spPr>
        <p:txBody>
          <a:bodyPr wrap="square" rtlCol="0">
            <a:spAutoFit/>
          </a:bodyPr>
          <a:lstStyle/>
          <a:p>
            <a:r>
              <a:rPr lang="en-GB" b="1" dirty="0"/>
              <a:t>Run</a:t>
            </a:r>
            <a:r>
              <a:rPr lang="en-GB" dirty="0"/>
              <a:t> Jupyter Notebook:</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p>
          <a:p>
            <a:pPr algn="ctr"/>
            <a:r>
              <a:rPr lang="en-GB" b="1" i="1" dirty="0" err="1"/>
              <a:t>jupyter</a:t>
            </a:r>
            <a:r>
              <a:rPr lang="en-GB" b="1" i="1" dirty="0"/>
              <a:t> notebook</a:t>
            </a:r>
            <a:endParaRPr lang="en-GB" i="1" dirty="0"/>
          </a:p>
          <a:p>
            <a:r>
              <a:rPr lang="en-US" dirty="0"/>
              <a:t>You should see the notebook open in your browser. </a:t>
            </a:r>
            <a:r>
              <a:rPr lang="en-GB" dirty="0"/>
              <a:t>If this is not the case, just point your browser to the URL printed on the terminal (default: </a:t>
            </a:r>
            <a:r>
              <a:rPr lang="en-GB" b="1" dirty="0"/>
              <a:t>http://localhost:8888</a:t>
            </a:r>
            <a:r>
              <a:rPr lang="en-GB" dirty="0"/>
              <a:t>)</a:t>
            </a:r>
          </a:p>
        </p:txBody>
      </p:sp>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10</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924693"/>
            <a:ext cx="7140353" cy="369332"/>
          </a:xfrm>
          <a:prstGeom prst="rect">
            <a:avLst/>
          </a:prstGeom>
          <a:noFill/>
        </p:spPr>
        <p:txBody>
          <a:bodyPr wrap="none" rtlCol="0">
            <a:spAutoFit/>
          </a:bodyPr>
          <a:lstStyle/>
          <a:p>
            <a:pPr algn="ctr"/>
            <a:r>
              <a:rPr lang="en-GB" dirty="0"/>
              <a:t>Notebook dashboard. Navigate to your notebook (.</a:t>
            </a:r>
            <a:r>
              <a:rPr lang="en-GB" dirty="0" err="1"/>
              <a:t>ipynb</a:t>
            </a:r>
            <a:r>
              <a:rPr lang="en-GB" dirty="0"/>
              <a:t> file) and open it</a:t>
            </a:r>
          </a:p>
        </p:txBody>
      </p:sp>
      <p:sp>
        <p:nvSpPr>
          <p:cNvPr id="17" name="Oval 16">
            <a:extLst>
              <a:ext uri="{FF2B5EF4-FFF2-40B4-BE49-F238E27FC236}">
                <a16:creationId xmlns:a16="http://schemas.microsoft.com/office/drawing/2014/main" id="{DA07955D-3A39-45EF-9285-66533386F48D}"/>
              </a:ext>
            </a:extLst>
          </p:cNvPr>
          <p:cNvSpPr/>
          <p:nvPr/>
        </p:nvSpPr>
        <p:spPr>
          <a:xfrm>
            <a:off x="2877254" y="4451029"/>
            <a:ext cx="755904" cy="10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141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11</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12</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all the code cells of a notebook as a single </a:t>
            </a:r>
            <a:r>
              <a:rPr lang="en-GB" b="1" dirty="0"/>
              <a:t>.</a:t>
            </a:r>
            <a:r>
              <a:rPr lang="en-GB" b="1" dirty="0" err="1"/>
              <a:t>py</a:t>
            </a:r>
            <a:r>
              <a:rPr lang="en-GB" b="1" dirty="0"/>
              <a:t> file.</a:t>
            </a:r>
            <a:r>
              <a:rPr lang="en-GB" dirty="0"/>
              <a:t> After that, you  can run it as a standard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Jupyter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13</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navigate in your terminal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3"/>
              </a:rPr>
              <a:t>https://docs.python.org/3/c-api/index.html</a:t>
            </a:r>
            <a:endParaRPr lang="en-GB" u="sng" dirty="0">
              <a:solidFill>
                <a:srgbClr val="0070C0"/>
              </a:solidFill>
            </a:endParaRPr>
          </a:p>
          <a:p>
            <a:r>
              <a:rPr lang="en-GB" dirty="0"/>
              <a:t>Jupyter documentation:</a:t>
            </a:r>
          </a:p>
          <a:p>
            <a:pPr marL="0" indent="0" algn="ctr">
              <a:buNone/>
            </a:pPr>
            <a:r>
              <a:rPr lang="en-GB" u="sng" dirty="0">
                <a:solidFill>
                  <a:srgbClr val="0070C0"/>
                </a:solidFill>
                <a:hlinkClick r:id="rId4"/>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5"/>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6"/>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7"/>
              </a:rPr>
              <a:t>https://docs.opencv.org/trunk/d6/d00/tutorial_py_root.html</a:t>
            </a:r>
            <a:endParaRPr lang="en-GB" u="sng" dirty="0">
              <a:solidFill>
                <a:schemeClr val="accent5"/>
              </a:solidFill>
            </a:endParaRPr>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14</a:t>
            </a:fld>
            <a:endParaRPr lang="en-US"/>
          </a:p>
        </p:txBody>
      </p:sp>
      <p:sp>
        <p:nvSpPr>
          <p:cNvPr id="6" name="Segnaposto data 3">
            <a:extLst>
              <a:ext uri="{FF2B5EF4-FFF2-40B4-BE49-F238E27FC236}">
                <a16:creationId xmlns:a16="http://schemas.microsoft.com/office/drawing/2014/main" id="{0CDA1314-9B9B-4D1A-8639-B90C43BD1F6E}"/>
              </a:ext>
            </a:extLst>
          </p:cNvPr>
          <p:cNvSpPr>
            <a:spLocks noGrp="1"/>
          </p:cNvSpPr>
          <p:nvPr>
            <p:ph type="dt" sz="half" idx="10"/>
          </p:nvPr>
        </p:nvSpPr>
        <p:spPr>
          <a:xfrm>
            <a:off x="411163" y="6361113"/>
            <a:ext cx="2876786" cy="365125"/>
          </a:xfrm>
        </p:spPr>
        <p:txBody>
          <a:bodyPr/>
          <a:lstStyle/>
          <a:p>
            <a:r>
              <a:rPr lang="en-US" dirty="0"/>
              <a:t>Initial Setup – Pierluigi Zama Ramirez</a:t>
            </a:r>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your computer</a:t>
            </a:r>
          </a:p>
        </p:txBody>
      </p:sp>
    </p:spTree>
    <p:extLst>
      <p:ext uri="{BB962C8B-B14F-4D97-AF65-F5344CB8AC3E}">
        <p14:creationId xmlns:p14="http://schemas.microsoft.com/office/powerpoint/2010/main" val="216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normAutofit/>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3</a:t>
            </a:fld>
            <a:endParaRPr lang="en-US"/>
          </a:p>
        </p:txBody>
      </p:sp>
    </p:spTree>
    <p:extLst>
      <p:ext uri="{BB962C8B-B14F-4D97-AF65-F5344CB8AC3E}">
        <p14:creationId xmlns:p14="http://schemas.microsoft.com/office/powerpoint/2010/main" val="34304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but they are not fully compatible: a Python 2.x program may not work in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4</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3877923"/>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2751891"/>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Python3 latest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2746913"/>
            <a:ext cx="3893893" cy="1323439"/>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comes with Python installed.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p:txBody>
      </p:sp>
    </p:spTree>
    <p:extLst>
      <p:ext uri="{BB962C8B-B14F-4D97-AF65-F5344CB8AC3E}">
        <p14:creationId xmlns:p14="http://schemas.microsoft.com/office/powerpoint/2010/main" val="8548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2: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endParaRPr lang="en-GB" b="1" i="1" dirty="0">
              <a:solidFill>
                <a:srgbClr val="FF0000"/>
              </a:solidFill>
            </a:endParaRPr>
          </a:p>
          <a:p>
            <a:pPr marL="0" indent="0" algn="ctr">
              <a:buNone/>
            </a:pPr>
            <a:r>
              <a:rPr lang="en-GB" b="1" i="1" dirty="0"/>
              <a:t>pip3 install </a:t>
            </a:r>
            <a:r>
              <a:rPr lang="en-GB" b="1" i="1" dirty="0" err="1"/>
              <a:t>opencv</a:t>
            </a:r>
            <a:r>
              <a:rPr lang="en-GB" b="1" i="1" dirty="0"/>
              <a:t>-</a:t>
            </a:r>
            <a:r>
              <a:rPr lang="en-GB" b="1" i="1" dirty="0" err="1"/>
              <a:t>contrib</a:t>
            </a:r>
            <a:r>
              <a:rPr lang="en-GB" b="1" i="1" dirty="0"/>
              <a:t>-python</a:t>
            </a:r>
            <a:endParaRPr lang="en-GB" b="1" i="1" dirty="0">
              <a:solidFill>
                <a:srgbClr val="FF0000"/>
              </a:solidFill>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5</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Jupyter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4"/>
            <a:ext cx="8344930" cy="4138757"/>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p>
          <a:p>
            <a:pPr marL="0" indent="0">
              <a:buNone/>
            </a:pPr>
            <a:endParaRPr lang="en-GB" dirty="0"/>
          </a:p>
          <a:p>
            <a:pPr marL="0" indent="0">
              <a:buNone/>
            </a:pPr>
            <a:r>
              <a:rPr lang="en-GB" b="1" dirty="0"/>
              <a:t>Installing</a:t>
            </a:r>
            <a:r>
              <a:rPr lang="en-GB" dirty="0"/>
              <a:t> on every OS:</a:t>
            </a:r>
          </a:p>
          <a:p>
            <a:r>
              <a:rPr lang="en-GB" dirty="0"/>
              <a:t>Open your terminal and run: </a:t>
            </a:r>
          </a:p>
          <a:p>
            <a:pPr marL="0" indent="0" algn="ctr">
              <a:buNone/>
            </a:pPr>
            <a:r>
              <a:rPr lang="en-GB" b="1" i="1" dirty="0"/>
              <a:t>pip3 install </a:t>
            </a:r>
            <a:r>
              <a:rPr lang="en-GB" b="1" i="1" dirty="0" err="1"/>
              <a:t>jupyter</a:t>
            </a:r>
            <a:endParaRPr lang="en-GB" b="1" i="1"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6</a:t>
            </a:fld>
            <a:endParaRPr lang="en-US"/>
          </a:p>
        </p:txBody>
      </p:sp>
    </p:spTree>
    <p:extLst>
      <p:ext uri="{BB962C8B-B14F-4D97-AF65-F5344CB8AC3E}">
        <p14:creationId xmlns:p14="http://schemas.microsoft.com/office/powerpoint/2010/main" val="203066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Lab Computer</a:t>
            </a:r>
          </a:p>
        </p:txBody>
      </p:sp>
    </p:spTree>
    <p:extLst>
      <p:ext uri="{BB962C8B-B14F-4D97-AF65-F5344CB8AC3E}">
        <p14:creationId xmlns:p14="http://schemas.microsoft.com/office/powerpoint/2010/main" val="408679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8</a:t>
            </a:fld>
            <a:endParaRPr lang="en-US"/>
          </a:p>
        </p:txBody>
      </p:sp>
      <p:sp>
        <p:nvSpPr>
          <p:cNvPr id="10" name="Title 9">
            <a:extLst>
              <a:ext uri="{FF2B5EF4-FFF2-40B4-BE49-F238E27FC236}">
                <a16:creationId xmlns:a16="http://schemas.microsoft.com/office/drawing/2014/main" id="{72845DCC-69CC-44B6-95CC-903390EA718D}"/>
              </a:ext>
            </a:extLst>
          </p:cNvPr>
          <p:cNvSpPr>
            <a:spLocks noGrp="1"/>
          </p:cNvSpPr>
          <p:nvPr>
            <p:ph type="title"/>
          </p:nvPr>
        </p:nvSpPr>
        <p:spPr/>
        <p:txBody>
          <a:bodyPr/>
          <a:lstStyle/>
          <a:p>
            <a:r>
              <a:rPr lang="en-GB" dirty="0"/>
              <a:t>Working on Lab computer</a:t>
            </a:r>
          </a:p>
        </p:txBody>
      </p:sp>
      <p:pic>
        <p:nvPicPr>
          <p:cNvPr id="11" name="Picture 10">
            <a:extLst>
              <a:ext uri="{FF2B5EF4-FFF2-40B4-BE49-F238E27FC236}">
                <a16:creationId xmlns:a16="http://schemas.microsoft.com/office/drawing/2014/main" id="{29F8597D-9CD6-42C0-857B-A1F99A7A332E}"/>
              </a:ext>
            </a:extLst>
          </p:cNvPr>
          <p:cNvPicPr>
            <a:picLocks noChangeAspect="1"/>
          </p:cNvPicPr>
          <p:nvPr/>
        </p:nvPicPr>
        <p:blipFill rotWithShape="1">
          <a:blip r:embed="rId3"/>
          <a:srcRect l="3283" t="673" b="37374"/>
          <a:stretch/>
        </p:blipFill>
        <p:spPr>
          <a:xfrm>
            <a:off x="2296419" y="1948014"/>
            <a:ext cx="4551161" cy="2186459"/>
          </a:xfrm>
          <a:prstGeom prst="rect">
            <a:avLst/>
          </a:prstGeom>
        </p:spPr>
      </p:pic>
      <p:sp>
        <p:nvSpPr>
          <p:cNvPr id="12" name="TextBox 11">
            <a:extLst>
              <a:ext uri="{FF2B5EF4-FFF2-40B4-BE49-F238E27FC236}">
                <a16:creationId xmlns:a16="http://schemas.microsoft.com/office/drawing/2014/main" id="{60134894-17E9-445B-A3DC-17984E4BB348}"/>
              </a:ext>
            </a:extLst>
          </p:cNvPr>
          <p:cNvSpPr txBox="1"/>
          <p:nvPr/>
        </p:nvSpPr>
        <p:spPr>
          <a:xfrm flipH="1">
            <a:off x="957385" y="4365760"/>
            <a:ext cx="7120175" cy="1754326"/>
          </a:xfrm>
          <a:prstGeom prst="rect">
            <a:avLst/>
          </a:prstGeom>
          <a:noFill/>
        </p:spPr>
        <p:txBody>
          <a:bodyPr wrap="square" rtlCol="0">
            <a:spAutoFit/>
          </a:bodyPr>
          <a:lstStyle/>
          <a:p>
            <a:r>
              <a:rPr lang="en-GB" dirty="0"/>
              <a:t>All the packages you need are already installed. If it is your first time in lab, perform the following steps:</a:t>
            </a:r>
          </a:p>
          <a:p>
            <a:pPr marL="342900" indent="-342900">
              <a:buFont typeface="+mj-lt"/>
              <a:buAutoNum type="arabicPeriod"/>
            </a:pPr>
            <a:r>
              <a:rPr lang="en-GB" dirty="0"/>
              <a:t>Create your account</a:t>
            </a:r>
          </a:p>
          <a:p>
            <a:pPr marL="342900" indent="-342900">
              <a:buFont typeface="+mj-lt"/>
              <a:buAutoNum type="arabicPeriod"/>
            </a:pPr>
            <a:r>
              <a:rPr lang="en-GB" dirty="0"/>
              <a:t>Login into </a:t>
            </a:r>
            <a:r>
              <a:rPr lang="en-GB" b="1" dirty="0"/>
              <a:t>Debian 9</a:t>
            </a:r>
            <a:r>
              <a:rPr lang="en-GB" dirty="0"/>
              <a:t> (only Linux will be supported in lab PCs)</a:t>
            </a:r>
            <a:r>
              <a:rPr lang="en-GB" b="1" dirty="0"/>
              <a:t> </a:t>
            </a:r>
            <a:r>
              <a:rPr lang="en-GB" dirty="0"/>
              <a:t>with username and password</a:t>
            </a:r>
          </a:p>
          <a:p>
            <a:pPr marL="342900" indent="-342900">
              <a:buFont typeface="+mj-lt"/>
              <a:buAutoNum type="arabicPeriod"/>
            </a:pPr>
            <a:r>
              <a:rPr lang="en-GB" dirty="0"/>
              <a:t>run </a:t>
            </a:r>
            <a:r>
              <a:rPr lang="en-GB" b="1" i="1" dirty="0" err="1"/>
              <a:t>startx</a:t>
            </a:r>
            <a:r>
              <a:rPr lang="en-GB" dirty="0"/>
              <a:t> in the terminal to run the GUI</a:t>
            </a:r>
          </a:p>
        </p:txBody>
      </p:sp>
    </p:spTree>
    <p:extLst>
      <p:ext uri="{BB962C8B-B14F-4D97-AF65-F5344CB8AC3E}">
        <p14:creationId xmlns:p14="http://schemas.microsoft.com/office/powerpoint/2010/main" val="149983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After Initial Setup</a:t>
            </a:r>
          </a:p>
        </p:txBody>
      </p:sp>
    </p:spTree>
    <p:extLst>
      <p:ext uri="{BB962C8B-B14F-4D97-AF65-F5344CB8AC3E}">
        <p14:creationId xmlns:p14="http://schemas.microsoft.com/office/powerpoint/2010/main" val="399536302"/>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2622</TotalTime>
  <Words>820</Words>
  <Application>Microsoft Office PowerPoint</Application>
  <PresentationFormat>Presentazione su schermo (4:3)</PresentationFormat>
  <Paragraphs>106</Paragraphs>
  <Slides>14</Slides>
  <Notes>8</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14</vt:i4>
      </vt:variant>
    </vt:vector>
  </HeadingPairs>
  <TitlesOfParts>
    <vt:vector size="21" baseType="lpstr">
      <vt:lpstr>Arial</vt:lpstr>
      <vt:lpstr>Calibri</vt:lpstr>
      <vt:lpstr>Calibri Light</vt:lpstr>
      <vt:lpstr>Courier New</vt:lpstr>
      <vt:lpstr>Tw Cen MT</vt:lpstr>
      <vt:lpstr>Tema di Office</vt:lpstr>
      <vt:lpstr>Personalizza struttura</vt:lpstr>
      <vt:lpstr> Initial Setup Lab-session 0</vt:lpstr>
      <vt:lpstr>Working on your computer</vt:lpstr>
      <vt:lpstr>Requirements</vt:lpstr>
      <vt:lpstr>Step 1: Installing Python 3.x</vt:lpstr>
      <vt:lpstr>Step 2: Install Python Libraries with pip</vt:lpstr>
      <vt:lpstr>Step 4: Install and run Jupyter Notebook</vt:lpstr>
      <vt:lpstr>Working on Lab Computer</vt:lpstr>
      <vt:lpstr>Working on Lab computer</vt:lpstr>
      <vt:lpstr>After Initial Setup</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184</cp:revision>
  <dcterms:created xsi:type="dcterms:W3CDTF">2017-01-13T13:53:04Z</dcterms:created>
  <dcterms:modified xsi:type="dcterms:W3CDTF">2022-09-26T10:18:43Z</dcterms:modified>
</cp:coreProperties>
</file>