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14"/>
  </p:notesMasterIdLst>
  <p:sldIdLst>
    <p:sldId id="256" r:id="rId3"/>
    <p:sldId id="302" r:id="rId4"/>
    <p:sldId id="303" r:id="rId5"/>
    <p:sldId id="304" r:id="rId6"/>
    <p:sldId id="305" r:id="rId7"/>
    <p:sldId id="306" r:id="rId8"/>
    <p:sldId id="307" r:id="rId9"/>
    <p:sldId id="310" r:id="rId10"/>
    <p:sldId id="309" r:id="rId11"/>
    <p:sldId id="308" r:id="rId12"/>
    <p:sldId id="311"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E0B2A424-0C01-4A46-9046-A28E1EC71906}">
          <p14:sldIdLst>
            <p14:sldId id="256"/>
            <p14:sldId id="302"/>
            <p14:sldId id="303"/>
            <p14:sldId id="304"/>
            <p14:sldId id="305"/>
            <p14:sldId id="306"/>
            <p14:sldId id="307"/>
            <p14:sldId id="310"/>
            <p14:sldId id="309"/>
            <p14:sldId id="308"/>
            <p14:sldId id="3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40" autoAdjust="0"/>
    <p:restoredTop sz="86417" autoAdjust="0"/>
  </p:normalViewPr>
  <p:slideViewPr>
    <p:cSldViewPr snapToGrid="0">
      <p:cViewPr>
        <p:scale>
          <a:sx n="66" d="100"/>
          <a:sy n="66" d="100"/>
        </p:scale>
        <p:origin x="1752" y="23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C5598C-FF10-4AF1-BC63-A7C8964CD468}" type="datetimeFigureOut">
              <a:rPr lang="en-US" smtClean="0"/>
              <a:t>9/23/2019</a:t>
            </a:fld>
            <a:endParaRPr lang="en-US"/>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9EA76A-0A3F-4C6E-BCAD-3645DACBB6C6}" type="slidenum">
              <a:rPr lang="en-US" smtClean="0"/>
              <a:t>‹#›</a:t>
            </a:fld>
            <a:endParaRPr lang="en-US"/>
          </a:p>
        </p:txBody>
      </p:sp>
    </p:spTree>
    <p:extLst>
      <p:ext uri="{BB962C8B-B14F-4D97-AF65-F5344CB8AC3E}">
        <p14:creationId xmlns:p14="http://schemas.microsoft.com/office/powerpoint/2010/main" val="2125727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579EA76A-0A3F-4C6E-BCAD-3645DACBB6C6}" type="slidenum">
              <a:rPr lang="en-US" smtClean="0"/>
              <a:t>3</a:t>
            </a:fld>
            <a:endParaRPr lang="en-US"/>
          </a:p>
        </p:txBody>
      </p:sp>
    </p:spTree>
    <p:extLst>
      <p:ext uri="{BB962C8B-B14F-4D97-AF65-F5344CB8AC3E}">
        <p14:creationId xmlns:p14="http://schemas.microsoft.com/office/powerpoint/2010/main" val="4196314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579EA76A-0A3F-4C6E-BCAD-3645DACBB6C6}" type="slidenum">
              <a:rPr lang="en-US" smtClean="0"/>
              <a:t>4</a:t>
            </a:fld>
            <a:endParaRPr lang="en-US"/>
          </a:p>
        </p:txBody>
      </p:sp>
    </p:spTree>
    <p:extLst>
      <p:ext uri="{BB962C8B-B14F-4D97-AF65-F5344CB8AC3E}">
        <p14:creationId xmlns:p14="http://schemas.microsoft.com/office/powerpoint/2010/main" val="3693777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579EA76A-0A3F-4C6E-BCAD-3645DACBB6C6}" type="slidenum">
              <a:rPr lang="en-US" smtClean="0"/>
              <a:t>5</a:t>
            </a:fld>
            <a:endParaRPr lang="en-US"/>
          </a:p>
        </p:txBody>
      </p:sp>
    </p:spTree>
    <p:extLst>
      <p:ext uri="{BB962C8B-B14F-4D97-AF65-F5344CB8AC3E}">
        <p14:creationId xmlns:p14="http://schemas.microsoft.com/office/powerpoint/2010/main" val="571056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9EA76A-0A3F-4C6E-BCAD-3645DACBB6C6}" type="slidenum">
              <a:rPr lang="en-US" smtClean="0"/>
              <a:t>7</a:t>
            </a:fld>
            <a:endParaRPr lang="en-US"/>
          </a:p>
        </p:txBody>
      </p:sp>
    </p:spTree>
    <p:extLst>
      <p:ext uri="{BB962C8B-B14F-4D97-AF65-F5344CB8AC3E}">
        <p14:creationId xmlns:p14="http://schemas.microsoft.com/office/powerpoint/2010/main" val="3300223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9EA76A-0A3F-4C6E-BCAD-3645DACBB6C6}" type="slidenum">
              <a:rPr lang="en-US" smtClean="0"/>
              <a:t>8</a:t>
            </a:fld>
            <a:endParaRPr lang="en-US"/>
          </a:p>
        </p:txBody>
      </p:sp>
    </p:spTree>
    <p:extLst>
      <p:ext uri="{BB962C8B-B14F-4D97-AF65-F5344CB8AC3E}">
        <p14:creationId xmlns:p14="http://schemas.microsoft.com/office/powerpoint/2010/main" val="2736114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9EA76A-0A3F-4C6E-BCAD-3645DACBB6C6}" type="slidenum">
              <a:rPr lang="en-US" smtClean="0"/>
              <a:t>9</a:t>
            </a:fld>
            <a:endParaRPr lang="en-US"/>
          </a:p>
        </p:txBody>
      </p:sp>
    </p:spTree>
    <p:extLst>
      <p:ext uri="{BB962C8B-B14F-4D97-AF65-F5344CB8AC3E}">
        <p14:creationId xmlns:p14="http://schemas.microsoft.com/office/powerpoint/2010/main" val="1091326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it-IT"/>
              <a:t>Fare clic per modificare lo stile del titolo</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r>
              <a:rPr lang="en-US"/>
              <a:t>TensorFlow 101 - Alessio Tonioni</a:t>
            </a: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1560275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r>
              <a:rPr lang="en-US"/>
              <a:t>TensorFlow 101 - Alessio Tonioni</a:t>
            </a: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772271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r>
              <a:rPr lang="en-US"/>
              <a:t>TensorFlow 101 - Alessio Tonioni</a:t>
            </a: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4096758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2286000" y="2819357"/>
            <a:ext cx="6858000" cy="1538459"/>
          </a:xfrm>
          <a:prstGeom prst="rect">
            <a:avLst/>
          </a:prstGeom>
        </p:spPr>
        <p:txBody>
          <a:bodyPr anchor="b"/>
          <a:lstStyle>
            <a:lvl1pPr algn="ctr">
              <a:defRPr sz="5000" b="1">
                <a:solidFill>
                  <a:srgbClr val="0070C0"/>
                </a:solidFill>
                <a:latin typeface="Tw Cen MT" panose="020B0602020104020603" pitchFamily="34" charset="0"/>
              </a:defRPr>
            </a:lvl1pPr>
          </a:lstStyle>
          <a:p>
            <a:r>
              <a:rPr lang="it-IT" dirty="0"/>
              <a:t>Fare clic per modificare lo stile del titolo</a:t>
            </a:r>
            <a:endParaRPr lang="en-US" dirty="0"/>
          </a:p>
        </p:txBody>
      </p:sp>
      <p:sp>
        <p:nvSpPr>
          <p:cNvPr id="3" name="Sottotitolo 2"/>
          <p:cNvSpPr>
            <a:spLocks noGrp="1"/>
          </p:cNvSpPr>
          <p:nvPr>
            <p:ph type="subTitle" idx="1"/>
          </p:nvPr>
        </p:nvSpPr>
        <p:spPr>
          <a:xfrm>
            <a:off x="2286000" y="4883150"/>
            <a:ext cx="6858000" cy="1655762"/>
          </a:xfrm>
          <a:prstGeom prst="rect">
            <a:avLst/>
          </a:prstGeom>
        </p:spPr>
        <p:txBody>
          <a:bodyPr/>
          <a:lstStyle>
            <a:lvl1pPr marL="0" indent="0" algn="ctr">
              <a:buNone/>
              <a:defRPr sz="2400">
                <a:solidFill>
                  <a:srgbClr val="0070C0"/>
                </a:solidFill>
                <a:latin typeface="Tw Cen MT" panose="020B06020201040206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dirty="0"/>
              <a:t>Fare clic per modificare lo stile del sottotitolo dello schema</a:t>
            </a:r>
            <a:endParaRPr lang="en-US" dirty="0"/>
          </a:p>
        </p:txBody>
      </p:sp>
      <p:sp>
        <p:nvSpPr>
          <p:cNvPr id="9" name="Segnaposto testo 8"/>
          <p:cNvSpPr>
            <a:spLocks noGrp="1"/>
          </p:cNvSpPr>
          <p:nvPr>
            <p:ph type="body" sz="quarter" idx="10"/>
          </p:nvPr>
        </p:nvSpPr>
        <p:spPr>
          <a:xfrm>
            <a:off x="2286000" y="1681163"/>
            <a:ext cx="6858000" cy="995362"/>
          </a:xfrm>
          <a:prstGeom prst="rect">
            <a:avLst/>
          </a:prstGeom>
        </p:spPr>
        <p:txBody>
          <a:bodyPr/>
          <a:lstStyle>
            <a:lvl1pPr>
              <a:defRPr sz="2500" b="0">
                <a:solidFill>
                  <a:srgbClr val="0070C0"/>
                </a:solidFill>
                <a:latin typeface="Courier New" panose="02070309020205020404" pitchFamily="49" charset="0"/>
                <a:cs typeface="Courier New" panose="02070309020205020404" pitchFamily="49" charset="0"/>
              </a:defRPr>
            </a:lvl1pPr>
            <a:lvl4pPr marL="1371600" indent="0">
              <a:buNone/>
              <a:defRPr/>
            </a:lvl4pPr>
          </a:lstStyle>
          <a:p>
            <a:pPr lvl="0"/>
            <a:r>
              <a:rPr lang="it-IT" dirty="0"/>
              <a:t>Modifica gli stili del testo dello sc</a:t>
            </a:r>
            <a:endParaRPr lang="en-US" dirty="0"/>
          </a:p>
        </p:txBody>
      </p:sp>
    </p:spTree>
    <p:extLst>
      <p:ext uri="{BB962C8B-B14F-4D97-AF65-F5344CB8AC3E}">
        <p14:creationId xmlns:p14="http://schemas.microsoft.com/office/powerpoint/2010/main" val="3263823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628650" y="365125"/>
            <a:ext cx="7886700" cy="1325563"/>
          </a:xfrm>
          <a:prstGeom prst="rect">
            <a:avLst/>
          </a:prstGeom>
        </p:spPr>
        <p:txBody>
          <a:bodyPr/>
          <a:lstStyle/>
          <a:p>
            <a:r>
              <a:rPr lang="it-IT"/>
              <a:t>Fare clic per modificare lo stile del titolo</a:t>
            </a:r>
            <a:endParaRPr lang="en-US"/>
          </a:p>
        </p:txBody>
      </p:sp>
      <p:sp>
        <p:nvSpPr>
          <p:cNvPr id="3" name="Segnaposto contenuto 2"/>
          <p:cNvSpPr>
            <a:spLocks noGrp="1"/>
          </p:cNvSpPr>
          <p:nvPr>
            <p:ph idx="1"/>
          </p:nvPr>
        </p:nvSpPr>
        <p:spPr>
          <a:xfrm>
            <a:off x="628650" y="1825625"/>
            <a:ext cx="7886700" cy="435133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5" name="Segnaposto piè di pagina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egnaposto numero diapositiva 5"/>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3395661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623888" y="1709738"/>
            <a:ext cx="7886700" cy="2852737"/>
          </a:xfrm>
          <a:prstGeom prst="rect">
            <a:avLst/>
          </a:prstGeom>
        </p:spPr>
        <p:txBody>
          <a:bodyPr anchor="b"/>
          <a:lstStyle>
            <a:lvl1pPr>
              <a:defRPr sz="6000"/>
            </a:lvl1pPr>
          </a:lstStyle>
          <a:p>
            <a:r>
              <a:rPr lang="it-IT"/>
              <a:t>Fare clic per modificare lo stile del titolo</a:t>
            </a:r>
            <a:endParaRPr lang="en-US"/>
          </a:p>
        </p:txBody>
      </p:sp>
      <p:sp>
        <p:nvSpPr>
          <p:cNvPr id="3" name="Segnaposto testo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5" name="Segnaposto piè di pagina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egnaposto numero diapositiva 5"/>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1916210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628650" y="365125"/>
            <a:ext cx="7886700" cy="1325563"/>
          </a:xfrm>
          <a:prstGeom prst="rect">
            <a:avLst/>
          </a:prstGeom>
        </p:spPr>
        <p:txBody>
          <a:bodyPr/>
          <a:lstStyle/>
          <a:p>
            <a:r>
              <a:rPr lang="it-IT"/>
              <a:t>Fare clic per modificare lo stile del titolo</a:t>
            </a:r>
            <a:endParaRPr lang="en-US"/>
          </a:p>
        </p:txBody>
      </p:sp>
      <p:sp>
        <p:nvSpPr>
          <p:cNvPr id="3" name="Segnaposto contenuto 2"/>
          <p:cNvSpPr>
            <a:spLocks noGrp="1"/>
          </p:cNvSpPr>
          <p:nvPr>
            <p:ph sz="half" idx="1"/>
          </p:nvPr>
        </p:nvSpPr>
        <p:spPr>
          <a:xfrm>
            <a:off x="628650" y="1825625"/>
            <a:ext cx="3867150" cy="435133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p:cNvSpPr>
            <a:spLocks noGrp="1"/>
          </p:cNvSpPr>
          <p:nvPr>
            <p:ph sz="half" idx="2"/>
          </p:nvPr>
        </p:nvSpPr>
        <p:spPr>
          <a:xfrm>
            <a:off x="4648200" y="1825625"/>
            <a:ext cx="3867150" cy="435133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6" name="Segnaposto piè di pagina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egnaposto numero diapositiva 6"/>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1288879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630238" y="365125"/>
            <a:ext cx="7886700" cy="1325563"/>
          </a:xfrm>
          <a:prstGeom prst="rect">
            <a:avLst/>
          </a:prstGeom>
        </p:spPr>
        <p:txBody>
          <a:bodyPr/>
          <a:lstStyle/>
          <a:p>
            <a:r>
              <a:rPr lang="it-IT"/>
              <a:t>Fare clic per modificare lo stile del titolo</a:t>
            </a:r>
            <a:endParaRPr lang="en-US"/>
          </a:p>
        </p:txBody>
      </p:sp>
      <p:sp>
        <p:nvSpPr>
          <p:cNvPr id="3" name="Segnaposto testo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630238" y="2505075"/>
            <a:ext cx="3868737" cy="368458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4629150" y="2505075"/>
            <a:ext cx="3887788" cy="368458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8" name="Segnaposto piè di pagina 7"/>
          <p:cNvSpPr>
            <a:spLocks noGrp="1"/>
          </p:cNvSpPr>
          <p:nvPr>
            <p:ph type="ftr" sz="quarter" idx="11"/>
          </p:nvPr>
        </p:nvSpPr>
        <p:spPr>
          <a:xfrm>
            <a:off x="3028950" y="6356350"/>
            <a:ext cx="3086100" cy="365125"/>
          </a:xfrm>
          <a:prstGeom prst="rect">
            <a:avLst/>
          </a:prstGeom>
        </p:spPr>
        <p:txBody>
          <a:bodyPr/>
          <a:lstStyle/>
          <a:p>
            <a:endParaRPr lang="en-US"/>
          </a:p>
        </p:txBody>
      </p:sp>
      <p:sp>
        <p:nvSpPr>
          <p:cNvPr id="9" name="Segnaposto numero diapositiva 8"/>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22744428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628650" y="365125"/>
            <a:ext cx="7886700" cy="1325563"/>
          </a:xfrm>
          <a:prstGeom prst="rect">
            <a:avLst/>
          </a:prstGeom>
        </p:spPr>
        <p:txBody>
          <a:bodyPr/>
          <a:lstStyle/>
          <a:p>
            <a:r>
              <a:rPr lang="it-IT"/>
              <a:t>Fare clic per modificare lo stile del titolo</a:t>
            </a:r>
            <a:endParaRPr lang="en-US"/>
          </a:p>
        </p:txBody>
      </p:sp>
      <p:sp>
        <p:nvSpPr>
          <p:cNvPr id="3" name="Segnaposto data 2"/>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4" name="Segnaposto piè di pagina 3"/>
          <p:cNvSpPr>
            <a:spLocks noGrp="1"/>
          </p:cNvSpPr>
          <p:nvPr>
            <p:ph type="ftr" sz="quarter" idx="11"/>
          </p:nvPr>
        </p:nvSpPr>
        <p:spPr>
          <a:xfrm>
            <a:off x="3028950" y="6356350"/>
            <a:ext cx="3086100" cy="365125"/>
          </a:xfrm>
          <a:prstGeom prst="rect">
            <a:avLst/>
          </a:prstGeom>
        </p:spPr>
        <p:txBody>
          <a:bodyPr/>
          <a:lstStyle/>
          <a:p>
            <a:endParaRPr lang="en-US"/>
          </a:p>
        </p:txBody>
      </p:sp>
      <p:sp>
        <p:nvSpPr>
          <p:cNvPr id="5" name="Segnaposto numero diapositiva 4"/>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32401557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3" name="Segnaposto piè di pagina 2"/>
          <p:cNvSpPr>
            <a:spLocks noGrp="1"/>
          </p:cNvSpPr>
          <p:nvPr>
            <p:ph type="ftr" sz="quarter" idx="11"/>
          </p:nvPr>
        </p:nvSpPr>
        <p:spPr>
          <a:xfrm>
            <a:off x="3028950" y="6356350"/>
            <a:ext cx="3086100" cy="365125"/>
          </a:xfrm>
          <a:prstGeom prst="rect">
            <a:avLst/>
          </a:prstGeom>
        </p:spPr>
        <p:txBody>
          <a:bodyPr/>
          <a:lstStyle/>
          <a:p>
            <a:endParaRPr lang="en-US"/>
          </a:p>
        </p:txBody>
      </p:sp>
      <p:sp>
        <p:nvSpPr>
          <p:cNvPr id="4" name="Segnaposto numero diapositiva 3"/>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9329894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30238" y="457200"/>
            <a:ext cx="2949575" cy="1600200"/>
          </a:xfrm>
          <a:prstGeom prst="rect">
            <a:avLst/>
          </a:prstGeom>
        </p:spPr>
        <p:txBody>
          <a:bodyPr anchor="b"/>
          <a:lstStyle>
            <a:lvl1pPr>
              <a:defRPr sz="3200"/>
            </a:lvl1pPr>
          </a:lstStyle>
          <a:p>
            <a:r>
              <a:rPr lang="it-IT"/>
              <a:t>Fare clic per modificare lo stile del titolo</a:t>
            </a:r>
            <a:endParaRPr lang="en-US"/>
          </a:p>
        </p:txBody>
      </p:sp>
      <p:sp>
        <p:nvSpPr>
          <p:cNvPr id="3" name="Segnaposto contenuto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6" name="Segnaposto piè di pagina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egnaposto numero diapositiva 6"/>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2952894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Fare clic per modificare lo stile del titolo</a:t>
            </a:r>
            <a:endParaRPr lang="en-US" dirty="0"/>
          </a:p>
        </p:txBody>
      </p:sp>
      <p:sp>
        <p:nvSpPr>
          <p:cNvPr id="3" name="Content Placeholder 2"/>
          <p:cNvSpPr>
            <a:spLocks noGrp="1"/>
          </p:cNvSpPr>
          <p:nvPr>
            <p:ph idx="1"/>
          </p:nvPr>
        </p:nvSpPr>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Date Placeholder 3"/>
          <p:cNvSpPr>
            <a:spLocks noGrp="1"/>
          </p:cNvSpPr>
          <p:nvPr>
            <p:ph type="dt" sz="half" idx="10"/>
          </p:nvPr>
        </p:nvSpPr>
        <p:spPr/>
        <p:txBody>
          <a:bodyPr/>
          <a:lstStyle>
            <a:lvl1pPr>
              <a:defRPr/>
            </a:lvl1pPr>
          </a:lstStyle>
          <a:p>
            <a:r>
              <a:rPr lang="en-US"/>
              <a:t>TensorFlow 101 - Alessio Tonioni</a:t>
            </a:r>
            <a:endParaRPr lang="en-US" dirty="0"/>
          </a:p>
        </p:txBody>
      </p:sp>
      <p:sp>
        <p:nvSpPr>
          <p:cNvPr id="6" name="Slide Number Placeholder 5"/>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35050213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30238" y="457200"/>
            <a:ext cx="2949575" cy="1600200"/>
          </a:xfrm>
          <a:prstGeom prst="rect">
            <a:avLst/>
          </a:prstGeom>
        </p:spPr>
        <p:txBody>
          <a:bodyPr anchor="b"/>
          <a:lstStyle>
            <a:lvl1pPr>
              <a:defRPr sz="3200"/>
            </a:lvl1pPr>
          </a:lstStyle>
          <a:p>
            <a:r>
              <a:rPr lang="it-IT"/>
              <a:t>Fare clic per modificare lo stile del titolo</a:t>
            </a:r>
            <a:endParaRPr lang="en-US"/>
          </a:p>
        </p:txBody>
      </p:sp>
      <p:sp>
        <p:nvSpPr>
          <p:cNvPr id="3" name="Segnaposto immagine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6" name="Segnaposto piè di pagina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egnaposto numero diapositiva 6"/>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3547280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a:xfrm>
            <a:off x="628650" y="365125"/>
            <a:ext cx="7886700" cy="1325563"/>
          </a:xfrm>
          <a:prstGeom prst="rect">
            <a:avLst/>
          </a:prstGeom>
        </p:spPr>
        <p:txBody>
          <a:bodyPr/>
          <a:lstStyle/>
          <a:p>
            <a:r>
              <a:rPr lang="it-IT"/>
              <a:t>Fare clic per modificare lo stile del titolo</a:t>
            </a:r>
            <a:endParaRPr lang="en-US"/>
          </a:p>
        </p:txBody>
      </p:sp>
      <p:sp>
        <p:nvSpPr>
          <p:cNvPr id="3" name="Segnaposto testo verticale 2"/>
          <p:cNvSpPr>
            <a:spLocks noGrp="1"/>
          </p:cNvSpPr>
          <p:nvPr>
            <p:ph type="body" orient="vert" idx="1"/>
          </p:nvPr>
        </p:nvSpPr>
        <p:spPr>
          <a:xfrm>
            <a:off x="628650" y="1825625"/>
            <a:ext cx="7886700" cy="4351338"/>
          </a:xfrm>
          <a:prstGeom prst="rect">
            <a:avLst/>
          </a:prstGeo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5" name="Segnaposto piè di pagina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egnaposto numero diapositiva 5"/>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21145719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543675" y="365125"/>
            <a:ext cx="1971675" cy="5811838"/>
          </a:xfrm>
          <a:prstGeom prst="rect">
            <a:avLst/>
          </a:prstGeom>
        </p:spPr>
        <p:txBody>
          <a:bodyPr vert="eaVert"/>
          <a:lstStyle/>
          <a:p>
            <a:r>
              <a:rPr lang="it-IT"/>
              <a:t>Fare clic per modificare lo stile del titolo</a:t>
            </a:r>
            <a:endParaRPr lang="en-US"/>
          </a:p>
        </p:txBody>
      </p:sp>
      <p:sp>
        <p:nvSpPr>
          <p:cNvPr id="3" name="Segnaposto testo verticale 2"/>
          <p:cNvSpPr>
            <a:spLocks noGrp="1"/>
          </p:cNvSpPr>
          <p:nvPr>
            <p:ph type="body" orient="vert" idx="1"/>
          </p:nvPr>
        </p:nvSpPr>
        <p:spPr>
          <a:xfrm>
            <a:off x="628650" y="365125"/>
            <a:ext cx="5762625" cy="5811838"/>
          </a:xfrm>
          <a:prstGeom prst="rect">
            <a:avLst/>
          </a:prstGeo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5" name="Segnaposto piè di pagina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egnaposto numero diapositiva 5"/>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1060045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410400" y="363600"/>
            <a:ext cx="7886700" cy="846000"/>
          </a:xfrm>
        </p:spPr>
        <p:txBody>
          <a:bodyPr anchor="ctr"/>
          <a:lstStyle>
            <a:lvl1pPr>
              <a:defRPr sz="4000"/>
            </a:lvl1pPr>
          </a:lstStyle>
          <a:p>
            <a:r>
              <a:rPr lang="it-IT" dirty="0"/>
              <a:t>Fare clic per modificare lo stile del titolo</a:t>
            </a:r>
            <a:endParaRPr lang="en-US" dirty="0"/>
          </a:p>
        </p:txBody>
      </p:sp>
      <p:sp>
        <p:nvSpPr>
          <p:cNvPr id="3" name="Text Placeholder 2"/>
          <p:cNvSpPr>
            <a:spLocks noGrp="1"/>
          </p:cNvSpPr>
          <p:nvPr>
            <p:ph type="body" idx="1"/>
          </p:nvPr>
        </p:nvSpPr>
        <p:spPr>
          <a:xfrm>
            <a:off x="410400" y="1825200"/>
            <a:ext cx="83448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dirty="0"/>
              <a:t>Modifica gli stili del testo dello schema</a:t>
            </a:r>
          </a:p>
        </p:txBody>
      </p:sp>
      <p:sp>
        <p:nvSpPr>
          <p:cNvPr id="4" name="Date Placeholder 3"/>
          <p:cNvSpPr>
            <a:spLocks noGrp="1"/>
          </p:cNvSpPr>
          <p:nvPr>
            <p:ph type="dt" sz="half" idx="10"/>
          </p:nvPr>
        </p:nvSpPr>
        <p:spPr/>
        <p:txBody>
          <a:bodyPr/>
          <a:lstStyle/>
          <a:p>
            <a:r>
              <a:rPr lang="en-US"/>
              <a:t>TensorFlow 101 - Alessio Tonioni</a:t>
            </a: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1D15A9C-11B4-4C77-BDEA-04E3D7D1DFC0}" type="slidenum">
              <a:rPr lang="en-US" smtClean="0"/>
              <a:t>‹#›</a:t>
            </a:fld>
            <a:endParaRPr lang="en-US"/>
          </a:p>
        </p:txBody>
      </p:sp>
      <p:sp>
        <p:nvSpPr>
          <p:cNvPr id="8" name="Segnaposto contenuto 7"/>
          <p:cNvSpPr>
            <a:spLocks noGrp="1"/>
          </p:cNvSpPr>
          <p:nvPr>
            <p:ph sz="quarter" idx="13"/>
          </p:nvPr>
        </p:nvSpPr>
        <p:spPr>
          <a:xfrm>
            <a:off x="411162" y="3509963"/>
            <a:ext cx="8344037" cy="2652712"/>
          </a:xfrm>
          <a:ln>
            <a:prstDash val="dash"/>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none"/>
        </p:style>
        <p:txBody>
          <a:bodyPr/>
          <a:lstStyle>
            <a:lvl1pPr>
              <a:defRPr sz="1400">
                <a:latin typeface="Courier New" panose="02070309020205020404" pitchFamily="49" charset="0"/>
                <a:cs typeface="Courier New" panose="02070309020205020404" pitchFamily="49" charset="0"/>
              </a:defRPr>
            </a:lvl1p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Tree>
    <p:extLst>
      <p:ext uri="{BB962C8B-B14F-4D97-AF65-F5344CB8AC3E}">
        <p14:creationId xmlns:p14="http://schemas.microsoft.com/office/powerpoint/2010/main" val="1174055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685800" y="2875004"/>
            <a:ext cx="3886200" cy="3307021"/>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Content Placeholder 3"/>
          <p:cNvSpPr>
            <a:spLocks noGrp="1"/>
          </p:cNvSpPr>
          <p:nvPr>
            <p:ph sz="half" idx="2"/>
          </p:nvPr>
        </p:nvSpPr>
        <p:spPr>
          <a:xfrm>
            <a:off x="4629150" y="2875003"/>
            <a:ext cx="3886200" cy="3301959"/>
          </a:xfrm>
        </p:spPr>
        <p:txBody>
          <a:bodyPr/>
          <a:lstStyle>
            <a:lvl1pPr>
              <a:defRPr sz="2200"/>
            </a:lvl1p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5" name="Date Placeholder 4"/>
          <p:cNvSpPr>
            <a:spLocks noGrp="1"/>
          </p:cNvSpPr>
          <p:nvPr>
            <p:ph type="dt" sz="half" idx="10"/>
          </p:nvPr>
        </p:nvSpPr>
        <p:spPr/>
        <p:txBody>
          <a:bodyPr/>
          <a:lstStyle/>
          <a:p>
            <a:r>
              <a:rPr lang="en-US"/>
              <a:t>TensorFlow 101 - Alessio Tonioni</a:t>
            </a: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1D15A9C-11B4-4C77-BDEA-04E3D7D1DFC0}" type="slidenum">
              <a:rPr lang="en-US" smtClean="0"/>
              <a:t>‹#›</a:t>
            </a:fld>
            <a:endParaRPr lang="en-US"/>
          </a:p>
        </p:txBody>
      </p:sp>
      <p:sp>
        <p:nvSpPr>
          <p:cNvPr id="9" name="Segnaposto testo 8"/>
          <p:cNvSpPr>
            <a:spLocks noGrp="1"/>
          </p:cNvSpPr>
          <p:nvPr>
            <p:ph type="body" sz="quarter" idx="13"/>
          </p:nvPr>
        </p:nvSpPr>
        <p:spPr>
          <a:xfrm>
            <a:off x="685800" y="1795463"/>
            <a:ext cx="7881938" cy="947737"/>
          </a:xfrm>
        </p:spPr>
        <p:txBody>
          <a:bodyPr/>
          <a:lstStyle>
            <a:lvl4pPr>
              <a:defRPr sz="2200"/>
            </a:lvl4p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Tree>
    <p:extLst>
      <p:ext uri="{BB962C8B-B14F-4D97-AF65-F5344CB8AC3E}">
        <p14:creationId xmlns:p14="http://schemas.microsoft.com/office/powerpoint/2010/main" val="2067212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it-IT"/>
              <a:t>Fare clic per modificare lo stile del titolo</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629842" y="2505075"/>
            <a:ext cx="3868340"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4629150" y="2505075"/>
            <a:ext cx="3887391"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r>
              <a:rPr lang="en-US"/>
              <a:t>TensorFlow 101 - Alessio Tonioni</a:t>
            </a:r>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333547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Date Placeholder 2"/>
          <p:cNvSpPr>
            <a:spLocks noGrp="1"/>
          </p:cNvSpPr>
          <p:nvPr>
            <p:ph type="dt" sz="half" idx="10"/>
          </p:nvPr>
        </p:nvSpPr>
        <p:spPr/>
        <p:txBody>
          <a:bodyPr/>
          <a:lstStyle/>
          <a:p>
            <a:r>
              <a:rPr lang="en-US"/>
              <a:t>TensorFlow 101 - Alessio Tonioni</a:t>
            </a:r>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1935692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TensorFlow 101 - Alessio Tonioni</a:t>
            </a:r>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1330982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a:t>Fare clic per modificare lo stile del titolo</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r>
              <a:rPr lang="en-US"/>
              <a:t>TensorFlow 101 - Alessio Tonioni</a:t>
            </a: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3523811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r>
              <a:rPr lang="en-US"/>
              <a:t>TensorFlow 101 - Alessio Tonioni</a:t>
            </a: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3227758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1892" y="365127"/>
            <a:ext cx="7611762" cy="846292"/>
          </a:xfrm>
          <a:prstGeom prst="rect">
            <a:avLst/>
          </a:prstGeom>
        </p:spPr>
        <p:txBody>
          <a:bodyPr vert="horz" lIns="91440" tIns="45720" rIns="91440" bIns="45720" rtlCol="0" anchor="ctr">
            <a:normAutofit/>
          </a:bodyPr>
          <a:lstStyle/>
          <a:p>
            <a:r>
              <a:rPr lang="it-IT" dirty="0"/>
              <a:t>Fare clic per modificare lo stile del titolo</a:t>
            </a:r>
            <a:endParaRPr lang="en-US" dirty="0"/>
          </a:p>
        </p:txBody>
      </p:sp>
      <p:sp>
        <p:nvSpPr>
          <p:cNvPr id="3" name="Text Placeholder 2"/>
          <p:cNvSpPr>
            <a:spLocks noGrp="1"/>
          </p:cNvSpPr>
          <p:nvPr>
            <p:ph type="body" idx="1"/>
          </p:nvPr>
        </p:nvSpPr>
        <p:spPr>
          <a:xfrm>
            <a:off x="411892" y="1825625"/>
            <a:ext cx="8344930" cy="4481412"/>
          </a:xfrm>
          <a:prstGeom prst="rect">
            <a:avLst/>
          </a:prstGeom>
        </p:spPr>
        <p:txBody>
          <a:bodyPr vert="horz" lIns="91440" tIns="45720" rIns="91440" bIns="45720" rtlCol="0">
            <a:normAutofit/>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Date Placeholder 3"/>
          <p:cNvSpPr>
            <a:spLocks noGrp="1"/>
          </p:cNvSpPr>
          <p:nvPr>
            <p:ph type="dt" sz="half" idx="2"/>
          </p:nvPr>
        </p:nvSpPr>
        <p:spPr>
          <a:xfrm>
            <a:off x="411892" y="6361329"/>
            <a:ext cx="2306594" cy="365125"/>
          </a:xfrm>
          <a:prstGeom prst="rect">
            <a:avLst/>
          </a:prstGeom>
        </p:spPr>
        <p:txBody>
          <a:bodyPr vert="horz" lIns="91440" tIns="45720" rIns="91440" bIns="45720" rtlCol="0" anchor="ctr"/>
          <a:lstStyle>
            <a:lvl1pPr algn="l">
              <a:defRPr sz="1200">
                <a:solidFill>
                  <a:srgbClr val="0E388C"/>
                </a:solidFill>
              </a:defRPr>
            </a:lvl1pPr>
          </a:lstStyle>
          <a:p>
            <a:r>
              <a:rPr lang="en-US" dirty="0" err="1"/>
              <a:t>TensorFlow</a:t>
            </a:r>
            <a:r>
              <a:rPr lang="en-US" dirty="0"/>
              <a:t> 101 - Alessio Tonioni</a:t>
            </a:r>
            <a:endParaRPr lang="en-US" u="sng" dirty="0"/>
          </a:p>
        </p:txBody>
      </p:sp>
      <p:sp>
        <p:nvSpPr>
          <p:cNvPr id="6" name="Slide Number Placeholder 5"/>
          <p:cNvSpPr>
            <a:spLocks noGrp="1"/>
          </p:cNvSpPr>
          <p:nvPr>
            <p:ph type="sldNum" sz="quarter" idx="4"/>
          </p:nvPr>
        </p:nvSpPr>
        <p:spPr>
          <a:xfrm>
            <a:off x="6715898" y="6356351"/>
            <a:ext cx="2057400" cy="365125"/>
          </a:xfrm>
          <a:prstGeom prst="rect">
            <a:avLst/>
          </a:prstGeom>
        </p:spPr>
        <p:txBody>
          <a:bodyPr vert="horz" lIns="91440" tIns="45720" rIns="91440" bIns="45720" rtlCol="0" anchor="ctr"/>
          <a:lstStyle>
            <a:lvl1pPr algn="r">
              <a:defRPr sz="1200">
                <a:solidFill>
                  <a:srgbClr val="0E388C"/>
                </a:solidFill>
              </a:defRPr>
            </a:lvl1pPr>
          </a:lstStyle>
          <a:p>
            <a:fld id="{21D15A9C-11B4-4C77-BDEA-04E3D7D1DFC0}" type="slidenum">
              <a:rPr lang="en-US" smtClean="0"/>
              <a:pPr/>
              <a:t>‹#›</a:t>
            </a:fld>
            <a:endParaRPr lang="en-US" dirty="0"/>
          </a:p>
        </p:txBody>
      </p:sp>
      <p:pic>
        <p:nvPicPr>
          <p:cNvPr id="7" name="Picture 9"/>
          <p:cNvPicPr/>
          <p:nvPr userDrawn="1"/>
        </p:nvPicPr>
        <p:blipFill>
          <a:blip r:embed="rId13"/>
          <a:stretch/>
        </p:blipFill>
        <p:spPr>
          <a:xfrm>
            <a:off x="7942821" y="297572"/>
            <a:ext cx="1145058" cy="917746"/>
          </a:xfrm>
          <a:prstGeom prst="rect">
            <a:avLst/>
          </a:prstGeom>
          <a:ln>
            <a:noFill/>
          </a:ln>
        </p:spPr>
      </p:pic>
      <p:sp>
        <p:nvSpPr>
          <p:cNvPr id="8" name="CustomShape 1"/>
          <p:cNvSpPr/>
          <p:nvPr userDrawn="1"/>
        </p:nvSpPr>
        <p:spPr>
          <a:xfrm>
            <a:off x="0" y="1260732"/>
            <a:ext cx="9100751" cy="316800"/>
          </a:xfrm>
          <a:prstGeom prst="rect">
            <a:avLst/>
          </a:prstGeom>
          <a:solidFill>
            <a:srgbClr val="FFFFFF"/>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9" name="CustomShape 2"/>
          <p:cNvSpPr/>
          <p:nvPr userDrawn="1"/>
        </p:nvSpPr>
        <p:spPr>
          <a:xfrm>
            <a:off x="-1" y="1305012"/>
            <a:ext cx="580768" cy="223206"/>
          </a:xfrm>
          <a:prstGeom prst="rect">
            <a:avLst/>
          </a:prstGeom>
          <a:solidFill>
            <a:srgbClr val="3465A4"/>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10" name="CustomShape 3"/>
          <p:cNvSpPr/>
          <p:nvPr userDrawn="1"/>
        </p:nvSpPr>
        <p:spPr>
          <a:xfrm>
            <a:off x="628649" y="1305012"/>
            <a:ext cx="8472101" cy="223206"/>
          </a:xfrm>
          <a:prstGeom prst="rect">
            <a:avLst/>
          </a:prstGeom>
          <a:solidFill>
            <a:srgbClr val="729FCF"/>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Tree>
    <p:extLst>
      <p:ext uri="{BB962C8B-B14F-4D97-AF65-F5344CB8AC3E}">
        <p14:creationId xmlns:p14="http://schemas.microsoft.com/office/powerpoint/2010/main" val="2480735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000" kern="1200">
          <a:solidFill>
            <a:srgbClr val="0E388C"/>
          </a:solidFill>
          <a:latin typeface="Tw Cen MT" panose="020B06020201040206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w Cen MT" panose="020B06020201040206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Tw Cen MT" panose="020B06020201040206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w Cen MT" panose="020B06020201040206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w Cen MT" panose="020B06020201040206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w Cen MT" panose="020B06020201040206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CustomShape 1"/>
          <p:cNvSpPr/>
          <p:nvPr userDrawn="1"/>
        </p:nvSpPr>
        <p:spPr>
          <a:xfrm>
            <a:off x="0" y="5970600"/>
            <a:ext cx="9141840" cy="885240"/>
          </a:xfrm>
          <a:prstGeom prst="rect">
            <a:avLst/>
          </a:prstGeom>
          <a:solidFill>
            <a:srgbClr val="FFFFFF"/>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8" name="CustomShape 2"/>
          <p:cNvSpPr/>
          <p:nvPr userDrawn="1"/>
        </p:nvSpPr>
        <p:spPr>
          <a:xfrm>
            <a:off x="-9360" y="6053040"/>
            <a:ext cx="2247480" cy="710640"/>
          </a:xfrm>
          <a:prstGeom prst="rect">
            <a:avLst/>
          </a:prstGeom>
          <a:solidFill>
            <a:srgbClr val="3465A4"/>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9" name="CustomShape 3"/>
          <p:cNvSpPr/>
          <p:nvPr userDrawn="1"/>
        </p:nvSpPr>
        <p:spPr>
          <a:xfrm>
            <a:off x="2359080" y="6043680"/>
            <a:ext cx="6782760" cy="712080"/>
          </a:xfrm>
          <a:prstGeom prst="rect">
            <a:avLst/>
          </a:prstGeom>
          <a:solidFill>
            <a:srgbClr val="729FCF"/>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pic>
        <p:nvPicPr>
          <p:cNvPr id="10" name="Picture 2"/>
          <p:cNvPicPr/>
          <p:nvPr userDrawn="1"/>
        </p:nvPicPr>
        <p:blipFill>
          <a:blip r:embed="rId13"/>
          <a:stretch/>
        </p:blipFill>
        <p:spPr>
          <a:xfrm>
            <a:off x="323397" y="559521"/>
            <a:ext cx="1756800" cy="1415520"/>
          </a:xfrm>
          <a:prstGeom prst="rect">
            <a:avLst/>
          </a:prstGeom>
          <a:ln>
            <a:noFill/>
          </a:ln>
        </p:spPr>
      </p:pic>
    </p:spTree>
    <p:extLst>
      <p:ext uri="{BB962C8B-B14F-4D97-AF65-F5344CB8AC3E}">
        <p14:creationId xmlns:p14="http://schemas.microsoft.com/office/powerpoint/2010/main" val="8987379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lessio.tonioni@unibo.i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python.org/downloads/window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olo 13">
            <a:extLst>
              <a:ext uri="{FF2B5EF4-FFF2-40B4-BE49-F238E27FC236}">
                <a16:creationId xmlns:a16="http://schemas.microsoft.com/office/drawing/2014/main" id="{FB8A0B34-BA77-4618-86A3-B3033A57A559}"/>
              </a:ext>
            </a:extLst>
          </p:cNvPr>
          <p:cNvSpPr>
            <a:spLocks noGrp="1"/>
          </p:cNvSpPr>
          <p:nvPr>
            <p:ph type="ctrTitle"/>
          </p:nvPr>
        </p:nvSpPr>
        <p:spPr>
          <a:xfrm>
            <a:off x="387350" y="2006600"/>
            <a:ext cx="8267700" cy="1714500"/>
          </a:xfrm>
        </p:spPr>
        <p:txBody>
          <a:bodyPr/>
          <a:lstStyle/>
          <a:p>
            <a:br>
              <a:rPr lang="en-US" sz="8800" dirty="0">
                <a:latin typeface="Calibri" pitchFamily="34" charset="0"/>
              </a:rPr>
            </a:br>
            <a:r>
              <a:rPr lang="en-US" sz="6000" dirty="0">
                <a:latin typeface="Calibri" pitchFamily="34" charset="0"/>
              </a:rPr>
              <a:t>Initial Setup</a:t>
            </a:r>
            <a:br>
              <a:rPr lang="en-US" sz="8800" dirty="0">
                <a:latin typeface="Calibri" pitchFamily="34" charset="0"/>
              </a:rPr>
            </a:br>
            <a:r>
              <a:rPr lang="en-US" sz="5400" dirty="0">
                <a:latin typeface="Calibri" pitchFamily="34" charset="0"/>
              </a:rPr>
              <a:t>Lab-session 0</a:t>
            </a:r>
            <a:endParaRPr lang="en-GB" dirty="0"/>
          </a:p>
        </p:txBody>
      </p:sp>
      <p:sp>
        <p:nvSpPr>
          <p:cNvPr id="16" name="Sottotitolo 15">
            <a:extLst>
              <a:ext uri="{FF2B5EF4-FFF2-40B4-BE49-F238E27FC236}">
                <a16:creationId xmlns:a16="http://schemas.microsoft.com/office/drawing/2014/main" id="{1003F205-B3C3-43B7-A6C2-E3A1DCC7BD0E}"/>
              </a:ext>
            </a:extLst>
          </p:cNvPr>
          <p:cNvSpPr>
            <a:spLocks noGrp="1"/>
          </p:cNvSpPr>
          <p:nvPr>
            <p:ph type="subTitle" idx="1"/>
          </p:nvPr>
        </p:nvSpPr>
        <p:spPr>
          <a:xfrm>
            <a:off x="387350" y="4394200"/>
            <a:ext cx="8267700" cy="1655762"/>
          </a:xfrm>
        </p:spPr>
        <p:txBody>
          <a:bodyPr/>
          <a:lstStyle/>
          <a:p>
            <a:br>
              <a:rPr lang="en-US" sz="2800" dirty="0">
                <a:latin typeface="Calibri" pitchFamily="34" charset="0"/>
              </a:rPr>
            </a:br>
            <a:r>
              <a:rPr lang="en-US" sz="2800" dirty="0">
                <a:latin typeface="Calibri" pitchFamily="34" charset="0"/>
              </a:rPr>
              <a:t>Prof: Luigi di Stefano - </a:t>
            </a:r>
            <a:r>
              <a:rPr lang="en-US" sz="2800" u="sng" dirty="0">
                <a:latin typeface="Calibri" pitchFamily="34" charset="0"/>
              </a:rPr>
              <a:t>luigi.distefano@unibo.it</a:t>
            </a:r>
            <a:br>
              <a:rPr lang="en-US" sz="2800" dirty="0">
                <a:latin typeface="Calibri" pitchFamily="34" charset="0"/>
              </a:rPr>
            </a:br>
            <a:r>
              <a:rPr lang="en-US" sz="2800" dirty="0">
                <a:latin typeface="Calibri" pitchFamily="34" charset="0"/>
              </a:rPr>
              <a:t>T</a:t>
            </a:r>
            <a:r>
              <a:rPr lang="en-US" dirty="0">
                <a:latin typeface="Calibri" pitchFamily="34" charset="0"/>
              </a:rPr>
              <a:t>utor: Pierluigi Zama Ramirez - p</a:t>
            </a:r>
            <a:r>
              <a:rPr lang="en-US" u="sng" dirty="0">
                <a:latin typeface="Calibri" pitchFamily="34" charset="0"/>
              </a:rPr>
              <a:t>ierluigi.zama@</a:t>
            </a:r>
            <a:r>
              <a:rPr lang="en-US" u="sng" dirty="0">
                <a:latin typeface="Calibri" pitchFamily="34" charset="0"/>
                <a:hlinkClick r:id="rId2">
                  <a:extLst>
                    <a:ext uri="{A12FA001-AC4F-418D-AE19-62706E023703}">
                      <ahyp:hlinkClr xmlns:ahyp="http://schemas.microsoft.com/office/drawing/2018/hyperlinkcolor" val="tx"/>
                    </a:ext>
                  </a:extLst>
                </a:hlinkClick>
              </a:rPr>
              <a:t>unibo.it</a:t>
            </a:r>
            <a:endParaRPr lang="en-GB" dirty="0"/>
          </a:p>
        </p:txBody>
      </p:sp>
      <p:sp>
        <p:nvSpPr>
          <p:cNvPr id="18" name="Segnaposto testo 17">
            <a:extLst>
              <a:ext uri="{FF2B5EF4-FFF2-40B4-BE49-F238E27FC236}">
                <a16:creationId xmlns:a16="http://schemas.microsoft.com/office/drawing/2014/main" id="{8DF69101-B0FE-4681-BEB9-31DDE1B29D45}"/>
              </a:ext>
            </a:extLst>
          </p:cNvPr>
          <p:cNvSpPr>
            <a:spLocks noGrp="1"/>
          </p:cNvSpPr>
          <p:nvPr>
            <p:ph type="body" sz="quarter" idx="10"/>
          </p:nvPr>
        </p:nvSpPr>
        <p:spPr>
          <a:xfrm>
            <a:off x="387350" y="3911600"/>
            <a:ext cx="8267700" cy="482600"/>
          </a:xfrm>
        </p:spPr>
        <p:txBody>
          <a:bodyPr/>
          <a:lstStyle/>
          <a:p>
            <a:pPr marL="0" indent="0" algn="ctr">
              <a:buNone/>
            </a:pPr>
            <a:r>
              <a:rPr lang="en-US" sz="2800" b="1" dirty="0">
                <a:latin typeface="Calibri" pitchFamily="34" charset="0"/>
              </a:rPr>
              <a:t>Computer Vision and Image Processing</a:t>
            </a:r>
            <a:endParaRPr lang="en-GB" dirty="0"/>
          </a:p>
        </p:txBody>
      </p:sp>
    </p:spTree>
    <p:extLst>
      <p:ext uri="{BB962C8B-B14F-4D97-AF65-F5344CB8AC3E}">
        <p14:creationId xmlns:p14="http://schemas.microsoft.com/office/powerpoint/2010/main" val="688866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425517-4760-4CAE-AE51-2926BAC8F809}"/>
              </a:ext>
            </a:extLst>
          </p:cNvPr>
          <p:cNvSpPr>
            <a:spLocks noGrp="1"/>
          </p:cNvSpPr>
          <p:nvPr>
            <p:ph type="title"/>
          </p:nvPr>
        </p:nvSpPr>
        <p:spPr/>
        <p:txBody>
          <a:bodyPr>
            <a:normAutofit fontScale="90000"/>
          </a:bodyPr>
          <a:lstStyle/>
          <a:p>
            <a:r>
              <a:rPr lang="en-GB" dirty="0"/>
              <a:t>Working from home: IDE and terminal</a:t>
            </a:r>
          </a:p>
        </p:txBody>
      </p:sp>
      <p:sp>
        <p:nvSpPr>
          <p:cNvPr id="3" name="Segnaposto contenuto 2">
            <a:extLst>
              <a:ext uri="{FF2B5EF4-FFF2-40B4-BE49-F238E27FC236}">
                <a16:creationId xmlns:a16="http://schemas.microsoft.com/office/drawing/2014/main" id="{87EB0E7F-A70F-40D1-8E72-EC4A6A106225}"/>
              </a:ext>
            </a:extLst>
          </p:cNvPr>
          <p:cNvSpPr>
            <a:spLocks noGrp="1"/>
          </p:cNvSpPr>
          <p:nvPr>
            <p:ph idx="1"/>
          </p:nvPr>
        </p:nvSpPr>
        <p:spPr>
          <a:xfrm>
            <a:off x="411892" y="1825625"/>
            <a:ext cx="4388708" cy="2974975"/>
          </a:xfrm>
        </p:spPr>
        <p:txBody>
          <a:bodyPr>
            <a:normAutofit fontScale="92500"/>
          </a:bodyPr>
          <a:lstStyle/>
          <a:p>
            <a:pPr marL="0" indent="0">
              <a:buNone/>
            </a:pPr>
            <a:r>
              <a:rPr lang="en-GB" dirty="0"/>
              <a:t>When you work with python you typically do not program directly on </a:t>
            </a:r>
            <a:r>
              <a:rPr lang="en-GB" dirty="0" err="1"/>
              <a:t>Jupyter</a:t>
            </a:r>
            <a:r>
              <a:rPr lang="en-GB" dirty="0"/>
              <a:t> Notebook but it is common to use a Source Code Editor such as</a:t>
            </a:r>
          </a:p>
          <a:p>
            <a:pPr marL="0" indent="0">
              <a:buNone/>
            </a:pPr>
            <a:r>
              <a:rPr lang="en-GB" b="1" dirty="0"/>
              <a:t>Visual Studio Code: </a:t>
            </a:r>
            <a:r>
              <a:rPr lang="en-GB" u="sng" dirty="0">
                <a:solidFill>
                  <a:srgbClr val="0070C0"/>
                </a:solidFill>
              </a:rPr>
              <a:t>https://code.visualstudio.com/</a:t>
            </a:r>
            <a:r>
              <a:rPr lang="en-GB" b="1" u="sng" dirty="0">
                <a:solidFill>
                  <a:srgbClr val="0070C0"/>
                </a:solidFill>
              </a:rPr>
              <a:t> </a:t>
            </a:r>
          </a:p>
          <a:p>
            <a:pPr marL="0" indent="0">
              <a:buNone/>
            </a:pPr>
            <a:r>
              <a:rPr lang="en-GB" dirty="0"/>
              <a:t>or </a:t>
            </a:r>
            <a:r>
              <a:rPr lang="en-GB" b="1" dirty="0" err="1"/>
              <a:t>Pycharm</a:t>
            </a:r>
            <a:r>
              <a:rPr lang="en-GB" b="1" dirty="0"/>
              <a:t>:</a:t>
            </a:r>
          </a:p>
          <a:p>
            <a:pPr marL="0" indent="0">
              <a:buNone/>
            </a:pPr>
            <a:r>
              <a:rPr lang="en-GB" u="sng" dirty="0">
                <a:solidFill>
                  <a:srgbClr val="0070C0"/>
                </a:solidFill>
              </a:rPr>
              <a:t>https://www.jetbrains.com/pycharm/</a:t>
            </a:r>
          </a:p>
          <a:p>
            <a:pPr marL="0" indent="0">
              <a:buNone/>
            </a:pPr>
            <a:endParaRPr lang="en-GB" b="1" dirty="0"/>
          </a:p>
          <a:p>
            <a:pPr marL="0" indent="0">
              <a:buNone/>
            </a:pPr>
            <a:endParaRPr lang="en-GB" dirty="0"/>
          </a:p>
        </p:txBody>
      </p:sp>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10</a:t>
            </a:fld>
            <a:endParaRPr lang="en-US"/>
          </a:p>
        </p:txBody>
      </p:sp>
      <p:pic>
        <p:nvPicPr>
          <p:cNvPr id="7" name="Picture 6" descr="A screenshot of a computer screen&#10;&#10;Description automatically generated">
            <a:extLst>
              <a:ext uri="{FF2B5EF4-FFF2-40B4-BE49-F238E27FC236}">
                <a16:creationId xmlns:a16="http://schemas.microsoft.com/office/drawing/2014/main" id="{4DF3BEF7-DC55-4F94-A68C-905967B726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0819" y="1825625"/>
            <a:ext cx="3932479" cy="2364106"/>
          </a:xfrm>
          <a:prstGeom prst="rect">
            <a:avLst/>
          </a:prstGeom>
        </p:spPr>
      </p:pic>
      <p:sp>
        <p:nvSpPr>
          <p:cNvPr id="8" name="TextBox 7">
            <a:extLst>
              <a:ext uri="{FF2B5EF4-FFF2-40B4-BE49-F238E27FC236}">
                <a16:creationId xmlns:a16="http://schemas.microsoft.com/office/drawing/2014/main" id="{A87279E9-021B-455F-A831-1F47A5C4ADC7}"/>
              </a:ext>
            </a:extLst>
          </p:cNvPr>
          <p:cNvSpPr txBox="1"/>
          <p:nvPr/>
        </p:nvSpPr>
        <p:spPr>
          <a:xfrm>
            <a:off x="5722677" y="4316968"/>
            <a:ext cx="1986441" cy="369332"/>
          </a:xfrm>
          <a:prstGeom prst="rect">
            <a:avLst/>
          </a:prstGeom>
          <a:noFill/>
        </p:spPr>
        <p:txBody>
          <a:bodyPr wrap="none" rtlCol="0">
            <a:spAutoFit/>
          </a:bodyPr>
          <a:lstStyle/>
          <a:p>
            <a:r>
              <a:rPr lang="en-GB" dirty="0"/>
              <a:t>Visual Studio Code</a:t>
            </a:r>
          </a:p>
        </p:txBody>
      </p:sp>
      <p:sp>
        <p:nvSpPr>
          <p:cNvPr id="9" name="TextBox 8">
            <a:extLst>
              <a:ext uri="{FF2B5EF4-FFF2-40B4-BE49-F238E27FC236}">
                <a16:creationId xmlns:a16="http://schemas.microsoft.com/office/drawing/2014/main" id="{F94C595A-21CC-4F57-9954-C4B981E0A9EB}"/>
              </a:ext>
            </a:extLst>
          </p:cNvPr>
          <p:cNvSpPr txBox="1"/>
          <p:nvPr/>
        </p:nvSpPr>
        <p:spPr>
          <a:xfrm>
            <a:off x="411891" y="5063689"/>
            <a:ext cx="8361407" cy="1384995"/>
          </a:xfrm>
          <a:prstGeom prst="rect">
            <a:avLst/>
          </a:prstGeom>
          <a:noFill/>
        </p:spPr>
        <p:txBody>
          <a:bodyPr wrap="square" rtlCol="0">
            <a:spAutoFit/>
          </a:bodyPr>
          <a:lstStyle/>
          <a:p>
            <a:r>
              <a:rPr lang="en-GB" sz="2200" dirty="0">
                <a:latin typeface="Tw Cen MT" panose="020B0602020104020603" pitchFamily="34" charset="0"/>
              </a:rPr>
              <a:t>When you finish writing your script from your terminal you can navigate to your script folder and run:</a:t>
            </a:r>
          </a:p>
          <a:p>
            <a:pPr algn="ctr"/>
            <a:r>
              <a:rPr lang="en-GB" sz="2200" b="1" i="1" dirty="0">
                <a:latin typeface="Tw Cen MT" panose="020B0602020104020603" pitchFamily="34" charset="0"/>
              </a:rPr>
              <a:t>python my_script.py</a:t>
            </a:r>
          </a:p>
          <a:p>
            <a:endParaRPr lang="en-GB" dirty="0"/>
          </a:p>
        </p:txBody>
      </p:sp>
    </p:spTree>
    <p:extLst>
      <p:ext uri="{BB962C8B-B14F-4D97-AF65-F5344CB8AC3E}">
        <p14:creationId xmlns:p14="http://schemas.microsoft.com/office/powerpoint/2010/main" val="2993606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8252-8ACC-4A32-B182-BB210C937B6C}"/>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B792448F-A164-4713-A14D-05C2DCFB5137}"/>
              </a:ext>
            </a:extLst>
          </p:cNvPr>
          <p:cNvSpPr>
            <a:spLocks noGrp="1"/>
          </p:cNvSpPr>
          <p:nvPr>
            <p:ph idx="1"/>
          </p:nvPr>
        </p:nvSpPr>
        <p:spPr/>
        <p:txBody>
          <a:bodyPr>
            <a:normAutofit lnSpcReduction="10000"/>
          </a:bodyPr>
          <a:lstStyle/>
          <a:p>
            <a:r>
              <a:rPr lang="en-GB" dirty="0"/>
              <a:t>Python3 documentation: </a:t>
            </a:r>
          </a:p>
          <a:p>
            <a:pPr marL="0" indent="0" algn="ctr">
              <a:buNone/>
            </a:pPr>
            <a:r>
              <a:rPr lang="en-GB" u="sng" dirty="0">
                <a:solidFill>
                  <a:srgbClr val="0070C0"/>
                </a:solidFill>
              </a:rPr>
              <a:t>https://docs.python.org/3/c-api/index.html</a:t>
            </a:r>
          </a:p>
          <a:p>
            <a:r>
              <a:rPr lang="en-GB" dirty="0" err="1"/>
              <a:t>Jupyter</a:t>
            </a:r>
            <a:r>
              <a:rPr lang="en-GB" dirty="0"/>
              <a:t> documentation:</a:t>
            </a:r>
          </a:p>
          <a:p>
            <a:pPr marL="0" indent="0" algn="ctr">
              <a:buNone/>
            </a:pPr>
            <a:r>
              <a:rPr lang="en-GB" u="sng" dirty="0">
                <a:solidFill>
                  <a:srgbClr val="0070C0"/>
                </a:solidFill>
              </a:rPr>
              <a:t>https://jupyter.readthedocs.io/en/latest/</a:t>
            </a:r>
          </a:p>
          <a:p>
            <a:r>
              <a:rPr lang="en-GB" dirty="0" err="1"/>
              <a:t>Numpy</a:t>
            </a:r>
            <a:r>
              <a:rPr lang="en-GB" dirty="0"/>
              <a:t> documentation:</a:t>
            </a:r>
          </a:p>
          <a:p>
            <a:pPr marL="0" indent="0" algn="ctr">
              <a:buNone/>
            </a:pPr>
            <a:r>
              <a:rPr lang="en-GB" u="sng" dirty="0">
                <a:solidFill>
                  <a:srgbClr val="0070C0"/>
                </a:solidFill>
              </a:rPr>
              <a:t>https://docs.scipy.org/doc/numpy/reference/index.html</a:t>
            </a:r>
          </a:p>
          <a:p>
            <a:r>
              <a:rPr lang="en-GB" dirty="0"/>
              <a:t>Matplotlib documentation:</a:t>
            </a:r>
          </a:p>
          <a:p>
            <a:pPr algn="ctr"/>
            <a:r>
              <a:rPr lang="en-GB" dirty="0">
                <a:solidFill>
                  <a:srgbClr val="0070C0"/>
                </a:solidFill>
              </a:rPr>
              <a:t>https://matplotlib.org/3.1.1/api/index.html</a:t>
            </a:r>
          </a:p>
          <a:p>
            <a:r>
              <a:rPr lang="en-GB" dirty="0"/>
              <a:t>OpenCV documentation:</a:t>
            </a:r>
          </a:p>
          <a:p>
            <a:pPr marL="0" indent="0" algn="ctr">
              <a:buNone/>
            </a:pPr>
            <a:r>
              <a:rPr lang="en-GB" u="sng" dirty="0">
                <a:solidFill>
                  <a:schemeClr val="accent5"/>
                </a:solidFill>
              </a:rPr>
              <a:t>https://docs.opencv.org/trunk/d6/d00/tutorial_py_root.html</a:t>
            </a:r>
          </a:p>
        </p:txBody>
      </p:sp>
      <p:sp>
        <p:nvSpPr>
          <p:cNvPr id="4" name="Date Placeholder 3">
            <a:extLst>
              <a:ext uri="{FF2B5EF4-FFF2-40B4-BE49-F238E27FC236}">
                <a16:creationId xmlns:a16="http://schemas.microsoft.com/office/drawing/2014/main" id="{071C9865-5481-49D2-ABC6-F1F2A902679B}"/>
              </a:ext>
            </a:extLst>
          </p:cNvPr>
          <p:cNvSpPr>
            <a:spLocks noGrp="1"/>
          </p:cNvSpPr>
          <p:nvPr>
            <p:ph type="dt" sz="half" idx="10"/>
          </p:nvPr>
        </p:nvSpPr>
        <p:spPr/>
        <p:txBody>
          <a:bodyPr/>
          <a:lstStyle/>
          <a:p>
            <a:r>
              <a:rPr lang="en-US"/>
              <a:t>TensorFlow 101 - Alessio Tonioni</a:t>
            </a:r>
            <a:endParaRPr lang="en-US" dirty="0"/>
          </a:p>
        </p:txBody>
      </p:sp>
      <p:sp>
        <p:nvSpPr>
          <p:cNvPr id="5" name="Slide Number Placeholder 4">
            <a:extLst>
              <a:ext uri="{FF2B5EF4-FFF2-40B4-BE49-F238E27FC236}">
                <a16:creationId xmlns:a16="http://schemas.microsoft.com/office/drawing/2014/main" id="{E6619CBC-8378-46B5-B875-4F81E797B3BE}"/>
              </a:ext>
            </a:extLst>
          </p:cNvPr>
          <p:cNvSpPr>
            <a:spLocks noGrp="1"/>
          </p:cNvSpPr>
          <p:nvPr>
            <p:ph type="sldNum" sz="quarter" idx="12"/>
          </p:nvPr>
        </p:nvSpPr>
        <p:spPr/>
        <p:txBody>
          <a:bodyPr/>
          <a:lstStyle/>
          <a:p>
            <a:fld id="{21D15A9C-11B4-4C77-BDEA-04E3D7D1DFC0}" type="slidenum">
              <a:rPr lang="en-US" smtClean="0"/>
              <a:t>11</a:t>
            </a:fld>
            <a:endParaRPr lang="en-US"/>
          </a:p>
        </p:txBody>
      </p:sp>
    </p:spTree>
    <p:extLst>
      <p:ext uri="{BB962C8B-B14F-4D97-AF65-F5344CB8AC3E}">
        <p14:creationId xmlns:p14="http://schemas.microsoft.com/office/powerpoint/2010/main" val="499923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1D2861-0249-4B59-B52A-4018D1B0A6CE}"/>
              </a:ext>
            </a:extLst>
          </p:cNvPr>
          <p:cNvSpPr>
            <a:spLocks noGrp="1"/>
          </p:cNvSpPr>
          <p:nvPr>
            <p:ph type="title"/>
          </p:nvPr>
        </p:nvSpPr>
        <p:spPr/>
        <p:txBody>
          <a:bodyPr/>
          <a:lstStyle/>
          <a:p>
            <a:r>
              <a:rPr lang="en-GB" dirty="0"/>
              <a:t>Requirements</a:t>
            </a:r>
          </a:p>
        </p:txBody>
      </p:sp>
      <p:sp>
        <p:nvSpPr>
          <p:cNvPr id="3" name="Segnaposto contenuto 2">
            <a:extLst>
              <a:ext uri="{FF2B5EF4-FFF2-40B4-BE49-F238E27FC236}">
                <a16:creationId xmlns:a16="http://schemas.microsoft.com/office/drawing/2014/main" id="{52EFA161-FD00-47A4-ACF6-17F18CA73BC3}"/>
              </a:ext>
            </a:extLst>
          </p:cNvPr>
          <p:cNvSpPr>
            <a:spLocks noGrp="1"/>
          </p:cNvSpPr>
          <p:nvPr>
            <p:ph idx="1"/>
          </p:nvPr>
        </p:nvSpPr>
        <p:spPr/>
        <p:txBody>
          <a:bodyPr>
            <a:normAutofit/>
          </a:bodyPr>
          <a:lstStyle/>
          <a:p>
            <a:pPr marL="0" indent="0">
              <a:buNone/>
            </a:pPr>
            <a:r>
              <a:rPr lang="en-GB" dirty="0"/>
              <a:t>These slides will teach you how to configure and install the required libraries in your computer.  Requirements:</a:t>
            </a:r>
          </a:p>
          <a:p>
            <a:r>
              <a:rPr lang="en-GB" dirty="0"/>
              <a:t>Windows or Linux-Ubuntu (macOS and other Linux distributions are not in this guide but they should work too.)</a:t>
            </a:r>
          </a:p>
          <a:p>
            <a:r>
              <a:rPr lang="en-GB" dirty="0"/>
              <a:t>Internet connection</a:t>
            </a:r>
          </a:p>
          <a:p>
            <a:pPr marL="0" indent="0">
              <a:buNone/>
            </a:pPr>
            <a:r>
              <a:rPr lang="en-GB" dirty="0"/>
              <a:t>We will install:</a:t>
            </a:r>
          </a:p>
          <a:p>
            <a:r>
              <a:rPr lang="en-GB" dirty="0"/>
              <a:t>Python 3.x</a:t>
            </a:r>
          </a:p>
          <a:p>
            <a:r>
              <a:rPr lang="en-GB" dirty="0"/>
              <a:t>Pip</a:t>
            </a:r>
          </a:p>
          <a:p>
            <a:r>
              <a:rPr lang="en-GB" dirty="0"/>
              <a:t>Python-Libraries: OpenCV, Matplotlib, </a:t>
            </a:r>
            <a:r>
              <a:rPr lang="en-GB" dirty="0" err="1"/>
              <a:t>Numpy</a:t>
            </a:r>
            <a:endParaRPr lang="en-GB" dirty="0"/>
          </a:p>
          <a:p>
            <a:r>
              <a:rPr lang="en-GB" dirty="0"/>
              <a:t>Jupyter Notebook</a:t>
            </a:r>
          </a:p>
        </p:txBody>
      </p:sp>
      <p:sp>
        <p:nvSpPr>
          <p:cNvPr id="4" name="Segnaposto data 3">
            <a:extLst>
              <a:ext uri="{FF2B5EF4-FFF2-40B4-BE49-F238E27FC236}">
                <a16:creationId xmlns:a16="http://schemas.microsoft.com/office/drawing/2014/main" id="{C6A43D2E-BC24-44D1-A9C1-7E28F8F8270B}"/>
              </a:ext>
            </a:extLst>
          </p:cNvPr>
          <p:cNvSpPr>
            <a:spLocks noGrp="1"/>
          </p:cNvSpPr>
          <p:nvPr>
            <p:ph type="dt" sz="half" idx="10"/>
          </p:nvPr>
        </p:nvSpPr>
        <p:spPr>
          <a:xfrm>
            <a:off x="411892" y="6361329"/>
            <a:ext cx="2540858"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B236EFDE-9250-44AC-A2B9-397EB990E3E9}"/>
              </a:ext>
            </a:extLst>
          </p:cNvPr>
          <p:cNvSpPr>
            <a:spLocks noGrp="1"/>
          </p:cNvSpPr>
          <p:nvPr>
            <p:ph type="sldNum" sz="quarter" idx="12"/>
          </p:nvPr>
        </p:nvSpPr>
        <p:spPr/>
        <p:txBody>
          <a:bodyPr/>
          <a:lstStyle/>
          <a:p>
            <a:fld id="{21D15A9C-11B4-4C77-BDEA-04E3D7D1DFC0}" type="slidenum">
              <a:rPr lang="en-US" smtClean="0"/>
              <a:t>2</a:t>
            </a:fld>
            <a:endParaRPr lang="en-US"/>
          </a:p>
        </p:txBody>
      </p:sp>
    </p:spTree>
    <p:extLst>
      <p:ext uri="{BB962C8B-B14F-4D97-AF65-F5344CB8AC3E}">
        <p14:creationId xmlns:p14="http://schemas.microsoft.com/office/powerpoint/2010/main" val="3430479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EBBD06-D7F7-4BCF-A9C5-DF5E66E37FB6}"/>
              </a:ext>
            </a:extLst>
          </p:cNvPr>
          <p:cNvSpPr>
            <a:spLocks noGrp="1"/>
          </p:cNvSpPr>
          <p:nvPr>
            <p:ph type="title"/>
          </p:nvPr>
        </p:nvSpPr>
        <p:spPr/>
        <p:txBody>
          <a:bodyPr/>
          <a:lstStyle/>
          <a:p>
            <a:r>
              <a:rPr lang="en-GB" dirty="0"/>
              <a:t>Step 1: Installing Python 3.x</a:t>
            </a:r>
          </a:p>
        </p:txBody>
      </p:sp>
      <p:sp>
        <p:nvSpPr>
          <p:cNvPr id="3" name="Segnaposto contenuto 2">
            <a:extLst>
              <a:ext uri="{FF2B5EF4-FFF2-40B4-BE49-F238E27FC236}">
                <a16:creationId xmlns:a16="http://schemas.microsoft.com/office/drawing/2014/main" id="{C8CB2CB2-65FE-4278-AA56-5F660569175C}"/>
              </a:ext>
            </a:extLst>
          </p:cNvPr>
          <p:cNvSpPr>
            <a:spLocks noGrp="1"/>
          </p:cNvSpPr>
          <p:nvPr>
            <p:ph idx="1"/>
          </p:nvPr>
        </p:nvSpPr>
        <p:spPr>
          <a:xfrm>
            <a:off x="411892" y="1825625"/>
            <a:ext cx="8344930" cy="1254125"/>
          </a:xfrm>
        </p:spPr>
        <p:txBody>
          <a:bodyPr>
            <a:normAutofit/>
          </a:bodyPr>
          <a:lstStyle/>
          <a:p>
            <a:pPr marL="0" indent="0">
              <a:buNone/>
            </a:pPr>
            <a:r>
              <a:rPr lang="en-GB" sz="1800" dirty="0"/>
              <a:t>Two main versions of Python: Python 2.x and Python 3.x are available. </a:t>
            </a:r>
          </a:p>
          <a:p>
            <a:pPr marL="0" indent="0">
              <a:buNone/>
            </a:pPr>
            <a:r>
              <a:rPr lang="en-GB" sz="1800" dirty="0"/>
              <a:t>The two version have several features in common, the two version are not fully compatible between each other and a Python 2.x program may not work for Python 3.x and vice versa.</a:t>
            </a:r>
          </a:p>
        </p:txBody>
      </p:sp>
      <p:sp>
        <p:nvSpPr>
          <p:cNvPr id="4" name="Segnaposto data 3">
            <a:extLst>
              <a:ext uri="{FF2B5EF4-FFF2-40B4-BE49-F238E27FC236}">
                <a16:creationId xmlns:a16="http://schemas.microsoft.com/office/drawing/2014/main" id="{B176CF24-AA45-4FDE-951D-F37AD6A9C917}"/>
              </a:ext>
            </a:extLst>
          </p:cNvPr>
          <p:cNvSpPr>
            <a:spLocks noGrp="1"/>
          </p:cNvSpPr>
          <p:nvPr>
            <p:ph type="dt" sz="half" idx="10"/>
          </p:nvPr>
        </p:nvSpPr>
        <p:spPr>
          <a:xfrm>
            <a:off x="411892" y="6361329"/>
            <a:ext cx="2509108"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0EE75275-A594-4CE5-988C-3B24E757DFAA}"/>
              </a:ext>
            </a:extLst>
          </p:cNvPr>
          <p:cNvSpPr>
            <a:spLocks noGrp="1"/>
          </p:cNvSpPr>
          <p:nvPr>
            <p:ph type="sldNum" sz="quarter" idx="12"/>
          </p:nvPr>
        </p:nvSpPr>
        <p:spPr/>
        <p:txBody>
          <a:bodyPr/>
          <a:lstStyle/>
          <a:p>
            <a:fld id="{21D15A9C-11B4-4C77-BDEA-04E3D7D1DFC0}" type="slidenum">
              <a:rPr lang="en-US" smtClean="0"/>
              <a:t>3</a:t>
            </a:fld>
            <a:endParaRPr lang="en-US" dirty="0"/>
          </a:p>
        </p:txBody>
      </p:sp>
      <p:pic>
        <p:nvPicPr>
          <p:cNvPr id="1026" name="Picture 2" descr="Windows installation dialog">
            <a:extLst>
              <a:ext uri="{FF2B5EF4-FFF2-40B4-BE49-F238E27FC236}">
                <a16:creationId xmlns:a16="http://schemas.microsoft.com/office/drawing/2014/main" id="{6ED1C4EF-FC43-4C5D-B21B-5B1B0DF4D1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167" y="4381500"/>
            <a:ext cx="2990905" cy="1841395"/>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a:extLst>
              <a:ext uri="{FF2B5EF4-FFF2-40B4-BE49-F238E27FC236}">
                <a16:creationId xmlns:a16="http://schemas.microsoft.com/office/drawing/2014/main" id="{86F4F2D1-9974-482F-992A-8ABB44B9CF70}"/>
              </a:ext>
            </a:extLst>
          </p:cNvPr>
          <p:cNvSpPr txBox="1"/>
          <p:nvPr/>
        </p:nvSpPr>
        <p:spPr>
          <a:xfrm>
            <a:off x="387178" y="3149807"/>
            <a:ext cx="4826172" cy="1384995"/>
          </a:xfrm>
          <a:prstGeom prst="rect">
            <a:avLst/>
          </a:prstGeom>
          <a:noFill/>
        </p:spPr>
        <p:txBody>
          <a:bodyPr wrap="square" rtlCol="0">
            <a:spAutoFit/>
          </a:bodyPr>
          <a:lstStyle/>
          <a:p>
            <a:r>
              <a:rPr lang="en-GB" sz="1600" dirty="0">
                <a:latin typeface="Tw Cen MT" panose="020B0602020104020603" pitchFamily="34" charset="0"/>
              </a:rPr>
              <a:t>Installing on Windows:</a:t>
            </a:r>
          </a:p>
          <a:p>
            <a:pPr marL="285750" indent="-285750">
              <a:buFont typeface="Arial" panose="020B0604020202020204" pitchFamily="34" charset="0"/>
              <a:buChar char="•"/>
            </a:pPr>
            <a:r>
              <a:rPr lang="en-GB" sz="1600" dirty="0">
                <a:latin typeface="Tw Cen MT" panose="020B0602020104020603" pitchFamily="34" charset="0"/>
              </a:rPr>
              <a:t>Download the latest Python3 release from: </a:t>
            </a:r>
            <a:r>
              <a:rPr lang="it-IT" sz="1600" dirty="0">
                <a:latin typeface="Tw Cen MT" panose="020B0602020104020603" pitchFamily="34" charset="0"/>
                <a:hlinkClick r:id="rId4"/>
              </a:rPr>
              <a:t>https://www.python.org/downloads/windows/</a:t>
            </a:r>
            <a:endParaRPr lang="it-IT" sz="1600" dirty="0">
              <a:latin typeface="Tw Cen MT" panose="020B0602020104020603" pitchFamily="34" charset="0"/>
            </a:endParaRPr>
          </a:p>
          <a:p>
            <a:pPr marL="285750" indent="-285750">
              <a:buFont typeface="Arial" panose="020B0604020202020204" pitchFamily="34" charset="0"/>
              <a:buChar char="•"/>
            </a:pPr>
            <a:r>
              <a:rPr lang="en-GB" sz="1600" dirty="0">
                <a:latin typeface="Tw Cen MT" panose="020B0602020104020603" pitchFamily="34" charset="0"/>
              </a:rPr>
              <a:t>Run</a:t>
            </a:r>
            <a:r>
              <a:rPr lang="it-IT" sz="1600" dirty="0">
                <a:latin typeface="Tw Cen MT" panose="020B0602020104020603" pitchFamily="34" charset="0"/>
              </a:rPr>
              <a:t> the installer. </a:t>
            </a:r>
            <a:r>
              <a:rPr lang="en-GB" sz="1600" b="1" dirty="0">
                <a:latin typeface="Tw Cen MT" panose="020B0602020104020603" pitchFamily="34" charset="0"/>
              </a:rPr>
              <a:t>Remind</a:t>
            </a:r>
            <a:r>
              <a:rPr lang="it-IT" sz="1600" b="1" dirty="0">
                <a:latin typeface="Tw Cen MT" panose="020B0602020104020603" pitchFamily="34" charset="0"/>
              </a:rPr>
              <a:t> to </a:t>
            </a:r>
            <a:r>
              <a:rPr lang="en-GB" sz="1600" b="1" dirty="0">
                <a:latin typeface="Tw Cen MT" panose="020B0602020104020603" pitchFamily="34" charset="0"/>
              </a:rPr>
              <a:t>Add</a:t>
            </a:r>
            <a:r>
              <a:rPr lang="it-IT" sz="1600" b="1" dirty="0">
                <a:latin typeface="Tw Cen MT" panose="020B0602020104020603" pitchFamily="34" charset="0"/>
              </a:rPr>
              <a:t> Python to PATH</a:t>
            </a:r>
            <a:endParaRPr lang="en-GB" sz="1600" b="1" dirty="0">
              <a:latin typeface="Tw Cen MT" panose="020B0602020104020603" pitchFamily="34" charset="0"/>
            </a:endParaRPr>
          </a:p>
          <a:p>
            <a:endParaRPr lang="en-GB" dirty="0"/>
          </a:p>
        </p:txBody>
      </p:sp>
      <p:sp>
        <p:nvSpPr>
          <p:cNvPr id="8" name="CasellaDiTesto 7">
            <a:extLst>
              <a:ext uri="{FF2B5EF4-FFF2-40B4-BE49-F238E27FC236}">
                <a16:creationId xmlns:a16="http://schemas.microsoft.com/office/drawing/2014/main" id="{1FBE6C4F-6F3C-41D0-983C-07D78B2D7A3D}"/>
              </a:ext>
            </a:extLst>
          </p:cNvPr>
          <p:cNvSpPr txBox="1"/>
          <p:nvPr/>
        </p:nvSpPr>
        <p:spPr>
          <a:xfrm>
            <a:off x="4862929" y="3149807"/>
            <a:ext cx="3893893" cy="1600438"/>
          </a:xfrm>
          <a:prstGeom prst="rect">
            <a:avLst/>
          </a:prstGeom>
          <a:noFill/>
        </p:spPr>
        <p:txBody>
          <a:bodyPr wrap="square" rtlCol="0">
            <a:spAutoFit/>
          </a:bodyPr>
          <a:lstStyle/>
          <a:p>
            <a:r>
              <a:rPr lang="en-GB" sz="1600" dirty="0">
                <a:latin typeface="Tw Cen MT" panose="020B0602020104020603" pitchFamily="34" charset="0"/>
              </a:rPr>
              <a:t>Installing on Ubuntu:</a:t>
            </a:r>
          </a:p>
          <a:p>
            <a:pPr marL="285750" indent="-285750">
              <a:buFont typeface="Arial" panose="020B0604020202020204" pitchFamily="34" charset="0"/>
              <a:buChar char="•"/>
            </a:pPr>
            <a:r>
              <a:rPr lang="en-GB" sz="1600" dirty="0">
                <a:latin typeface="Tw Cen MT" panose="020B0602020104020603" pitchFamily="34" charset="0"/>
              </a:rPr>
              <a:t>Ubuntu already have Python installed already. If you want to update it to the latest version open your terminal and run: </a:t>
            </a:r>
          </a:p>
          <a:p>
            <a:r>
              <a:rPr lang="en-GB" sz="1600" b="1" i="1" dirty="0">
                <a:latin typeface="Tw Cen MT" panose="020B0602020104020603" pitchFamily="34" charset="0"/>
              </a:rPr>
              <a:t>      </a:t>
            </a:r>
            <a:r>
              <a:rPr lang="en-GB" sz="1600" b="1" i="1" dirty="0" err="1">
                <a:latin typeface="Tw Cen MT" panose="020B0602020104020603" pitchFamily="34" charset="0"/>
              </a:rPr>
              <a:t>sudo</a:t>
            </a:r>
            <a:r>
              <a:rPr lang="en-GB" sz="1600" b="1" i="1" dirty="0">
                <a:latin typeface="Tw Cen MT" panose="020B0602020104020603" pitchFamily="34" charset="0"/>
              </a:rPr>
              <a:t> apt-get install –upgrade python3 </a:t>
            </a:r>
          </a:p>
          <a:p>
            <a:endParaRPr lang="en-GB" dirty="0"/>
          </a:p>
        </p:txBody>
      </p:sp>
    </p:spTree>
    <p:extLst>
      <p:ext uri="{BB962C8B-B14F-4D97-AF65-F5344CB8AC3E}">
        <p14:creationId xmlns:p14="http://schemas.microsoft.com/office/powerpoint/2010/main" val="854820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BBC831-34D5-492C-AABF-C131D913B082}"/>
              </a:ext>
            </a:extLst>
          </p:cNvPr>
          <p:cNvSpPr>
            <a:spLocks noGrp="1"/>
          </p:cNvSpPr>
          <p:nvPr>
            <p:ph type="title"/>
          </p:nvPr>
        </p:nvSpPr>
        <p:spPr/>
        <p:txBody>
          <a:bodyPr/>
          <a:lstStyle/>
          <a:p>
            <a:r>
              <a:rPr lang="en-GB" dirty="0"/>
              <a:t>Step 2: Installing pip</a:t>
            </a:r>
          </a:p>
        </p:txBody>
      </p:sp>
      <p:sp>
        <p:nvSpPr>
          <p:cNvPr id="3" name="Segnaposto contenuto 2">
            <a:extLst>
              <a:ext uri="{FF2B5EF4-FFF2-40B4-BE49-F238E27FC236}">
                <a16:creationId xmlns:a16="http://schemas.microsoft.com/office/drawing/2014/main" id="{AB7E86F7-B8D6-4C22-B53D-B1F3877950FD}"/>
              </a:ext>
            </a:extLst>
          </p:cNvPr>
          <p:cNvSpPr>
            <a:spLocks noGrp="1"/>
          </p:cNvSpPr>
          <p:nvPr>
            <p:ph idx="1"/>
          </p:nvPr>
        </p:nvSpPr>
        <p:spPr>
          <a:xfrm>
            <a:off x="411892" y="1825625"/>
            <a:ext cx="8344930" cy="1489075"/>
          </a:xfrm>
        </p:spPr>
        <p:txBody>
          <a:bodyPr/>
          <a:lstStyle/>
          <a:p>
            <a:pPr marL="0" indent="0">
              <a:buNone/>
            </a:pPr>
            <a:r>
              <a:rPr lang="en-GB" dirty="0"/>
              <a:t>PIP is a recursive acronym that stands for “PIP Installs Packages”. It’s a command-line utility that allows you to install, reinstall, or uninstall Python packages with a simple and straightforward command: </a:t>
            </a:r>
            <a:r>
              <a:rPr lang="en-GB" b="1" dirty="0"/>
              <a:t>pip</a:t>
            </a:r>
          </a:p>
          <a:p>
            <a:pPr marL="0" indent="0">
              <a:buNone/>
            </a:pPr>
            <a:endParaRPr lang="en-GB" dirty="0"/>
          </a:p>
        </p:txBody>
      </p:sp>
      <p:sp>
        <p:nvSpPr>
          <p:cNvPr id="4" name="Segnaposto data 3">
            <a:extLst>
              <a:ext uri="{FF2B5EF4-FFF2-40B4-BE49-F238E27FC236}">
                <a16:creationId xmlns:a16="http://schemas.microsoft.com/office/drawing/2014/main" id="{1D9218CC-38FC-48A8-B386-621D6B0912B6}"/>
              </a:ext>
            </a:extLst>
          </p:cNvPr>
          <p:cNvSpPr>
            <a:spLocks noGrp="1"/>
          </p:cNvSpPr>
          <p:nvPr>
            <p:ph type="dt" sz="half" idx="10"/>
          </p:nvPr>
        </p:nvSpPr>
        <p:spPr>
          <a:xfrm>
            <a:off x="411892" y="6361329"/>
            <a:ext cx="2559908"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40D77B21-85BE-41B2-9B83-7110F626F061}"/>
              </a:ext>
            </a:extLst>
          </p:cNvPr>
          <p:cNvSpPr>
            <a:spLocks noGrp="1"/>
          </p:cNvSpPr>
          <p:nvPr>
            <p:ph type="sldNum" sz="quarter" idx="12"/>
          </p:nvPr>
        </p:nvSpPr>
        <p:spPr/>
        <p:txBody>
          <a:bodyPr/>
          <a:lstStyle/>
          <a:p>
            <a:fld id="{21D15A9C-11B4-4C77-BDEA-04E3D7D1DFC0}" type="slidenum">
              <a:rPr lang="en-US" smtClean="0"/>
              <a:t>4</a:t>
            </a:fld>
            <a:endParaRPr lang="en-US"/>
          </a:p>
        </p:txBody>
      </p:sp>
      <p:sp>
        <p:nvSpPr>
          <p:cNvPr id="6" name="CasellaDiTesto 5">
            <a:extLst>
              <a:ext uri="{FF2B5EF4-FFF2-40B4-BE49-F238E27FC236}">
                <a16:creationId xmlns:a16="http://schemas.microsoft.com/office/drawing/2014/main" id="{A01BC8A4-52AF-4A64-85C5-7EBEFF22FC53}"/>
              </a:ext>
            </a:extLst>
          </p:cNvPr>
          <p:cNvSpPr txBox="1"/>
          <p:nvPr/>
        </p:nvSpPr>
        <p:spPr>
          <a:xfrm>
            <a:off x="411892" y="3314700"/>
            <a:ext cx="4402156" cy="2831544"/>
          </a:xfrm>
          <a:prstGeom prst="rect">
            <a:avLst/>
          </a:prstGeom>
          <a:noFill/>
        </p:spPr>
        <p:txBody>
          <a:bodyPr wrap="square" rtlCol="0">
            <a:spAutoFit/>
          </a:bodyPr>
          <a:lstStyle/>
          <a:p>
            <a:r>
              <a:rPr lang="en-GB" sz="1600" dirty="0">
                <a:latin typeface="Tw Cen MT" panose="020B0602020104020603" pitchFamily="34" charset="0"/>
              </a:rPr>
              <a:t>Installing on Windows:</a:t>
            </a:r>
            <a:endParaRPr lang="en-US" sz="1600" dirty="0">
              <a:latin typeface="Tw Cen MT" panose="020B0602020104020603" pitchFamily="34" charset="0"/>
            </a:endParaRPr>
          </a:p>
          <a:p>
            <a:pPr marL="285750" indent="-285750">
              <a:buFont typeface="Arial" panose="020B0604020202020204" pitchFamily="34" charset="0"/>
              <a:buChar char="•"/>
            </a:pPr>
            <a:r>
              <a:rPr lang="en-US" sz="1600" dirty="0">
                <a:latin typeface="Tw Cen MT" panose="020B0602020104020603" pitchFamily="34" charset="0"/>
              </a:rPr>
              <a:t>Download the get-pip.py installer script from here: </a:t>
            </a:r>
            <a:r>
              <a:rPr lang="en-US" sz="1600" u="sng" dirty="0">
                <a:solidFill>
                  <a:srgbClr val="0070C0"/>
                </a:solidFill>
                <a:latin typeface="Tw Cen MT" panose="020B0602020104020603" pitchFamily="34" charset="0"/>
              </a:rPr>
              <a:t>https://bootstrap.pypa.io/get-pip.py</a:t>
            </a:r>
            <a:r>
              <a:rPr lang="en-US" sz="1600" dirty="0">
                <a:latin typeface="Tw Cen MT" panose="020B0602020104020603" pitchFamily="34" charset="0"/>
              </a:rPr>
              <a:t>. Right-click on the link and select </a:t>
            </a:r>
            <a:r>
              <a:rPr lang="en-US" sz="1600" i="1" dirty="0">
                <a:latin typeface="Tw Cen MT" panose="020B0602020104020603" pitchFamily="34" charset="0"/>
              </a:rPr>
              <a:t>Save As</a:t>
            </a:r>
            <a:r>
              <a:rPr lang="en-US" sz="1600" dirty="0">
                <a:latin typeface="Tw Cen MT" panose="020B0602020104020603" pitchFamily="34" charset="0"/>
              </a:rPr>
              <a:t> and save it to any location.</a:t>
            </a:r>
          </a:p>
          <a:p>
            <a:pPr marL="285750" indent="-285750">
              <a:buFont typeface="Arial" panose="020B0604020202020204" pitchFamily="34" charset="0"/>
              <a:buChar char="•"/>
            </a:pPr>
            <a:r>
              <a:rPr lang="en-US" sz="1600" dirty="0">
                <a:latin typeface="Tw Cen MT" panose="020B0602020104020603" pitchFamily="34" charset="0"/>
              </a:rPr>
              <a:t>Open the Command Prompt (better </a:t>
            </a:r>
            <a:r>
              <a:rPr lang="en-US" sz="1600" b="1" dirty="0">
                <a:latin typeface="Tw Cen MT" panose="020B0602020104020603" pitchFamily="34" charset="0"/>
              </a:rPr>
              <a:t>Windows PowerShell</a:t>
            </a:r>
            <a:r>
              <a:rPr lang="en-US" sz="1600" dirty="0">
                <a:latin typeface="Tw Cen MT" panose="020B0602020104020603" pitchFamily="34" charset="0"/>
              </a:rPr>
              <a:t>) and navigate to the folder containing the get-pip.py file (</a:t>
            </a:r>
            <a:r>
              <a:rPr lang="en-US" sz="1600" i="1" dirty="0">
                <a:latin typeface="Tw Cen MT" panose="020B0602020104020603" pitchFamily="34" charset="0"/>
              </a:rPr>
              <a:t>cd</a:t>
            </a:r>
            <a:r>
              <a:rPr lang="en-US" sz="1600" dirty="0">
                <a:latin typeface="Tw Cen MT" panose="020B0602020104020603" pitchFamily="34" charset="0"/>
              </a:rPr>
              <a:t> </a:t>
            </a:r>
            <a:r>
              <a:rPr lang="en-US" sz="1600" i="1" dirty="0">
                <a:latin typeface="Tw Cen MT" panose="020B0602020104020603" pitchFamily="34" charset="0"/>
              </a:rPr>
              <a:t>path_to_folder)</a:t>
            </a:r>
            <a:r>
              <a:rPr lang="en-US" sz="1600" dirty="0">
                <a:latin typeface="Tw Cen MT" panose="020B0602020104020603" pitchFamily="34" charset="0"/>
              </a:rPr>
              <a:t>. </a:t>
            </a:r>
          </a:p>
          <a:p>
            <a:pPr marL="285750" indent="-285750">
              <a:buFont typeface="Arial" panose="020B0604020202020204" pitchFamily="34" charset="0"/>
              <a:buChar char="•"/>
            </a:pPr>
            <a:r>
              <a:rPr lang="en-US" sz="1600" dirty="0">
                <a:latin typeface="Tw Cen MT" panose="020B0602020104020603" pitchFamily="34" charset="0"/>
              </a:rPr>
              <a:t>Run the following command: </a:t>
            </a:r>
            <a:r>
              <a:rPr lang="en-US" sz="1600" b="1" i="1" dirty="0">
                <a:latin typeface="Tw Cen MT" panose="020B0602020104020603" pitchFamily="34" charset="0"/>
              </a:rPr>
              <a:t>python get-pip.py</a:t>
            </a:r>
          </a:p>
          <a:p>
            <a:pPr marL="285750" indent="-285750">
              <a:buFont typeface="Arial" panose="020B0604020202020204" pitchFamily="34" charset="0"/>
              <a:buChar char="•"/>
            </a:pPr>
            <a:endParaRPr lang="en-GB" dirty="0"/>
          </a:p>
        </p:txBody>
      </p:sp>
      <p:sp>
        <p:nvSpPr>
          <p:cNvPr id="7" name="CasellaDiTesto 5">
            <a:extLst>
              <a:ext uri="{FF2B5EF4-FFF2-40B4-BE49-F238E27FC236}">
                <a16:creationId xmlns:a16="http://schemas.microsoft.com/office/drawing/2014/main" id="{F396E0AF-3398-4050-9751-B9EB4EAACBAA}"/>
              </a:ext>
            </a:extLst>
          </p:cNvPr>
          <p:cNvSpPr txBox="1"/>
          <p:nvPr/>
        </p:nvSpPr>
        <p:spPr>
          <a:xfrm>
            <a:off x="4584357" y="3314700"/>
            <a:ext cx="4147751" cy="1354217"/>
          </a:xfrm>
          <a:prstGeom prst="rect">
            <a:avLst/>
          </a:prstGeom>
          <a:noFill/>
        </p:spPr>
        <p:txBody>
          <a:bodyPr wrap="square" rtlCol="0">
            <a:spAutoFit/>
          </a:bodyPr>
          <a:lstStyle/>
          <a:p>
            <a:r>
              <a:rPr lang="en-GB" sz="1600" dirty="0">
                <a:latin typeface="Tw Cen MT" panose="020B0602020104020603" pitchFamily="34" charset="0"/>
              </a:rPr>
              <a:t>Installing on Ubuntu:</a:t>
            </a:r>
          </a:p>
          <a:p>
            <a:pPr marL="285750" indent="-285750">
              <a:buFont typeface="Arial" panose="020B0604020202020204" pitchFamily="34" charset="0"/>
              <a:buChar char="•"/>
            </a:pPr>
            <a:r>
              <a:rPr lang="en-GB" sz="1600" dirty="0">
                <a:latin typeface="Tw Cen MT" panose="020B0602020104020603" pitchFamily="34" charset="0"/>
              </a:rPr>
              <a:t>Open your terminal and run the following:</a:t>
            </a:r>
          </a:p>
          <a:p>
            <a:pPr algn="ctr"/>
            <a:r>
              <a:rPr lang="en-US" altLang="en-US" sz="1600" b="1" i="1" dirty="0" err="1">
                <a:latin typeface="Tw Cen MT" panose="020B0602020104020603" pitchFamily="34" charset="0"/>
              </a:rPr>
              <a:t>sudo</a:t>
            </a:r>
            <a:r>
              <a:rPr lang="en-US" altLang="en-US" sz="1600" b="1" i="1" dirty="0">
                <a:latin typeface="Tw Cen MT" panose="020B0602020104020603" pitchFamily="34" charset="0"/>
              </a:rPr>
              <a:t> apt-get install python3-pip </a:t>
            </a:r>
          </a:p>
          <a:p>
            <a:pPr marL="285750" indent="-285750">
              <a:buFont typeface="Arial" panose="020B0604020202020204" pitchFamily="34" charset="0"/>
              <a:buChar char="•"/>
            </a:pPr>
            <a:endParaRPr lang="en-US" sz="1600" dirty="0">
              <a:latin typeface="Tw Cen MT" panose="020B0602020104020603" pitchFamily="34" charset="0"/>
            </a:endParaRP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516899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45714CA-E0DE-4A06-983D-E6FCA0D880D9}"/>
              </a:ext>
            </a:extLst>
          </p:cNvPr>
          <p:cNvSpPr>
            <a:spLocks noGrp="1"/>
          </p:cNvSpPr>
          <p:nvPr>
            <p:ph type="title"/>
          </p:nvPr>
        </p:nvSpPr>
        <p:spPr>
          <a:xfrm>
            <a:off x="411892" y="365127"/>
            <a:ext cx="7759722" cy="846292"/>
          </a:xfrm>
        </p:spPr>
        <p:txBody>
          <a:bodyPr>
            <a:normAutofit fontScale="90000"/>
          </a:bodyPr>
          <a:lstStyle/>
          <a:p>
            <a:r>
              <a:rPr lang="en-GB" dirty="0"/>
              <a:t>Step 3: Install Python Libraries with pip</a:t>
            </a:r>
          </a:p>
        </p:txBody>
      </p:sp>
      <p:sp>
        <p:nvSpPr>
          <p:cNvPr id="3" name="Segnaposto contenuto 2">
            <a:extLst>
              <a:ext uri="{FF2B5EF4-FFF2-40B4-BE49-F238E27FC236}">
                <a16:creationId xmlns:a16="http://schemas.microsoft.com/office/drawing/2014/main" id="{88DDDFFD-4EB5-4D54-81DA-19CDFC81B261}"/>
              </a:ext>
            </a:extLst>
          </p:cNvPr>
          <p:cNvSpPr>
            <a:spLocks noGrp="1"/>
          </p:cNvSpPr>
          <p:nvPr>
            <p:ph idx="1"/>
          </p:nvPr>
        </p:nvSpPr>
        <p:spPr>
          <a:xfrm>
            <a:off x="399535" y="1866901"/>
            <a:ext cx="8344930" cy="4356100"/>
          </a:xfrm>
        </p:spPr>
        <p:txBody>
          <a:bodyPr>
            <a:normAutofit fontScale="92500" lnSpcReduction="10000"/>
          </a:bodyPr>
          <a:lstStyle/>
          <a:p>
            <a:pPr marL="0" indent="0">
              <a:buNone/>
            </a:pPr>
            <a:r>
              <a:rPr lang="en-GB" dirty="0"/>
              <a:t>Installing on every OS:</a:t>
            </a:r>
          </a:p>
          <a:p>
            <a:pPr marL="0" indent="0">
              <a:buNone/>
            </a:pPr>
            <a:r>
              <a:rPr lang="en-GB" dirty="0"/>
              <a:t>Open your terminal (Windows PowerShell for Windows) and run the following commands:</a:t>
            </a:r>
          </a:p>
          <a:p>
            <a:pPr marL="0" indent="0">
              <a:buNone/>
            </a:pPr>
            <a:endParaRPr lang="en-GB" dirty="0"/>
          </a:p>
          <a:p>
            <a:r>
              <a:rPr lang="en-GB" dirty="0"/>
              <a:t>Install </a:t>
            </a:r>
            <a:r>
              <a:rPr lang="en-GB" dirty="0" err="1"/>
              <a:t>numpy</a:t>
            </a:r>
            <a:r>
              <a:rPr lang="en-GB" dirty="0"/>
              <a:t> (For array operations) :</a:t>
            </a:r>
          </a:p>
          <a:p>
            <a:pPr marL="0" indent="0" algn="ctr">
              <a:buNone/>
            </a:pPr>
            <a:r>
              <a:rPr lang="en-GB" dirty="0"/>
              <a:t> </a:t>
            </a:r>
            <a:r>
              <a:rPr lang="en-GB" b="1" i="1" dirty="0"/>
              <a:t>pip3 install </a:t>
            </a:r>
            <a:r>
              <a:rPr lang="en-GB" b="1" i="1" dirty="0" err="1"/>
              <a:t>numpy</a:t>
            </a:r>
            <a:endParaRPr lang="en-GB" b="1" i="1" dirty="0"/>
          </a:p>
          <a:p>
            <a:r>
              <a:rPr lang="en-GB" dirty="0"/>
              <a:t>Install matplotlib (For plotting and visualization)</a:t>
            </a:r>
          </a:p>
          <a:p>
            <a:pPr marL="0" indent="0" algn="ctr">
              <a:buNone/>
            </a:pPr>
            <a:r>
              <a:rPr lang="en-GB" b="1" i="1" dirty="0"/>
              <a:t>pip3 install matplotlib</a:t>
            </a:r>
          </a:p>
          <a:p>
            <a:r>
              <a:rPr lang="en-GB" dirty="0"/>
              <a:t>Install OpenCV (Computer Vision Library): </a:t>
            </a:r>
          </a:p>
          <a:p>
            <a:pPr marL="0" indent="0" algn="ctr">
              <a:buNone/>
            </a:pPr>
            <a:r>
              <a:rPr lang="en-GB" b="1" i="1" dirty="0"/>
              <a:t>pip3 install </a:t>
            </a:r>
            <a:r>
              <a:rPr lang="en-GB" b="1" i="1" dirty="0" err="1"/>
              <a:t>opencv</a:t>
            </a:r>
            <a:r>
              <a:rPr lang="en-GB" b="1" i="1" dirty="0"/>
              <a:t>-python==</a:t>
            </a:r>
            <a:r>
              <a:rPr lang="en-GB" b="1" i="1" dirty="0" err="1">
                <a:solidFill>
                  <a:srgbClr val="FF0000"/>
                </a:solidFill>
              </a:rPr>
              <a:t>version_with_SIFT</a:t>
            </a:r>
            <a:endParaRPr lang="en-GB" b="1" i="1" dirty="0">
              <a:solidFill>
                <a:srgbClr val="FF0000"/>
              </a:solidFill>
            </a:endParaRPr>
          </a:p>
          <a:p>
            <a:pPr marL="0" indent="0" algn="ctr">
              <a:buNone/>
            </a:pPr>
            <a:r>
              <a:rPr lang="en-GB" b="1" i="1" dirty="0"/>
              <a:t>pip install </a:t>
            </a:r>
            <a:r>
              <a:rPr lang="en-GB" b="1" i="1" dirty="0" err="1"/>
              <a:t>opencv</a:t>
            </a:r>
            <a:r>
              <a:rPr lang="en-GB" b="1" i="1" dirty="0"/>
              <a:t>-</a:t>
            </a:r>
            <a:r>
              <a:rPr lang="en-GB" b="1" i="1" dirty="0" err="1"/>
              <a:t>contrib</a:t>
            </a:r>
            <a:r>
              <a:rPr lang="en-GB" b="1" i="1" dirty="0"/>
              <a:t>-python ==</a:t>
            </a:r>
            <a:r>
              <a:rPr lang="en-GB" b="1" i="1" dirty="0" err="1">
                <a:solidFill>
                  <a:srgbClr val="FF0000"/>
                </a:solidFill>
              </a:rPr>
              <a:t>version_with_SIFT</a:t>
            </a:r>
            <a:endParaRPr lang="en-GB" b="1" i="1" dirty="0">
              <a:solidFill>
                <a:srgbClr val="FF0000"/>
              </a:solidFill>
            </a:endParaRPr>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
        <p:nvSpPr>
          <p:cNvPr id="4" name="Segnaposto data 3">
            <a:extLst>
              <a:ext uri="{FF2B5EF4-FFF2-40B4-BE49-F238E27FC236}">
                <a16:creationId xmlns:a16="http://schemas.microsoft.com/office/drawing/2014/main" id="{A14690C0-4DA6-4DF9-A98F-99EAD8A70AC0}"/>
              </a:ext>
            </a:extLst>
          </p:cNvPr>
          <p:cNvSpPr>
            <a:spLocks noGrp="1"/>
          </p:cNvSpPr>
          <p:nvPr>
            <p:ph type="dt" sz="half" idx="10"/>
          </p:nvPr>
        </p:nvSpPr>
        <p:spPr>
          <a:xfrm>
            <a:off x="411891" y="6361329"/>
            <a:ext cx="2541664"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385B2656-64C8-4519-8F81-7859234441B1}"/>
              </a:ext>
            </a:extLst>
          </p:cNvPr>
          <p:cNvSpPr>
            <a:spLocks noGrp="1"/>
          </p:cNvSpPr>
          <p:nvPr>
            <p:ph type="sldNum" sz="quarter" idx="12"/>
          </p:nvPr>
        </p:nvSpPr>
        <p:spPr/>
        <p:txBody>
          <a:bodyPr/>
          <a:lstStyle/>
          <a:p>
            <a:fld id="{21D15A9C-11B4-4C77-BDEA-04E3D7D1DFC0}" type="slidenum">
              <a:rPr lang="en-US" smtClean="0"/>
              <a:t>5</a:t>
            </a:fld>
            <a:endParaRPr lang="en-US"/>
          </a:p>
        </p:txBody>
      </p:sp>
    </p:spTree>
    <p:extLst>
      <p:ext uri="{BB962C8B-B14F-4D97-AF65-F5344CB8AC3E}">
        <p14:creationId xmlns:p14="http://schemas.microsoft.com/office/powerpoint/2010/main" val="2096771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425517-4760-4CAE-AE51-2926BAC8F809}"/>
              </a:ext>
            </a:extLst>
          </p:cNvPr>
          <p:cNvSpPr>
            <a:spLocks noGrp="1"/>
          </p:cNvSpPr>
          <p:nvPr>
            <p:ph type="title"/>
          </p:nvPr>
        </p:nvSpPr>
        <p:spPr/>
        <p:txBody>
          <a:bodyPr>
            <a:normAutofit fontScale="90000"/>
          </a:bodyPr>
          <a:lstStyle/>
          <a:p>
            <a:r>
              <a:rPr lang="en-GB" dirty="0"/>
              <a:t>Step 4: Install and run </a:t>
            </a:r>
            <a:r>
              <a:rPr lang="en-GB" dirty="0" err="1"/>
              <a:t>Jupyter</a:t>
            </a:r>
            <a:r>
              <a:rPr lang="en-GB" dirty="0"/>
              <a:t> Notebook</a:t>
            </a:r>
          </a:p>
        </p:txBody>
      </p:sp>
      <p:sp>
        <p:nvSpPr>
          <p:cNvPr id="3" name="Segnaposto contenuto 2">
            <a:extLst>
              <a:ext uri="{FF2B5EF4-FFF2-40B4-BE49-F238E27FC236}">
                <a16:creationId xmlns:a16="http://schemas.microsoft.com/office/drawing/2014/main" id="{87EB0E7F-A70F-40D1-8E72-EC4A6A106225}"/>
              </a:ext>
            </a:extLst>
          </p:cNvPr>
          <p:cNvSpPr>
            <a:spLocks noGrp="1"/>
          </p:cNvSpPr>
          <p:nvPr>
            <p:ph idx="1"/>
          </p:nvPr>
        </p:nvSpPr>
        <p:spPr/>
        <p:txBody>
          <a:bodyPr>
            <a:normAutofit fontScale="92500"/>
          </a:bodyPr>
          <a:lstStyle/>
          <a:p>
            <a:pPr marL="0" indent="0">
              <a:buNone/>
            </a:pPr>
            <a:r>
              <a:rPr lang="en-US" dirty="0"/>
              <a:t>The </a:t>
            </a:r>
            <a:r>
              <a:rPr lang="en-US" dirty="0" err="1"/>
              <a:t>Jupyter</a:t>
            </a:r>
            <a:r>
              <a:rPr lang="en-US" dirty="0"/>
              <a:t> Notebook is an open-source web application that allows you to create and share documents that contain live code, equations, visualizations and narrative text. It is useful to explain how to code and to visualize interactively the results of an algorithm or code.</a:t>
            </a:r>
            <a:endParaRPr lang="en-GB" dirty="0"/>
          </a:p>
          <a:p>
            <a:pPr marL="0" indent="0">
              <a:buNone/>
            </a:pPr>
            <a:r>
              <a:rPr lang="en-GB" b="1" dirty="0"/>
              <a:t>Install</a:t>
            </a:r>
            <a:r>
              <a:rPr lang="en-GB" dirty="0"/>
              <a:t> on every OS:</a:t>
            </a:r>
          </a:p>
          <a:p>
            <a:r>
              <a:rPr lang="en-GB" dirty="0"/>
              <a:t>Open your terminal and run: </a:t>
            </a:r>
            <a:r>
              <a:rPr lang="en-GB" b="1" i="1" dirty="0"/>
              <a:t>pip3 install </a:t>
            </a:r>
            <a:r>
              <a:rPr lang="en-GB" b="1" i="1" dirty="0" err="1"/>
              <a:t>jupyter</a:t>
            </a:r>
            <a:endParaRPr lang="en-GB" b="1" i="1" dirty="0"/>
          </a:p>
          <a:p>
            <a:pPr marL="0" indent="0">
              <a:buNone/>
            </a:pPr>
            <a:r>
              <a:rPr lang="en-GB" b="1" dirty="0"/>
              <a:t>Run</a:t>
            </a:r>
            <a:r>
              <a:rPr lang="en-GB" dirty="0"/>
              <a:t> it:</a:t>
            </a:r>
          </a:p>
          <a:p>
            <a:r>
              <a:rPr lang="en-GB" dirty="0"/>
              <a:t>Launch the notebook server in a terminal (do not close it!) with the following command: </a:t>
            </a:r>
            <a:r>
              <a:rPr lang="en-GB" b="1" i="1" dirty="0" err="1"/>
              <a:t>jupyter</a:t>
            </a:r>
            <a:r>
              <a:rPr lang="en-GB" b="1" i="1" dirty="0"/>
              <a:t> notebook  --port 8081</a:t>
            </a:r>
          </a:p>
          <a:p>
            <a:pPr marL="0" indent="0">
              <a:buNone/>
            </a:pPr>
            <a:r>
              <a:rPr lang="en-US" dirty="0"/>
              <a:t>You should see the notebook open in your browser. </a:t>
            </a:r>
            <a:r>
              <a:rPr lang="en-GB" dirty="0"/>
              <a:t>However, you should see in the terminal the URL of the server (</a:t>
            </a:r>
            <a:r>
              <a:rPr lang="en-GB" b="1" dirty="0"/>
              <a:t>http://localhost:8081</a:t>
            </a:r>
            <a:r>
              <a:rPr lang="en-GB" dirty="0"/>
              <a:t>)</a:t>
            </a:r>
          </a:p>
          <a:p>
            <a:pPr marL="0" indent="0">
              <a:buNone/>
            </a:pPr>
            <a:endParaRPr lang="en-GB" dirty="0"/>
          </a:p>
          <a:p>
            <a:pPr marL="0" indent="0">
              <a:buNone/>
            </a:pPr>
            <a:endParaRPr lang="en-GB" dirty="0"/>
          </a:p>
          <a:p>
            <a:pPr marL="0" indent="0">
              <a:buNone/>
            </a:pPr>
            <a:endParaRPr lang="en-GB" dirty="0"/>
          </a:p>
        </p:txBody>
      </p:sp>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6</a:t>
            </a:fld>
            <a:endParaRPr lang="en-US"/>
          </a:p>
        </p:txBody>
      </p:sp>
    </p:spTree>
    <p:extLst>
      <p:ext uri="{BB962C8B-B14F-4D97-AF65-F5344CB8AC3E}">
        <p14:creationId xmlns:p14="http://schemas.microsoft.com/office/powerpoint/2010/main" val="2030660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425517-4760-4CAE-AE51-2926BAC8F809}"/>
              </a:ext>
            </a:extLst>
          </p:cNvPr>
          <p:cNvSpPr>
            <a:spLocks noGrp="1"/>
          </p:cNvSpPr>
          <p:nvPr>
            <p:ph type="title"/>
          </p:nvPr>
        </p:nvSpPr>
        <p:spPr/>
        <p:txBody>
          <a:bodyPr/>
          <a:lstStyle/>
          <a:p>
            <a:r>
              <a:rPr lang="en-GB" dirty="0" err="1"/>
              <a:t>Jupyter</a:t>
            </a:r>
            <a:r>
              <a:rPr lang="en-GB" dirty="0"/>
              <a:t> Notebook: An overview</a:t>
            </a:r>
          </a:p>
        </p:txBody>
      </p:sp>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7</a:t>
            </a:fld>
            <a:endParaRPr lang="en-US"/>
          </a:p>
        </p:txBody>
      </p:sp>
      <p:sp>
        <p:nvSpPr>
          <p:cNvPr id="8" name="TextBox 7">
            <a:extLst>
              <a:ext uri="{FF2B5EF4-FFF2-40B4-BE49-F238E27FC236}">
                <a16:creationId xmlns:a16="http://schemas.microsoft.com/office/drawing/2014/main" id="{524FB599-5D29-4B3F-9927-9A935AB0DA50}"/>
              </a:ext>
            </a:extLst>
          </p:cNvPr>
          <p:cNvSpPr txBox="1"/>
          <p:nvPr/>
        </p:nvSpPr>
        <p:spPr>
          <a:xfrm>
            <a:off x="1001818" y="5742638"/>
            <a:ext cx="7140353" cy="369332"/>
          </a:xfrm>
          <a:prstGeom prst="rect">
            <a:avLst/>
          </a:prstGeom>
          <a:noFill/>
        </p:spPr>
        <p:txBody>
          <a:bodyPr wrap="none" rtlCol="0">
            <a:spAutoFit/>
          </a:bodyPr>
          <a:lstStyle/>
          <a:p>
            <a:r>
              <a:rPr lang="en-GB" dirty="0"/>
              <a:t>Notebook dashboard. Navigate to your notebook (.</a:t>
            </a:r>
            <a:r>
              <a:rPr lang="en-GB" dirty="0" err="1"/>
              <a:t>ipynb</a:t>
            </a:r>
            <a:r>
              <a:rPr lang="en-GB" dirty="0"/>
              <a:t> file) and open it. </a:t>
            </a:r>
          </a:p>
        </p:txBody>
      </p:sp>
      <p:pic>
        <p:nvPicPr>
          <p:cNvPr id="16" name="Content Placeholder 15" descr="A screenshot of a computer screen&#10;&#10;Description automatically generated">
            <a:extLst>
              <a:ext uri="{FF2B5EF4-FFF2-40B4-BE49-F238E27FC236}">
                <a16:creationId xmlns:a16="http://schemas.microsoft.com/office/drawing/2014/main" id="{53A94E6D-7223-4FD3-810B-21B05FCFC2A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88919" y="1922273"/>
            <a:ext cx="6366153" cy="3580961"/>
          </a:xfrm>
          <a:prstGeom prst="rect">
            <a:avLst/>
          </a:prstGeom>
          <a:ln>
            <a:noFill/>
          </a:ln>
          <a:effectLst>
            <a:outerShdw blurRad="292100" dist="139700" dir="2700000" algn="tl" rotWithShape="0">
              <a:srgbClr val="333333">
                <a:alpha val="65000"/>
              </a:srgbClr>
            </a:outerShdw>
          </a:effectLst>
        </p:spPr>
      </p:pic>
      <p:sp>
        <p:nvSpPr>
          <p:cNvPr id="17" name="Oval 16">
            <a:extLst>
              <a:ext uri="{FF2B5EF4-FFF2-40B4-BE49-F238E27FC236}">
                <a16:creationId xmlns:a16="http://schemas.microsoft.com/office/drawing/2014/main" id="{DA07955D-3A39-45EF-9285-66533386F48D}"/>
              </a:ext>
            </a:extLst>
          </p:cNvPr>
          <p:cNvSpPr/>
          <p:nvPr/>
        </p:nvSpPr>
        <p:spPr>
          <a:xfrm>
            <a:off x="1805940" y="3375660"/>
            <a:ext cx="1051560" cy="1066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99836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A screenshot of a computer&#10;&#10;Description automatically generated">
            <a:extLst>
              <a:ext uri="{FF2B5EF4-FFF2-40B4-BE49-F238E27FC236}">
                <a16:creationId xmlns:a16="http://schemas.microsoft.com/office/drawing/2014/main" id="{77E87B2F-9F93-48A2-945A-D50F9E8003B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7325" y="1843771"/>
            <a:ext cx="6889335" cy="3875251"/>
          </a:xfrm>
          <a:prstGeom prst="rect">
            <a:avLst/>
          </a:prstGeom>
          <a:ln>
            <a:noFill/>
          </a:ln>
          <a:effectLst>
            <a:outerShdw blurRad="292100" dist="139700" dir="2700000" algn="tl" rotWithShape="0">
              <a:srgbClr val="333333">
                <a:alpha val="65000"/>
              </a:srgbClr>
            </a:outerShdw>
          </a:effectLst>
        </p:spPr>
      </p:pic>
      <p:sp>
        <p:nvSpPr>
          <p:cNvPr id="2" name="Titolo 1">
            <a:extLst>
              <a:ext uri="{FF2B5EF4-FFF2-40B4-BE49-F238E27FC236}">
                <a16:creationId xmlns:a16="http://schemas.microsoft.com/office/drawing/2014/main" id="{C2425517-4760-4CAE-AE51-2926BAC8F809}"/>
              </a:ext>
            </a:extLst>
          </p:cNvPr>
          <p:cNvSpPr>
            <a:spLocks noGrp="1"/>
          </p:cNvSpPr>
          <p:nvPr>
            <p:ph type="title"/>
          </p:nvPr>
        </p:nvSpPr>
        <p:spPr/>
        <p:txBody>
          <a:bodyPr/>
          <a:lstStyle/>
          <a:p>
            <a:r>
              <a:rPr lang="en-GB" dirty="0" err="1"/>
              <a:t>Jupyter</a:t>
            </a:r>
            <a:r>
              <a:rPr lang="en-GB" dirty="0"/>
              <a:t> Notebook: An overview</a:t>
            </a:r>
          </a:p>
        </p:txBody>
      </p:sp>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8</a:t>
            </a:fld>
            <a:endParaRPr lang="en-US"/>
          </a:p>
        </p:txBody>
      </p:sp>
      <p:sp>
        <p:nvSpPr>
          <p:cNvPr id="8" name="TextBox 7">
            <a:extLst>
              <a:ext uri="{FF2B5EF4-FFF2-40B4-BE49-F238E27FC236}">
                <a16:creationId xmlns:a16="http://schemas.microsoft.com/office/drawing/2014/main" id="{524FB599-5D29-4B3F-9927-9A935AB0DA50}"/>
              </a:ext>
            </a:extLst>
          </p:cNvPr>
          <p:cNvSpPr txBox="1"/>
          <p:nvPr/>
        </p:nvSpPr>
        <p:spPr>
          <a:xfrm>
            <a:off x="1704798" y="5938453"/>
            <a:ext cx="5734390" cy="369332"/>
          </a:xfrm>
          <a:prstGeom prst="rect">
            <a:avLst/>
          </a:prstGeom>
          <a:noFill/>
        </p:spPr>
        <p:txBody>
          <a:bodyPr wrap="none" rtlCol="0">
            <a:spAutoFit/>
          </a:bodyPr>
          <a:lstStyle/>
          <a:p>
            <a:r>
              <a:rPr lang="en-GB" dirty="0"/>
              <a:t>Run single code instruction and see the result interactively!</a:t>
            </a:r>
          </a:p>
        </p:txBody>
      </p:sp>
      <p:sp>
        <p:nvSpPr>
          <p:cNvPr id="17" name="Oval 16">
            <a:extLst>
              <a:ext uri="{FF2B5EF4-FFF2-40B4-BE49-F238E27FC236}">
                <a16:creationId xmlns:a16="http://schemas.microsoft.com/office/drawing/2014/main" id="{DA07955D-3A39-45EF-9285-66533386F48D}"/>
              </a:ext>
            </a:extLst>
          </p:cNvPr>
          <p:cNvSpPr/>
          <p:nvPr/>
        </p:nvSpPr>
        <p:spPr>
          <a:xfrm>
            <a:off x="2673752" y="2562944"/>
            <a:ext cx="296974" cy="2199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5D323B37-775A-4802-8603-C4DF2130A544}"/>
              </a:ext>
            </a:extLst>
          </p:cNvPr>
          <p:cNvSpPr/>
          <p:nvPr/>
        </p:nvSpPr>
        <p:spPr>
          <a:xfrm>
            <a:off x="1869080" y="4464896"/>
            <a:ext cx="1703176" cy="5399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78975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425517-4760-4CAE-AE51-2926BAC8F809}"/>
              </a:ext>
            </a:extLst>
          </p:cNvPr>
          <p:cNvSpPr>
            <a:spLocks noGrp="1"/>
          </p:cNvSpPr>
          <p:nvPr>
            <p:ph type="title"/>
          </p:nvPr>
        </p:nvSpPr>
        <p:spPr/>
        <p:txBody>
          <a:bodyPr>
            <a:normAutofit fontScale="90000"/>
          </a:bodyPr>
          <a:lstStyle/>
          <a:p>
            <a:r>
              <a:rPr lang="en-GB" dirty="0"/>
              <a:t>Export python .</a:t>
            </a:r>
            <a:r>
              <a:rPr lang="en-GB" dirty="0" err="1"/>
              <a:t>py</a:t>
            </a:r>
            <a:r>
              <a:rPr lang="en-GB" dirty="0"/>
              <a:t> from notebook file</a:t>
            </a:r>
          </a:p>
        </p:txBody>
      </p:sp>
      <p:pic>
        <p:nvPicPr>
          <p:cNvPr id="7" name="Content Placeholder 6" descr="A screenshot of a computer&#10;&#10;Description automatically generated">
            <a:extLst>
              <a:ext uri="{FF2B5EF4-FFF2-40B4-BE49-F238E27FC236}">
                <a16:creationId xmlns:a16="http://schemas.microsoft.com/office/drawing/2014/main" id="{8FBFC568-680E-46BF-A905-6B8F742DD6A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73146" y="1797627"/>
            <a:ext cx="6797708" cy="3823711"/>
          </a:xfrm>
        </p:spPr>
      </p:pic>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9</a:t>
            </a:fld>
            <a:endParaRPr lang="en-US"/>
          </a:p>
        </p:txBody>
      </p:sp>
      <p:sp>
        <p:nvSpPr>
          <p:cNvPr id="8" name="TextBox 7">
            <a:extLst>
              <a:ext uri="{FF2B5EF4-FFF2-40B4-BE49-F238E27FC236}">
                <a16:creationId xmlns:a16="http://schemas.microsoft.com/office/drawing/2014/main" id="{EA102731-FDB3-406B-AE1E-72D2178D3F9C}"/>
              </a:ext>
            </a:extLst>
          </p:cNvPr>
          <p:cNvSpPr txBox="1"/>
          <p:nvPr/>
        </p:nvSpPr>
        <p:spPr>
          <a:xfrm>
            <a:off x="411891" y="5838214"/>
            <a:ext cx="8361407" cy="646331"/>
          </a:xfrm>
          <a:prstGeom prst="rect">
            <a:avLst/>
          </a:prstGeom>
          <a:noFill/>
        </p:spPr>
        <p:txBody>
          <a:bodyPr wrap="square" rtlCol="0">
            <a:spAutoFit/>
          </a:bodyPr>
          <a:lstStyle/>
          <a:p>
            <a:pPr algn="ctr"/>
            <a:r>
              <a:rPr lang="en-GB" dirty="0"/>
              <a:t>You can download  the all notebook as a single </a:t>
            </a:r>
            <a:r>
              <a:rPr lang="en-GB" b="1" dirty="0"/>
              <a:t>.</a:t>
            </a:r>
            <a:r>
              <a:rPr lang="en-GB" b="1" dirty="0" err="1"/>
              <a:t>py</a:t>
            </a:r>
            <a:r>
              <a:rPr lang="en-GB" b="1" dirty="0"/>
              <a:t> file</a:t>
            </a:r>
            <a:r>
              <a:rPr lang="en-GB" dirty="0"/>
              <a:t>! After that, you  can run it as normal </a:t>
            </a:r>
            <a:r>
              <a:rPr lang="en-GB" dirty="0" err="1"/>
              <a:t>Pyhton</a:t>
            </a:r>
            <a:r>
              <a:rPr lang="en-GB" dirty="0"/>
              <a:t> script.</a:t>
            </a:r>
          </a:p>
        </p:txBody>
      </p:sp>
      <p:sp>
        <p:nvSpPr>
          <p:cNvPr id="9" name="Oval 8">
            <a:extLst>
              <a:ext uri="{FF2B5EF4-FFF2-40B4-BE49-F238E27FC236}">
                <a16:creationId xmlns:a16="http://schemas.microsoft.com/office/drawing/2014/main" id="{A2A879D0-EBDC-411F-91AD-5A89F518C42B}"/>
              </a:ext>
            </a:extLst>
          </p:cNvPr>
          <p:cNvSpPr/>
          <p:nvPr/>
        </p:nvSpPr>
        <p:spPr>
          <a:xfrm>
            <a:off x="1551008" y="3528608"/>
            <a:ext cx="2167134" cy="5341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67681367"/>
      </p:ext>
    </p:extLst>
  </p:cSld>
  <p:clrMapOvr>
    <a:masterClrMapping/>
  </p:clrMapOvr>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ersonalizza struttur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2487</TotalTime>
  <Words>846</Words>
  <Application>Microsoft Office PowerPoint</Application>
  <PresentationFormat>On-screen Show (4:3)</PresentationFormat>
  <Paragraphs>102</Paragraphs>
  <Slides>11</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Calibri</vt:lpstr>
      <vt:lpstr>Calibri Light</vt:lpstr>
      <vt:lpstr>Courier New</vt:lpstr>
      <vt:lpstr>Tw Cen MT</vt:lpstr>
      <vt:lpstr>Tema di Office</vt:lpstr>
      <vt:lpstr>Personalizza struttura</vt:lpstr>
      <vt:lpstr> Initial Setup Lab-session 0</vt:lpstr>
      <vt:lpstr>Requirements</vt:lpstr>
      <vt:lpstr>Step 1: Installing Python 3.x</vt:lpstr>
      <vt:lpstr>Step 2: Installing pip</vt:lpstr>
      <vt:lpstr>Step 3: Install Python Libraries with pip</vt:lpstr>
      <vt:lpstr>Step 4: Install and run Jupyter Notebook</vt:lpstr>
      <vt:lpstr>Jupyter Notebook: An overview</vt:lpstr>
      <vt:lpstr>Jupyter Notebook: An overview</vt:lpstr>
      <vt:lpstr>Export python .py from notebook file</vt:lpstr>
      <vt:lpstr>Working from home: IDE and terminal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Alessio Tonioni</dc:creator>
  <cp:lastModifiedBy>Pierluigi Zama Ramirez</cp:lastModifiedBy>
  <cp:revision>155</cp:revision>
  <dcterms:created xsi:type="dcterms:W3CDTF">2017-01-13T13:53:04Z</dcterms:created>
  <dcterms:modified xsi:type="dcterms:W3CDTF">2019-09-23T09:48:33Z</dcterms:modified>
</cp:coreProperties>
</file>