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7"/>
  </p:notesMasterIdLst>
  <p:sldIdLst>
    <p:sldId id="329" r:id="rId2"/>
    <p:sldId id="330" r:id="rId3"/>
    <p:sldId id="343" r:id="rId4"/>
    <p:sldId id="339" r:id="rId5"/>
    <p:sldId id="344" r:id="rId6"/>
    <p:sldId id="340" r:id="rId7"/>
    <p:sldId id="345" r:id="rId8"/>
    <p:sldId id="341" r:id="rId9"/>
    <p:sldId id="346" r:id="rId10"/>
    <p:sldId id="342" r:id="rId11"/>
    <p:sldId id="338" r:id="rId12"/>
    <p:sldId id="347" r:id="rId13"/>
    <p:sldId id="348" r:id="rId14"/>
    <p:sldId id="336" r:id="rId15"/>
    <p:sldId id="337" r:id="rId16"/>
  </p:sldIdLst>
  <p:sldSz cx="9144000" cy="5143500" type="screen16x9"/>
  <p:notesSz cx="6858000" cy="9144000"/>
  <p:defaultTextStyle>
    <a:defPPr>
      <a:defRPr lang="en-US"/>
    </a:defPPr>
    <a:lvl1pPr marL="0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1pPr>
    <a:lvl2pPr marL="408207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2pPr>
    <a:lvl3pPr marL="816413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3pPr>
    <a:lvl4pPr marL="1224621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4pPr>
    <a:lvl5pPr marL="1632828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5pPr>
    <a:lvl6pPr marL="2041035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6pPr>
    <a:lvl7pPr marL="2449242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7pPr>
    <a:lvl8pPr marL="2857448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8pPr>
    <a:lvl9pPr marL="3265656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10D"/>
    <a:srgbClr val="27AAE2"/>
    <a:srgbClr val="01649D"/>
    <a:srgbClr val="007226"/>
    <a:srgbClr val="000000"/>
    <a:srgbClr val="0A141D"/>
    <a:srgbClr val="FFFFFF"/>
    <a:srgbClr val="104068"/>
    <a:srgbClr val="042943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7" autoAdjust="0"/>
    <p:restoredTop sz="94675"/>
  </p:normalViewPr>
  <p:slideViewPr>
    <p:cSldViewPr snapToGrid="0">
      <p:cViewPr varScale="1">
        <p:scale>
          <a:sx n="129" d="100"/>
          <a:sy n="129" d="100"/>
        </p:scale>
        <p:origin x="192" y="488"/>
      </p:cViewPr>
      <p:guideLst>
        <p:guide orient="horz" pos="26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9B3F-67CA-4A20-9A4E-6F99BEA604AE}" type="datetimeFigureOut">
              <a:rPr lang="en-US" smtClean="0"/>
              <a:pPr/>
              <a:t>10/31/17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52C07-4E73-4ED3-ABD6-54F256CACD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3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1pPr>
    <a:lvl2pPr marL="357199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2pPr>
    <a:lvl3pPr marL="714398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3pPr>
    <a:lvl4pPr marL="1071597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4pPr>
    <a:lvl5pPr marL="1428796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5pPr>
    <a:lvl6pPr marL="1785995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6pPr>
    <a:lvl7pPr marL="2143193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7pPr>
    <a:lvl8pPr marL="2500393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8pPr>
    <a:lvl9pPr marL="2857592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BF6-C517-FD4C-8472-CFFB98F8E3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4" y="1691751"/>
            <a:ext cx="3321423" cy="31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t="34772" r="37510" b="6183"/>
          <a:stretch/>
        </p:blipFill>
        <p:spPr>
          <a:xfrm>
            <a:off x="567586" y="3164754"/>
            <a:ext cx="4945708" cy="16294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990201"/>
            <a:ext cx="9157448" cy="188348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32461" y="2041841"/>
            <a:ext cx="5979346" cy="55427"/>
          </a:xfrm>
          <a:prstGeom prst="rect">
            <a:avLst/>
          </a:prstGeom>
          <a:gradFill>
            <a:gsLst>
              <a:gs pos="53000">
                <a:srgbClr val="86C10D"/>
              </a:gs>
              <a:gs pos="100000">
                <a:srgbClr val="27AAE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986786"/>
            <a:ext cx="9144000" cy="48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one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2268" y="274320"/>
            <a:ext cx="8141653" cy="77724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62268" y="1371600"/>
            <a:ext cx="8141653" cy="3166111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900"/>
              </a:spcBef>
              <a:defRPr sz="1400"/>
            </a:lvl1pPr>
            <a:lvl2pPr marL="457189" indent="-228594" algn="l">
              <a:defRPr sz="1400"/>
            </a:lvl2pPr>
            <a:lvl3pPr marL="685783" indent="-228594" algn="l"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093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25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5" y="1187118"/>
            <a:ext cx="5489529" cy="336884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961585" y="4727974"/>
            <a:ext cx="1809750" cy="201215"/>
          </a:xfrm>
          <a:prstGeom prst="rect">
            <a:avLst/>
          </a:prstGeom>
        </p:spPr>
        <p:txBody>
          <a:bodyPr/>
          <a:lstStyle>
            <a:lvl1pPr>
              <a:defRPr sz="525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E3843890-2455-BD43-9BAF-50210F2C7F0E}" type="datetime1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333376" y="4727974"/>
            <a:ext cx="210741" cy="201215"/>
          </a:xfrm>
          <a:prstGeom prst="rect">
            <a:avLst/>
          </a:prstGeom>
        </p:spPr>
        <p:txBody>
          <a:bodyPr/>
          <a:lstStyle>
            <a:lvl1pPr>
              <a:defRPr sz="525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ECEDF31A-DEA4-B745-8E12-FA09EBB2A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7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85765"/>
            <a:ext cx="8766176" cy="2512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3327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02494"/>
            <a:ext cx="8637588" cy="3405188"/>
          </a:xfrm>
          <a:prstGeom prst="rect">
            <a:avLst/>
          </a:prstGeom>
        </p:spPr>
        <p:txBody>
          <a:bodyPr/>
          <a:lstStyle>
            <a:lvl1pPr marL="127401" indent="-127401">
              <a:defRPr/>
            </a:lvl1pPr>
            <a:lvl3pPr marL="520320" indent="-138117">
              <a:defRPr/>
            </a:lvl3pPr>
            <a:lvl4pPr marL="644149" indent="-126210">
              <a:defRPr/>
            </a:lvl4pPr>
            <a:lvl5pPr marL="815604" indent="-12978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105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3280-7A22-714C-AAE2-A4BDA941726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4680919"/>
            <a:ext cx="9144000" cy="544223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" y="4784295"/>
            <a:ext cx="439762" cy="16581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09" y="0"/>
            <a:ext cx="1574591" cy="1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522244" y="4721612"/>
            <a:ext cx="3589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i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Smarter </a:t>
            </a:r>
            <a:r>
              <a:rPr lang="en-US" sz="1500" b="1" i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Technical</a:t>
            </a:r>
            <a:r>
              <a:rPr lang="en-US" sz="1500" b="1" i="0" baseline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 Selling Academy</a:t>
            </a:r>
            <a:endParaRPr lang="en-US" sz="1500" b="1" i="0" dirty="0">
              <a:solidFill>
                <a:schemeClr val="bg1"/>
              </a:solidFill>
              <a:latin typeface="Lubalin Graph" charset="0"/>
              <a:ea typeface="Lubalin Graph" charset="0"/>
              <a:cs typeface="Lubalin Grap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0" r:id="rId13"/>
    <p:sldLayoutId id="2147483652" r:id="rId14"/>
    <p:sldLayoutId id="2147483655" r:id="rId15"/>
    <p:sldLayoutId id="2147483656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Architectural Decisions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0338" y="78168"/>
            <a:ext cx="8098155" cy="72429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Watson Conversation in the Cloud Reference Architecture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14" y="604713"/>
            <a:ext cx="5895377" cy="4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76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mage result for node re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20" y="1365704"/>
            <a:ext cx="577191" cy="57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watson convers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354" y="1026799"/>
            <a:ext cx="568961" cy="56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cloudan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6"/>
          <a:stretch/>
        </p:blipFill>
        <p:spPr bwMode="auto">
          <a:xfrm>
            <a:off x="4066540" y="2075764"/>
            <a:ext cx="729610" cy="79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weather company a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354" y="3252652"/>
            <a:ext cx="479344" cy="46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481730" y="2607606"/>
            <a:ext cx="497712" cy="46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mage result for smart phon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16" y="2530512"/>
            <a:ext cx="619238" cy="6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1803" y="167951"/>
            <a:ext cx="5896238" cy="49755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0251" y="329508"/>
            <a:ext cx="1196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4"/>
                </a:solidFill>
              </a:rPr>
              <a:t>Cloud Network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2270" y="329508"/>
            <a:ext cx="1196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4"/>
                </a:solidFill>
              </a:rPr>
              <a:t>Public Network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2375" y="355839"/>
            <a:ext cx="1196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4"/>
                </a:solidFill>
              </a:rPr>
              <a:t>Bluemix Services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3255" y="329560"/>
            <a:ext cx="1196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4"/>
                </a:solidFill>
              </a:rPr>
              <a:t>Private Network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138517" y="329508"/>
            <a:ext cx="14748" cy="47115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81998" y="355839"/>
            <a:ext cx="14748" cy="47115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12340" y="1438282"/>
            <a:ext cx="497712" cy="4666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0795" y="1914788"/>
            <a:ext cx="136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Browser/</a:t>
            </a:r>
            <a:r>
              <a:rPr lang="en-US" sz="800" b="1" dirty="0" err="1" smtClean="0">
                <a:solidFill>
                  <a:schemeClr val="accent4"/>
                </a:solidFill>
              </a:rPr>
              <a:t>nodeRED</a:t>
            </a:r>
            <a:r>
              <a:rPr lang="en-US" sz="800" b="1" dirty="0" smtClean="0">
                <a:solidFill>
                  <a:schemeClr val="accent4"/>
                </a:solidFill>
              </a:rPr>
              <a:t> UI </a:t>
            </a:r>
          </a:p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(Web client Dashboard)</a:t>
            </a:r>
            <a:endParaRPr lang="en-US" sz="8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134" y="3250093"/>
            <a:ext cx="136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Watson Chat Client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39517" y="3091046"/>
            <a:ext cx="136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Watson Chat Proxy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40433" y="1654300"/>
            <a:ext cx="136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Watson Conversation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69922" y="3687095"/>
            <a:ext cx="136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4"/>
                </a:solidFill>
              </a:rPr>
              <a:t>Weather Company Data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cxnSp>
        <p:nvCxnSpPr>
          <p:cNvPr id="22" name="Straight Arrow Connector 21"/>
          <p:cNvCxnSpPr>
            <a:stCxn id="27" idx="6"/>
            <a:endCxn id="1026" idx="1"/>
          </p:cNvCxnSpPr>
          <p:nvPr/>
        </p:nvCxnSpPr>
        <p:spPr>
          <a:xfrm flipV="1">
            <a:off x="1810052" y="1654300"/>
            <a:ext cx="1171068" cy="17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7"/>
            <a:endCxn id="1026" idx="2"/>
          </p:cNvCxnSpPr>
          <p:nvPr/>
        </p:nvCxnSpPr>
        <p:spPr>
          <a:xfrm flipV="1">
            <a:off x="2906554" y="1942895"/>
            <a:ext cx="363162" cy="73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36" idx="3"/>
            <a:endCxn id="6" idx="2"/>
          </p:cNvCxnSpPr>
          <p:nvPr/>
        </p:nvCxnSpPr>
        <p:spPr>
          <a:xfrm>
            <a:off x="1848154" y="2840131"/>
            <a:ext cx="633576" cy="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22375" y="1167575"/>
            <a:ext cx="0" cy="2445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822375" y="3613355"/>
            <a:ext cx="313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22375" y="2607606"/>
            <a:ext cx="313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821786" y="1167077"/>
            <a:ext cx="31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26" idx="3"/>
          </p:cNvCxnSpPr>
          <p:nvPr/>
        </p:nvCxnSpPr>
        <p:spPr>
          <a:xfrm>
            <a:off x="3558311" y="1654300"/>
            <a:ext cx="263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2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1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Arial" charset="0"/>
                <a:ea typeface="Arial" charset="0"/>
                <a:cs typeface="Arial" charset="0"/>
              </a:rPr>
              <a:t>Uses for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Conversational Agents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b="0" dirty="0">
                <a:latin typeface="Arial" charset="0"/>
                <a:ea typeface="Arial" charset="0"/>
                <a:cs typeface="Arial" charset="0"/>
              </a:rPr>
            </a:br>
            <a:endParaRPr lang="en-US" b="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3806275"/>
              </p:ext>
            </p:extLst>
          </p:nvPr>
        </p:nvGraphicFramePr>
        <p:xfrm>
          <a:off x="333379" y="2240392"/>
          <a:ext cx="881062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4"/>
                <a:gridCol w="1762124"/>
                <a:gridCol w="1762124"/>
                <a:gridCol w="1762124"/>
                <a:gridCol w="1762124"/>
              </a:tblGrid>
              <a:tr h="27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Customer Service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Add a </a:t>
                      </a:r>
                      <a:r>
                        <a:rPr lang="en-US" sz="1400" b="0" i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chatbot</a:t>
                      </a: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to your website that automatically responds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to your customers’ most frequently asked question</a:t>
                      </a: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Mobile Apps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Allow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your customers to control your mobile app using natural language virtual agents</a:t>
                      </a:r>
                      <a:endParaRPr lang="en-US" sz="14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Messaging</a:t>
                      </a:r>
                      <a:r>
                        <a:rPr lang="en-US" sz="2000" b="1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Channels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Build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Twitter, Slack, Facebook Messenger, and other messaging platform </a:t>
                      </a:r>
                      <a:r>
                        <a:rPr lang="en-US" sz="1400" b="0" i="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chatbots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interact instantly with channel users</a:t>
                      </a:r>
                      <a:endParaRPr lang="en-US" sz="14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Internet-of-Things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Power connected devices to understand language and respond to your users’ commands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Robots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Power your robots with natural language understanding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and conversational capabilities</a:t>
                      </a:r>
                      <a:endParaRPr lang="en-US" sz="14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47" y="1064270"/>
            <a:ext cx="496824" cy="850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9" y="1075107"/>
            <a:ext cx="850392" cy="850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53" y="1068503"/>
            <a:ext cx="850392" cy="850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75" y="1125906"/>
            <a:ext cx="731520" cy="85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01" y="1075107"/>
            <a:ext cx="850392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22" y="120979"/>
            <a:ext cx="6965403" cy="545778"/>
          </a:xfrm>
        </p:spPr>
        <p:txBody>
          <a:bodyPr/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Watson as the Center of Customer Engagement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32" y="2782866"/>
            <a:ext cx="710184" cy="710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17" y="1706665"/>
            <a:ext cx="710184" cy="7101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60450" y="2719099"/>
            <a:ext cx="3214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585858"/>
              </a:buClr>
            </a:pPr>
            <a:r>
              <a:rPr lang="en-US" sz="1400" dirty="0">
                <a:latin typeface="Helvetica Neue"/>
                <a:cs typeface="Helvetica Neue"/>
              </a:rPr>
              <a:t>Create an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omni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-channel experience </a:t>
            </a:r>
            <a:r>
              <a:rPr lang="en-US" sz="1400" dirty="0">
                <a:latin typeface="Helvetica Neue"/>
                <a:cs typeface="Helvetica Neue"/>
              </a:rPr>
              <a:t>for better user engagement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922" y="629481"/>
            <a:ext cx="65745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585858"/>
              </a:buClr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Flexible, cost-effective solutions</a:t>
            </a:r>
            <a:r>
              <a:rPr lang="en-US" sz="1400" dirty="0">
                <a:latin typeface="Helvetica Neue"/>
                <a:cs typeface="Helvetica Neue"/>
              </a:rPr>
              <a:t> for building chat bots and virtual agents </a:t>
            </a: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272301" y="2639648"/>
            <a:ext cx="2553955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Detect emotional states*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and responds in appropriate ways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55" y="2813843"/>
            <a:ext cx="710184" cy="7101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3595" y="855978"/>
            <a:ext cx="4394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585858"/>
              </a:buClr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Build</a:t>
            </a:r>
            <a:r>
              <a:rPr lang="en-US" sz="1400" dirty="0">
                <a:latin typeface="Helvetica Neue"/>
                <a:cs typeface="Helvetica Neue"/>
              </a:rPr>
              <a:t> from the ground up or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buy pre-built</a:t>
            </a:r>
            <a:r>
              <a:rPr lang="en-US" sz="1400" dirty="0">
                <a:solidFill>
                  <a:srgbClr val="508DCA"/>
                </a:solidFill>
                <a:latin typeface="Helvetica Neue"/>
                <a:cs typeface="Helvetica Neue"/>
              </a:rPr>
              <a:t> </a:t>
            </a:r>
            <a:r>
              <a:rPr lang="en-US" sz="1400" dirty="0">
                <a:latin typeface="Helvetica Neue"/>
                <a:cs typeface="Helvetica Neue"/>
              </a:rPr>
              <a:t>capabilities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847" y="1689110"/>
            <a:ext cx="2455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585858"/>
              </a:buClr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Build once</a:t>
            </a:r>
            <a:r>
              <a:rPr lang="en-US" sz="1400" dirty="0">
                <a:latin typeface="Helvetica Neue"/>
                <a:cs typeface="Helvetica Neue"/>
              </a:rPr>
              <a:t>, deploy across multiple platforms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0969" y="4548583"/>
            <a:ext cx="2101117" cy="18907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en-US" sz="1000" dirty="0">
                <a:latin typeface="Helvetica Neue"/>
                <a:cs typeface="Helvetica Neue"/>
              </a:rPr>
              <a:t>*Leveraging Watson Tone Analyzer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371425" y="1676107"/>
            <a:ext cx="3489707" cy="7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algn="ctr">
              <a:buClr>
                <a:schemeClr val="tx1"/>
              </a:buClr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Create </a:t>
            </a: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natural language interactions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with your end-users, including Q&amp;A and onboarding</a:t>
            </a: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5666448" y="3914932"/>
            <a:ext cx="2899660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/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Advanced Machine Learning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capabilities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5" y="3867546"/>
            <a:ext cx="710184" cy="710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17" y="3815520"/>
            <a:ext cx="710184" cy="710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51" y="1706665"/>
            <a:ext cx="710184" cy="710184"/>
          </a:xfrm>
          <a:prstGeom prst="rect">
            <a:avLst/>
          </a:prstGeom>
        </p:spPr>
      </p:pic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214873" y="3796426"/>
            <a:ext cx="3027435" cy="93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algn="ctr">
              <a:buClr>
                <a:schemeClr val="tx1"/>
              </a:buClr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Walk customers through business processes</a:t>
            </a:r>
            <a:r>
              <a:rPr lang="en-US" altLang="ja-JP" sz="1400" dirty="0">
                <a:solidFill>
                  <a:srgbClr val="508DCA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like application forms or resetting a password</a:t>
            </a:r>
          </a:p>
          <a:p>
            <a:pPr algn="ctr">
              <a:buClr>
                <a:schemeClr val="tx1"/>
              </a:buClr>
              <a:buFont typeface="Arial" charset="0"/>
              <a:buChar char="•"/>
            </a:pP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35" y="2751909"/>
            <a:ext cx="710184" cy="710184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H="1" flipV="1">
            <a:off x="3963145" y="2432892"/>
            <a:ext cx="247688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4737466" y="3512894"/>
            <a:ext cx="247688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715457" y="3143177"/>
            <a:ext cx="353245" cy="0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954977" y="3143177"/>
            <a:ext cx="353245" cy="0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683332" y="2449431"/>
            <a:ext cx="227525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41127" y="3500781"/>
            <a:ext cx="227525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Goal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Conversational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To be able to create a solution leveraging Watson Conversation Service in conjunction with client data or services to solve a self service customer challenge.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Experiment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 Conversation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Enhanced Understanding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Service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Critical Thinking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4335</TotalTime>
  <Words>253</Words>
  <Application>Microsoft Macintosh PowerPoint</Application>
  <PresentationFormat>On-screen Show (16:9)</PresentationFormat>
  <Paragraphs>50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Helvetica Neue</vt:lpstr>
      <vt:lpstr>Lubalin Graph</vt:lpstr>
      <vt:lpstr>Arial</vt:lpstr>
      <vt:lpstr>Office Theme</vt:lpstr>
      <vt:lpstr>PowerPoint Presentation</vt:lpstr>
      <vt:lpstr>Goal</vt:lpstr>
      <vt:lpstr>Conversational Systems</vt:lpstr>
      <vt:lpstr>Experiment</vt:lpstr>
      <vt:lpstr>Watson Conversation Service</vt:lpstr>
      <vt:lpstr>Enhanced Understanding</vt:lpstr>
      <vt:lpstr>Core Service Components</vt:lpstr>
      <vt:lpstr>Critical Thinking</vt:lpstr>
      <vt:lpstr>Solution Dependencies</vt:lpstr>
      <vt:lpstr>Architectural Decisions</vt:lpstr>
      <vt:lpstr>Watson Conversation in the Cloud Reference Architecture</vt:lpstr>
      <vt:lpstr>PowerPoint Presentation</vt:lpstr>
      <vt:lpstr>PowerPoint Presentation</vt:lpstr>
      <vt:lpstr>Uses for Conversational Agents </vt:lpstr>
      <vt:lpstr>Watson as the Center of Customer Engagement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TheMayor</dc:creator>
  <cp:lastModifiedBy>Loren Murphy</cp:lastModifiedBy>
  <cp:revision>125</cp:revision>
  <dcterms:created xsi:type="dcterms:W3CDTF">2014-06-26T17:07:38Z</dcterms:created>
  <dcterms:modified xsi:type="dcterms:W3CDTF">2017-11-01T00:41:21Z</dcterms:modified>
</cp:coreProperties>
</file>