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1"/>
  </p:notesMasterIdLst>
  <p:handoutMasterIdLst>
    <p:handoutMasterId r:id="rId52"/>
  </p:handoutMasterIdLst>
  <p:sldIdLst>
    <p:sldId id="320" r:id="rId2"/>
    <p:sldId id="385" r:id="rId3"/>
    <p:sldId id="386" r:id="rId4"/>
    <p:sldId id="332" r:id="rId5"/>
    <p:sldId id="333" r:id="rId6"/>
    <p:sldId id="328" r:id="rId7"/>
    <p:sldId id="342" r:id="rId8"/>
    <p:sldId id="345" r:id="rId9"/>
    <p:sldId id="346" r:id="rId10"/>
    <p:sldId id="344" r:id="rId11"/>
    <p:sldId id="343" r:id="rId12"/>
    <p:sldId id="322" r:id="rId13"/>
    <p:sldId id="329" r:id="rId14"/>
    <p:sldId id="331" r:id="rId15"/>
    <p:sldId id="330" r:id="rId16"/>
    <p:sldId id="334" r:id="rId17"/>
    <p:sldId id="335" r:id="rId18"/>
    <p:sldId id="347" r:id="rId19"/>
    <p:sldId id="348" r:id="rId20"/>
    <p:sldId id="352" r:id="rId21"/>
    <p:sldId id="349" r:id="rId22"/>
    <p:sldId id="353" r:id="rId23"/>
    <p:sldId id="367" r:id="rId24"/>
    <p:sldId id="356" r:id="rId25"/>
    <p:sldId id="357" r:id="rId26"/>
    <p:sldId id="359" r:id="rId27"/>
    <p:sldId id="358" r:id="rId28"/>
    <p:sldId id="360" r:id="rId29"/>
    <p:sldId id="361" r:id="rId30"/>
    <p:sldId id="373" r:id="rId31"/>
    <p:sldId id="362" r:id="rId32"/>
    <p:sldId id="363" r:id="rId33"/>
    <p:sldId id="365" r:id="rId34"/>
    <p:sldId id="366" r:id="rId35"/>
    <p:sldId id="368" r:id="rId36"/>
    <p:sldId id="369" r:id="rId37"/>
    <p:sldId id="370" r:id="rId38"/>
    <p:sldId id="371" r:id="rId39"/>
    <p:sldId id="372" r:id="rId40"/>
    <p:sldId id="374" r:id="rId41"/>
    <p:sldId id="375" r:id="rId42"/>
    <p:sldId id="376" r:id="rId43"/>
    <p:sldId id="377" r:id="rId44"/>
    <p:sldId id="379" r:id="rId45"/>
    <p:sldId id="380" r:id="rId46"/>
    <p:sldId id="381" r:id="rId47"/>
    <p:sldId id="383" r:id="rId48"/>
    <p:sldId id="382" r:id="rId49"/>
    <p:sldId id="341" r:id="rId50"/>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777777"/>
    <a:srgbClr val="FF3333"/>
    <a:srgbClr val="CC0000"/>
    <a:srgbClr val="FF3300"/>
    <a:srgbClr val="800000"/>
    <a:srgbClr val="FFCC9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97128" autoAdjust="0"/>
  </p:normalViewPr>
  <p:slideViewPr>
    <p:cSldViewPr>
      <p:cViewPr varScale="1">
        <p:scale>
          <a:sx n="75" d="100"/>
          <a:sy n="75" d="100"/>
        </p:scale>
        <p:origin x="1062"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280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r>
              <a:rPr lang="vi-VN" smtClean="0"/>
              <a:t>Nhập môn Hệ Quản trị Cơ sở Dữ Liệu</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1B5297E-955C-4953-9C84-B711793BEFE5}" type="datetime12">
              <a:rPr lang="vi-VN" smtClean="0"/>
              <a:pPr>
                <a:defRPr/>
              </a:pPr>
              <a:t>08:51</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8AC9598-629A-494F-A114-3808FC2BEE1A}" type="slidenum">
              <a:rPr lang="vi-VN"/>
              <a:pPr>
                <a:defRPr/>
              </a:pPr>
              <a:t>‹#›</a:t>
            </a:fld>
            <a:endParaRPr lang="vi-VN"/>
          </a:p>
        </p:txBody>
      </p:sp>
    </p:spTree>
    <p:extLst>
      <p:ext uri="{BB962C8B-B14F-4D97-AF65-F5344CB8AC3E}">
        <p14:creationId xmlns:p14="http://schemas.microsoft.com/office/powerpoint/2010/main" val="14336452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smtClean="0">
                <a:latin typeface="Arial" charset="0"/>
              </a:defRPr>
            </a:lvl1pPr>
          </a:lstStyle>
          <a:p>
            <a:pPr>
              <a:defRPr/>
            </a:pPr>
            <a:r>
              <a:rPr lang="vi-VN" smtClean="0"/>
              <a:t>Nhập môn Hệ Quản trị Cơ sở Dữ Liệu</a:t>
            </a: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smtClean="0">
                <a:latin typeface="Arial" charset="0"/>
              </a:defRPr>
            </a:lvl1pPr>
          </a:lstStyle>
          <a:p>
            <a:pPr>
              <a:defRPr/>
            </a:pPr>
            <a:fld id="{A1A584A7-0D18-4AB2-9A4A-B06E466AA956}" type="datetime12">
              <a:rPr lang="vi-VN" smtClean="0"/>
              <a:pPr>
                <a:defRPr/>
              </a:pPr>
              <a:t>08:51</a:t>
            </a:fld>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dirty="0" err="1" smtClean="0">
                <a:latin typeface="Arial" charset="0"/>
              </a:defRPr>
            </a:lvl1pPr>
          </a:lstStyle>
          <a:p>
            <a:pPr>
              <a:defRPr/>
            </a:pPr>
            <a:r>
              <a:rPr lang="en-US"/>
              <a:t>Nhập môn CSDL</a:t>
            </a:r>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atin typeface="Arial" charset="0"/>
              </a:defRPr>
            </a:lvl1pPr>
          </a:lstStyle>
          <a:p>
            <a:pPr>
              <a:defRPr/>
            </a:pPr>
            <a:fld id="{F5EAEB4B-D58B-46FC-9842-6B99B09318DB}" type="slidenum">
              <a:rPr lang="en-US"/>
              <a:pPr>
                <a:defRPr/>
              </a:pPr>
              <a:t>‹#›</a:t>
            </a:fld>
            <a:endParaRPr lang="en-US"/>
          </a:p>
        </p:txBody>
      </p:sp>
    </p:spTree>
    <p:extLst>
      <p:ext uri="{BB962C8B-B14F-4D97-AF65-F5344CB8AC3E}">
        <p14:creationId xmlns:p14="http://schemas.microsoft.com/office/powerpoint/2010/main" val="29521541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7AD5EEF-CB14-4F6E-8CC7-241C8E841795}" type="datetime13">
              <a:rPr lang="vi-VN" altLang="en-US" smtClean="0"/>
              <a:pPr>
                <a:defRPr/>
              </a:pPr>
              <a:t>08:51:23</a:t>
            </a:fld>
            <a:endParaRPr lang="en-US" altLang="en-US"/>
          </a:p>
        </p:txBody>
      </p:sp>
      <p:sp>
        <p:nvSpPr>
          <p:cNvPr id="5" name="Footer Placeholder 18"/>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26"/>
          <p:cNvSpPr>
            <a:spLocks noGrp="1"/>
          </p:cNvSpPr>
          <p:nvPr>
            <p:ph type="sldNum" sz="quarter" idx="12"/>
          </p:nvPr>
        </p:nvSpPr>
        <p:spPr/>
        <p:txBody>
          <a:bodyPr/>
          <a:lstStyle>
            <a:lvl1pPr>
              <a:defRPr/>
            </a:lvl1pPr>
          </a:lstStyle>
          <a:p>
            <a:pPr>
              <a:defRPr/>
            </a:pPr>
            <a:fld id="{A481AA61-E24D-4DAF-B275-5AB0E894CC37}" type="slidenum">
              <a:rPr lang="en-US" altLang="en-US"/>
              <a:pPr>
                <a:defRPr/>
              </a:pPr>
              <a:t>‹#›</a:t>
            </a:fld>
            <a:endParaRPr lang="en-US"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1DFE7E-C8CD-4552-98C7-5C683024610C}" type="datetime13">
              <a:rPr lang="vi-VN" altLang="en-US" smtClean="0"/>
              <a:pPr>
                <a:defRPr/>
              </a:pPr>
              <a:t>08:51:23</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6C27D4F-5A02-4189-A0B6-5B8FA31029B7}" type="slidenum">
              <a:rPr lang="en-US" altLang="en-US"/>
              <a:pPr>
                <a:defRPr/>
              </a:pPr>
              <a:t>‹#›</a:t>
            </a:fld>
            <a:endParaRPr lang="en-US"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F14BF4-61A1-4ACA-8469-C4AC012BCFB9}" type="datetime13">
              <a:rPr lang="vi-VN" altLang="en-US" smtClean="0"/>
              <a:pPr>
                <a:defRPr/>
              </a:pPr>
              <a:t>08:51:23</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F14533-513C-421B-BF32-3C2BCB714DB3}" type="slidenum">
              <a:rPr lang="en-US" altLang="en-US"/>
              <a:pPr>
                <a:defRPr/>
              </a:pPr>
              <a:t>‹#›</a:t>
            </a:fld>
            <a:endParaRPr lang="en-US"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A09705-0FB5-4D2B-929D-1D1FA9223315}" type="datetime13">
              <a:rPr lang="vi-VN" altLang="en-US" smtClean="0"/>
              <a:pPr>
                <a:defRPr/>
              </a:pPr>
              <a:t>08:51:23</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DA6126A-E693-49E3-9959-396E52CEBB81}" type="slidenum">
              <a:rPr lang="en-US" altLang="en-US"/>
              <a:pPr>
                <a:defRPr/>
              </a:pPr>
              <a:t>‹#›</a:t>
            </a:fld>
            <a:endParaRPr lang="en-US"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A8A919-4C60-4613-A9CD-EF017081247B}" type="datetime13">
              <a:rPr lang="vi-VN" altLang="en-US" smtClean="0"/>
              <a:pPr>
                <a:defRPr/>
              </a:pPr>
              <a:t>08:51:23</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8F49089-FA76-4D47-9DB2-3CC54CC4D1D6}" type="slidenum">
              <a:rPr lang="en-US" altLang="en-US"/>
              <a:pPr>
                <a:defRPr/>
              </a:pPr>
              <a:t>‹#›</a:t>
            </a:fld>
            <a:endParaRPr lang="en-US"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29BE60B-A70E-4887-9232-265BB85D761E}" type="datetime13">
              <a:rPr lang="vi-VN" altLang="en-US" smtClean="0"/>
              <a:pPr>
                <a:defRPr/>
              </a:pPr>
              <a:t>08:51:23</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BB200CB9-D652-471C-A789-08761A5F525F}" type="slidenum">
              <a:rPr lang="en-US" altLang="en-US"/>
              <a:pPr>
                <a:defRPr/>
              </a:pPr>
              <a:t>‹#›</a:t>
            </a:fld>
            <a:endParaRPr lang="en-US"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931BF77-6F7E-45F5-B4B9-3559258305FB}" type="datetime13">
              <a:rPr lang="vi-VN" altLang="en-US" smtClean="0"/>
              <a:pPr>
                <a:defRPr/>
              </a:pPr>
              <a:t>08:51:23</a:t>
            </a:fld>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F2FE00AB-2CE4-4390-BB4E-4438F4A5156B}" type="slidenum">
              <a:rPr lang="en-US" altLang="en-US"/>
              <a:pPr>
                <a:defRPr/>
              </a:pPr>
              <a:t>‹#›</a:t>
            </a:fld>
            <a:endParaRPr lang="en-US"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99A81FB-DF76-494C-8C9E-95B9AFDD6A8B}" type="datetime13">
              <a:rPr lang="vi-VN" altLang="en-US" smtClean="0"/>
              <a:pPr>
                <a:defRPr/>
              </a:pPr>
              <a:t>08:51:23</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09ACBDCA-C436-4DD4-9937-F572030AC036}" type="slidenum">
              <a:rPr lang="en-US" altLang="en-US"/>
              <a:pPr>
                <a:defRPr/>
              </a:pPr>
              <a:t>‹#›</a:t>
            </a:fld>
            <a:endParaRPr lang="en-US"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0F7AF5F-376B-4EAF-84D7-E01AEA3BDE62}" type="datetime13">
              <a:rPr lang="vi-VN" altLang="en-US" smtClean="0"/>
              <a:pPr>
                <a:defRPr/>
              </a:pPr>
              <a:t>08:51:23</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6ED718FA-33BF-4128-8E23-0E359EDCE439}" type="slidenum">
              <a:rPr lang="en-US" altLang="en-US"/>
              <a:pPr>
                <a:defRPr/>
              </a:pPr>
              <a:t>‹#›</a:t>
            </a:fld>
            <a:endParaRPr lang="en-US"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9234EC9-9385-4B03-854E-D0A0A2D5D260}" type="datetime13">
              <a:rPr lang="vi-VN" altLang="en-US" smtClean="0"/>
              <a:pPr>
                <a:defRPr/>
              </a:pPr>
              <a:t>08:51:23</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9B0128A4-0F7F-4AA1-8788-43F4468CE3A6}" type="slidenum">
              <a:rPr lang="en-US" altLang="en-US"/>
              <a:pPr>
                <a:defRPr/>
              </a:pPr>
              <a:t>‹#›</a:t>
            </a:fld>
            <a:endParaRPr lang="en-US"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a:p>
        </p:txBody>
      </p:sp>
      <p:sp>
        <p:nvSpPr>
          <p:cNvPr id="9" name="Date Placeholder 4"/>
          <p:cNvSpPr>
            <a:spLocks noGrp="1"/>
          </p:cNvSpPr>
          <p:nvPr>
            <p:ph type="dt" sz="half" idx="10"/>
          </p:nvPr>
        </p:nvSpPr>
        <p:spPr/>
        <p:txBody>
          <a:bodyPr/>
          <a:lstStyle>
            <a:lvl1pPr>
              <a:defRPr/>
            </a:lvl1pPr>
          </a:lstStyle>
          <a:p>
            <a:pPr>
              <a:defRPr/>
            </a:pPr>
            <a:fld id="{1B6E4C53-5F9D-47B6-84F2-9B09C8AB73A5}" type="datetime13">
              <a:rPr lang="vi-VN" altLang="en-US" smtClean="0"/>
              <a:pPr>
                <a:defRPr/>
              </a:pPr>
              <a:t>08:51:23</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BA0C2B5-5F70-4F1F-A2BE-2E4097896DDB}" type="slidenum">
              <a:rPr lang="en-US" altLang="en-US"/>
              <a:pPr>
                <a:defRPr/>
              </a:pPr>
              <a:t>‹#›</a:t>
            </a:fld>
            <a:endParaRPr lang="en-US"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fld id="{E655596A-C850-4E6F-A1D7-C34C12B9E454}" type="datetime13">
              <a:rPr lang="vi-VN" altLang="en-US" smtClean="0"/>
              <a:pPr>
                <a:defRPr/>
              </a:pPr>
              <a:t>08:51:23</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3248F4FE-C6D3-4C04-B2AC-2ECDEBBDBDCA}"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wipe/>
  </p:transition>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dev.mysql.com/download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ai_Btap/Lab-01-CauHinhTruyCap.pdf"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ai_Btap/Lab-02-TruyVan.pd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file:///C:\xampp\mysql\bin\my.ini"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file:///C:\xampp\mysql\bin\s1.txt"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file:///C:\xampp\mysql\bin\s1.txt"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Object_database" TargetMode="External"/><Relationship Id="rId3" Type="http://schemas.openxmlformats.org/officeDocument/2006/relationships/image" Target="../media/image3.png"/><Relationship Id="rId7" Type="http://schemas.openxmlformats.org/officeDocument/2006/relationships/hyperlink" Target="http://en.wikipedia.org/wiki/Multidimensional_database#Multidimensional_database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en.wikipedia.org/wiki/Relational_model" TargetMode="External"/><Relationship Id="rId5" Type="http://schemas.openxmlformats.org/officeDocument/2006/relationships/hyperlink" Target="http://en.wikipedia.org/wiki/Network_model" TargetMode="External"/><Relationship Id="rId4" Type="http://schemas.openxmlformats.org/officeDocument/2006/relationships/hyperlink" Target="http://en.wikipedia.org/wiki/Hierarchical_mod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08:51:23</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40437" y="82458"/>
            <a:ext cx="3103563"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157491" y="693740"/>
            <a:ext cx="8829018" cy="609398"/>
          </a:xfrm>
          <a:prstGeom prst="rect">
            <a:avLst/>
          </a:prstGeom>
        </p:spPr>
        <p:txBody>
          <a:bodyPr wrap="square">
            <a:spAutoFit/>
          </a:bodyPr>
          <a:lstStyle/>
          <a:p>
            <a:pPr marL="457200" marR="0" indent="-457200" algn="just">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Hệ quản trị CSDL </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mtClean="0">
                <a:latin typeface="Times New Roman" panose="02020603050405020304" pitchFamily="18" charset="0"/>
                <a:ea typeface="Times New Roman" panose="02020603050405020304" pitchFamily="18" charset="0"/>
                <a:cs typeface="Times New Roman" panose="02020603050405020304" pitchFamily="18" charset="0"/>
              </a:rPr>
              <a:t>HQTCSDL-</a:t>
            </a:r>
            <a:r>
              <a:rPr lang="en-US">
                <a:latin typeface="Times New Roman" panose="02020603050405020304" pitchFamily="18" charset="0"/>
                <a:cs typeface="Times New Roman" panose="02020603050405020304" pitchFamily="18" charset="0"/>
              </a:rPr>
              <a:t> Database Management System (DBMS</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64182" y="100814"/>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pic>
        <p:nvPicPr>
          <p:cNvPr id="4" name="Picture 3"/>
          <p:cNvPicPr>
            <a:picLocks noChangeAspect="1"/>
          </p:cNvPicPr>
          <p:nvPr/>
        </p:nvPicPr>
        <p:blipFill>
          <a:blip r:embed="rId3"/>
          <a:stretch>
            <a:fillRect/>
          </a:stretch>
        </p:blipFill>
        <p:spPr>
          <a:xfrm>
            <a:off x="289582" y="1512373"/>
            <a:ext cx="4208103" cy="4278827"/>
          </a:xfrm>
          <a:prstGeom prst="rect">
            <a:avLst/>
          </a:prstGeom>
        </p:spPr>
      </p:pic>
      <p:sp>
        <p:nvSpPr>
          <p:cNvPr id="5" name="TextBox 4"/>
          <p:cNvSpPr txBox="1"/>
          <p:nvPr/>
        </p:nvSpPr>
        <p:spPr>
          <a:xfrm>
            <a:off x="4910649" y="1600680"/>
            <a:ext cx="4075860" cy="4201150"/>
          </a:xfrm>
          <a:prstGeom prst="rect">
            <a:avLst/>
          </a:prstGeom>
          <a:noFill/>
        </p:spPr>
        <p:txBody>
          <a:bodyPr wrap="square" rtlCol="0">
            <a:spAutoFit/>
          </a:bodyPr>
          <a:lstStyle/>
          <a:p>
            <a:pPr marL="285750" indent="-285750" algn="l">
              <a:buFont typeface="Wingdings" panose="05000000000000000000" pitchFamily="2" charset="2"/>
              <a:buChar char="§"/>
            </a:pPr>
            <a:r>
              <a:rPr lang="en-US" sz="2400" smtClean="0"/>
              <a:t>Là tập </a:t>
            </a:r>
            <a:r>
              <a:rPr lang="en-US" sz="2400"/>
              <a:t>các chương trình phần mềm </a:t>
            </a:r>
            <a:r>
              <a:rPr lang="en-US" sz="2400" smtClean="0"/>
              <a:t>cung cấp phương pháp </a:t>
            </a:r>
            <a:r>
              <a:rPr lang="en-US" altLang="en-US" sz="2400" b="1" i="1" smtClean="0"/>
              <a:t>truy </a:t>
            </a:r>
            <a:r>
              <a:rPr lang="en-US" altLang="en-US" sz="2400" b="1" i="1"/>
              <a:t>cập đơn giản </a:t>
            </a:r>
            <a:r>
              <a:rPr lang="en-US" altLang="en-US" sz="2400" b="1" i="1" smtClean="0"/>
              <a:t> </a:t>
            </a:r>
            <a:r>
              <a:rPr lang="en-US" altLang="en-US" sz="2400" smtClean="0"/>
              <a:t>CSDL</a:t>
            </a:r>
            <a:r>
              <a:rPr lang="en-US" altLang="en-US" sz="2400" smtClean="0"/>
              <a:t>; cho phép</a:t>
            </a:r>
            <a:r>
              <a:rPr lang="en-US" sz="2400" smtClean="0"/>
              <a:t>:</a:t>
            </a:r>
            <a:endParaRPr lang="en-US" sz="2400" smtClean="0"/>
          </a:p>
          <a:p>
            <a:pPr marL="800100" lvl="1" indent="-342900" algn="l">
              <a:spcBef>
                <a:spcPts val="1200"/>
              </a:spcBef>
              <a:buFont typeface="Arial" panose="020B0604020202020204" pitchFamily="34" charset="0"/>
              <a:buChar char="•"/>
            </a:pPr>
            <a:r>
              <a:rPr lang="en-US" sz="2000" b="1"/>
              <a:t>T</a:t>
            </a:r>
            <a:r>
              <a:rPr lang="en-US" sz="2000" b="1" smtClean="0"/>
              <a:t>ổ </a:t>
            </a:r>
            <a:r>
              <a:rPr lang="en-US" sz="2000" b="1"/>
              <a:t>chức</a:t>
            </a:r>
            <a:r>
              <a:rPr lang="en-US" sz="2000" b="1" smtClean="0"/>
              <a:t>,</a:t>
            </a:r>
          </a:p>
          <a:p>
            <a:pPr marL="800100" lvl="1" indent="-342900" algn="l">
              <a:spcBef>
                <a:spcPts val="1200"/>
              </a:spcBef>
              <a:buFont typeface="Arial" panose="020B0604020202020204" pitchFamily="34" charset="0"/>
              <a:buChar char="•"/>
            </a:pPr>
            <a:r>
              <a:rPr lang="en-US" sz="2000" b="1" smtClean="0"/>
              <a:t>Lưu </a:t>
            </a:r>
            <a:r>
              <a:rPr lang="en-US" sz="2000" b="1"/>
              <a:t>trữ, </a:t>
            </a:r>
            <a:endParaRPr lang="en-US" sz="2000" b="1" smtClean="0"/>
          </a:p>
          <a:p>
            <a:pPr marL="800100" lvl="1" indent="-342900" algn="l">
              <a:spcBef>
                <a:spcPts val="1200"/>
              </a:spcBef>
              <a:buFont typeface="Arial" panose="020B0604020202020204" pitchFamily="34" charset="0"/>
              <a:buChar char="•"/>
            </a:pPr>
            <a:r>
              <a:rPr lang="en-US" sz="2000" b="1"/>
              <a:t>Q</a:t>
            </a:r>
            <a:r>
              <a:rPr lang="en-US" sz="2000" b="1" smtClean="0"/>
              <a:t>uản lý,</a:t>
            </a:r>
          </a:p>
          <a:p>
            <a:pPr marL="800100" lvl="1" indent="-342900" algn="l">
              <a:spcBef>
                <a:spcPts val="1200"/>
              </a:spcBef>
              <a:buFont typeface="Arial" panose="020B0604020202020204" pitchFamily="34" charset="0"/>
              <a:buChar char="•"/>
            </a:pPr>
            <a:r>
              <a:rPr lang="en-US" sz="2000" b="1" smtClean="0"/>
              <a:t>Truy </a:t>
            </a:r>
            <a:r>
              <a:rPr lang="en-US" sz="2000" b="1"/>
              <a:t>xuất dữ </a:t>
            </a:r>
            <a:r>
              <a:rPr lang="en-US" sz="2000" b="1" smtClean="0"/>
              <a:t>liệu,..</a:t>
            </a:r>
            <a:endParaRPr lang="en-US" sz="2000" b="1"/>
          </a:p>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pic>
        <p:nvPicPr>
          <p:cNvPr id="11" name="Picture 2" descr="https://cloudant.com/wp-content/uploads/cloudantBlog_foundbiteUML_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116" y="1754458"/>
            <a:ext cx="53578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52400" y="1190134"/>
            <a:ext cx="3576621" cy="369332"/>
          </a:xfrm>
          <a:prstGeom prst="rect">
            <a:avLst/>
          </a:prstGeom>
          <a:noFill/>
        </p:spPr>
        <p:txBody>
          <a:bodyPr wrap="none" rtlCol="0">
            <a:spAutoFit/>
          </a:bodyPr>
          <a:lstStyle/>
          <a:p>
            <a:pPr marL="285750" indent="-285750">
              <a:buFont typeface="Wingdings" panose="05000000000000000000" pitchFamily="2" charset="2"/>
              <a:buChar char="§"/>
            </a:pPr>
            <a:r>
              <a:rPr lang="en-US" b="1" i="1" smtClean="0"/>
              <a:t>Mô hình quan hệ/New SQL</a:t>
            </a:r>
            <a:endParaRPr lang="en-US" b="1" i="1"/>
          </a:p>
        </p:txBody>
      </p:sp>
    </p:spTree>
    <p:extLst>
      <p:ext uri="{BB962C8B-B14F-4D97-AF65-F5344CB8AC3E}">
        <p14:creationId xmlns:p14="http://schemas.microsoft.com/office/powerpoint/2010/main" val="668534545"/>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2" name="TextBox 11"/>
          <p:cNvSpPr txBox="1"/>
          <p:nvPr/>
        </p:nvSpPr>
        <p:spPr>
          <a:xfrm>
            <a:off x="115847" y="1314285"/>
            <a:ext cx="2244525" cy="369332"/>
          </a:xfrm>
          <a:prstGeom prst="rect">
            <a:avLst/>
          </a:prstGeom>
          <a:noFill/>
        </p:spPr>
        <p:txBody>
          <a:bodyPr wrap="none" rtlCol="0">
            <a:spAutoFit/>
          </a:bodyPr>
          <a:lstStyle/>
          <a:p>
            <a:pPr marL="285750" indent="-285750">
              <a:buFont typeface="Wingdings" panose="05000000000000000000" pitchFamily="2" charset="2"/>
              <a:buChar char="§"/>
            </a:pPr>
            <a:r>
              <a:rPr lang="en-US" b="1" i="1" smtClean="0"/>
              <a:t>Mô hình NoSQL</a:t>
            </a:r>
            <a:endParaRPr lang="en-US" b="1" i="1"/>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250785"/>
            <a:ext cx="5410200" cy="550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207920"/>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10:03:12</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5943600" y="49372"/>
            <a:ext cx="32004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88900" y="656682"/>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Arial" panose="020B0604020202020204" pitchFamily="34" charset="0"/>
                <a:cs typeface="Arial" panose="020B0604020202020204" pitchFamily="34" charset="0"/>
              </a:rPr>
              <a:t>Sơ lược về lịch sử DBMS</a:t>
            </a:r>
            <a:endParaRPr lang="vi-VN" altLang="en-US" sz="2400" b="0" smtClean="0">
              <a:solidFill>
                <a:schemeClr val="tx1"/>
              </a:solidFill>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bwMode="auto">
          <a:xfrm>
            <a:off x="179387" y="1332938"/>
            <a:ext cx="8785225" cy="504031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buFont typeface="Wingdings" panose="05000000000000000000" pitchFamily="2" charset="2"/>
              <a:buChar char="§"/>
            </a:pPr>
            <a:r>
              <a:rPr lang="en-US" sz="2400" smtClean="0"/>
              <a:t>IDS </a:t>
            </a:r>
            <a:r>
              <a:rPr lang="en-US" sz="2400"/>
              <a:t>(</a:t>
            </a:r>
            <a:r>
              <a:rPr lang="en-US" sz="1800"/>
              <a:t>Integated Data </a:t>
            </a:r>
            <a:r>
              <a:rPr lang="en-US" sz="1800" smtClean="0"/>
              <a:t>Store</a:t>
            </a:r>
            <a:r>
              <a:rPr lang="vi-VN" sz="1800" smtClean="0"/>
              <a:t>, theo mô hình mạng</a:t>
            </a:r>
            <a:r>
              <a:rPr lang="vi-VN" sz="2400" smtClean="0"/>
              <a:t>) </a:t>
            </a:r>
            <a:r>
              <a:rPr lang="en-US" sz="2400" smtClean="0"/>
              <a:t>do</a:t>
            </a:r>
            <a:r>
              <a:rPr lang="en-US" altLang="en-US" sz="2400" smtClean="0"/>
              <a:t> Bachman thiết kế </a:t>
            </a:r>
            <a:r>
              <a:rPr lang="vi-VN" altLang="en-US" sz="2400" smtClean="0"/>
              <a:t>tại General Electric </a:t>
            </a:r>
            <a:r>
              <a:rPr lang="en-US" altLang="en-US" sz="2400" smtClean="0"/>
              <a:t>đầu những năm 1960, giải Turing 1973</a:t>
            </a:r>
            <a:r>
              <a:rPr lang="vi-VN" altLang="en-US" sz="2400" smtClean="0"/>
              <a:t>; </a:t>
            </a:r>
            <a:endParaRPr lang="en-US" altLang="en-US" sz="2400" smtClean="0"/>
          </a:p>
          <a:p>
            <a:pPr marL="342900" indent="-342900" algn="l">
              <a:buFont typeface="Wingdings" panose="05000000000000000000" pitchFamily="2" charset="2"/>
              <a:buChar char="§"/>
            </a:pPr>
            <a:r>
              <a:rPr lang="vi-VN" altLang="en-US" sz="2400" smtClean="0"/>
              <a:t>Cũng thời gian đó có</a:t>
            </a:r>
            <a:r>
              <a:rPr lang="en-US" sz="2400" smtClean="0"/>
              <a:t> </a:t>
            </a:r>
            <a:r>
              <a:rPr lang="en-US" sz="2400"/>
              <a:t>IMS </a:t>
            </a:r>
            <a:r>
              <a:rPr lang="en-US" sz="2000"/>
              <a:t>(Information Management </a:t>
            </a:r>
            <a:r>
              <a:rPr lang="en-US" sz="2000" smtClean="0"/>
              <a:t>System</a:t>
            </a:r>
            <a:r>
              <a:rPr lang="vi-VN" sz="2000" smtClean="0"/>
              <a:t>, theo mô hình phân cấp</a:t>
            </a:r>
            <a:r>
              <a:rPr lang="en-US" sz="2400" smtClean="0"/>
              <a:t>) </a:t>
            </a:r>
            <a:r>
              <a:rPr lang="en-US" sz="2400"/>
              <a:t>của IBM; </a:t>
            </a:r>
            <a:endParaRPr lang="vi-VN" altLang="en-US" sz="2400" smtClean="0"/>
          </a:p>
          <a:p>
            <a:pPr marL="342900" indent="-342900" algn="l">
              <a:spcBef>
                <a:spcPts val="1800"/>
              </a:spcBef>
              <a:buFont typeface="Wingdings" panose="05000000000000000000" pitchFamily="2" charset="2"/>
              <a:buChar char="§"/>
            </a:pPr>
            <a:r>
              <a:rPr lang="en-US" altLang="en-US" sz="2400" smtClean="0"/>
              <a:t>1970, Codd tại IBM đưa ra mô hình dữ liệu quan hệ, </a:t>
            </a:r>
            <a:r>
              <a:rPr lang="en-US" altLang="en-US" sz="2400" smtClean="0"/>
              <a:t>sau </a:t>
            </a:r>
            <a:r>
              <a:rPr lang="en-US" altLang="en-US" sz="2400" smtClean="0"/>
              <a:t>đó (1976) System R ra </a:t>
            </a:r>
            <a:r>
              <a:rPr lang="en-US" altLang="en-US" sz="2400"/>
              <a:t>đời, giải Turing 1981</a:t>
            </a:r>
            <a:r>
              <a:rPr lang="vi-VN" altLang="en-US" sz="2400"/>
              <a:t>; </a:t>
            </a:r>
            <a:endParaRPr lang="en-US" altLang="en-US" sz="2400" smtClean="0"/>
          </a:p>
          <a:p>
            <a:pPr marL="342900" indent="-342900" algn="l">
              <a:buFont typeface="Wingdings" panose="05000000000000000000" pitchFamily="2" charset="2"/>
              <a:buChar char="§"/>
            </a:pPr>
            <a:r>
              <a:rPr lang="en-US" altLang="en-US" sz="2400"/>
              <a:t>Ngôn ngữ truy vấn </a:t>
            </a:r>
            <a:r>
              <a:rPr lang="en-US" altLang="en-US" sz="2400" smtClean="0"/>
              <a:t>SQL </a:t>
            </a:r>
            <a:r>
              <a:rPr lang="en-US" altLang="en-US" sz="2400"/>
              <a:t>được phát triển trong dự án </a:t>
            </a:r>
            <a:r>
              <a:rPr lang="en-US" altLang="en-US" sz="2400" i="1"/>
              <a:t>IBM's System R</a:t>
            </a:r>
            <a:r>
              <a:rPr lang="en-US" altLang="en-US" sz="2400"/>
              <a:t>, được chuẩn hoá vào cuối những năm 1980</a:t>
            </a:r>
          </a:p>
          <a:p>
            <a:pPr marL="800100" lvl="1" indent="-342900" algn="l">
              <a:buFont typeface="Courier New" panose="02070309020205020404" pitchFamily="49" charset="0"/>
              <a:buChar char="o"/>
            </a:pPr>
            <a:r>
              <a:rPr lang="en-US" altLang="en-US" sz="2000"/>
              <a:t>SQL-92, được thừa nhận bởi cả ANSI (American National Standards Institute) và ISO (International Standards Organization).</a:t>
            </a:r>
          </a:p>
          <a:p>
            <a:pPr marL="800100" lvl="1" indent="-342900" algn="l">
              <a:buFont typeface="Courier New" panose="02070309020205020404" pitchFamily="49" charset="0"/>
              <a:buChar char="o"/>
            </a:pPr>
            <a:r>
              <a:rPr lang="en-US" altLang="en-US" sz="2000"/>
              <a:t>SQL-1999 đưa thêm những packages phục vụ data mining, spatial data, và text documents</a:t>
            </a:r>
          </a:p>
          <a:p>
            <a:pPr marL="800100" lvl="1" indent="-342900" algn="l">
              <a:buFont typeface="Courier New" panose="02070309020205020404" pitchFamily="49" charset="0"/>
              <a:buChar char="o"/>
            </a:pPr>
            <a:r>
              <a:rPr lang="en-US" altLang="en-US" sz="2000"/>
              <a:t>SQL2003 : XML, Window </a:t>
            </a:r>
            <a:r>
              <a:rPr lang="en-US" altLang="en-US" sz="2000" smtClean="0"/>
              <a:t>functions,...</a:t>
            </a:r>
            <a:endParaRPr lang="vi-VN" altLang="en-US" sz="2400" smtClean="0"/>
          </a:p>
        </p:txBody>
      </p:sp>
      <p:sp>
        <p:nvSpPr>
          <p:cNvPr id="13" name="Rectangle 12"/>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Tree>
    <p:extLst>
      <p:ext uri="{BB962C8B-B14F-4D97-AF65-F5344CB8AC3E}">
        <p14:creationId xmlns:p14="http://schemas.microsoft.com/office/powerpoint/2010/main" val="276261534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19800" y="38100"/>
            <a:ext cx="30480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88900" y="656682"/>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Sơ lược về lịch sử DBMS...</a:t>
            </a:r>
            <a:endParaRPr lang="vi-VN" altLang="en-US" sz="2400" b="0" smtClean="0">
              <a:solidFill>
                <a:schemeClr val="tx1"/>
              </a:solidFill>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bwMode="auto">
          <a:xfrm>
            <a:off x="179387" y="1498600"/>
            <a:ext cx="8785225" cy="504031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eaLnBrk="1" hangingPunct="1">
              <a:lnSpc>
                <a:spcPct val="90000"/>
              </a:lnSpc>
              <a:buFont typeface="Wingdings" panose="05000000000000000000" pitchFamily="2" charset="2"/>
              <a:buChar char="§"/>
            </a:pPr>
            <a:r>
              <a:rPr lang="en-US" sz="2400" smtClean="0"/>
              <a:t>Từ </a:t>
            </a:r>
            <a:r>
              <a:rPr lang="en-US" sz="2400"/>
              <a:t>1980 nhiều HQTCSDL mới ra đời: Oracle, DB2, Access, </a:t>
            </a:r>
            <a:r>
              <a:rPr lang="en-US" sz="2400" smtClean="0"/>
              <a:t>Foxpro, Access, </a:t>
            </a:r>
            <a:r>
              <a:rPr lang="en-US" sz="2400"/>
              <a:t>Paradox</a:t>
            </a:r>
            <a:r>
              <a:rPr lang="en-US" sz="2400" smtClean="0"/>
              <a:t>, </a:t>
            </a:r>
            <a:r>
              <a:rPr lang="vi-VN" sz="2400" smtClean="0"/>
              <a:t>MySQL,</a:t>
            </a:r>
            <a:r>
              <a:rPr lang="en-US" sz="2400"/>
              <a:t> Postgre </a:t>
            </a:r>
            <a:r>
              <a:rPr lang="en-US" sz="2400" smtClean="0"/>
              <a:t>SQL, SQLite,...</a:t>
            </a:r>
            <a:endParaRPr lang="en-US" sz="2400"/>
          </a:p>
          <a:p>
            <a:pPr marL="342900" indent="-342900" algn="l">
              <a:spcBef>
                <a:spcPts val="1800"/>
              </a:spcBef>
              <a:buFont typeface="Wingdings" panose="05000000000000000000" pitchFamily="2" charset="2"/>
              <a:buChar char="§"/>
            </a:pPr>
            <a:r>
              <a:rPr lang="en-US" sz="2400" smtClean="0"/>
              <a:t>1990 </a:t>
            </a:r>
            <a:r>
              <a:rPr lang="en-US" sz="2400"/>
              <a:t>Xuất hiện HQTCSDL hướng đối </a:t>
            </a:r>
            <a:r>
              <a:rPr lang="en-US" sz="2400" smtClean="0"/>
              <a:t>tượng,</a:t>
            </a:r>
            <a:endParaRPr lang="en-US" sz="2400"/>
          </a:p>
          <a:p>
            <a:pPr marL="342900" indent="-342900" algn="l">
              <a:spcBef>
                <a:spcPts val="1800"/>
              </a:spcBef>
              <a:buFont typeface="Wingdings" panose="05000000000000000000" pitchFamily="2" charset="2"/>
              <a:buChar char="§"/>
            </a:pPr>
            <a:r>
              <a:rPr lang="en-US" sz="2400"/>
              <a:t>Hệ quản trị CSDL theo mô hình </a:t>
            </a:r>
            <a:r>
              <a:rPr lang="en-US" sz="2400" smtClean="0"/>
              <a:t>NoSQL: MongoDB,..</a:t>
            </a:r>
            <a:endParaRPr lang="vi-VN" sz="2400" smtClean="0"/>
          </a:p>
          <a:p>
            <a:pPr marL="342900" indent="-342900" algn="l">
              <a:spcBef>
                <a:spcPts val="1800"/>
              </a:spcBef>
              <a:buFont typeface="Wingdings" panose="05000000000000000000" pitchFamily="2" charset="2"/>
              <a:buChar char="§"/>
            </a:pPr>
            <a:r>
              <a:rPr lang="en-US" sz="2400"/>
              <a:t>Hệ quản trị CSDL </a:t>
            </a:r>
            <a:r>
              <a:rPr lang="vi-VN" sz="2400" smtClean="0"/>
              <a:t>New</a:t>
            </a:r>
            <a:r>
              <a:rPr lang="en-US" sz="2400" smtClean="0"/>
              <a:t>SQL</a:t>
            </a:r>
            <a:r>
              <a:rPr lang="vi-VN" sz="2400" smtClean="0"/>
              <a:t>: H-STORE, VoltDB,..</a:t>
            </a:r>
            <a:endParaRPr lang="vi-VN" altLang="en-US" sz="2400" smtClean="0"/>
          </a:p>
          <a:p>
            <a:pPr marL="342900" indent="-342900" algn="l">
              <a:lnSpc>
                <a:spcPct val="90000"/>
              </a:lnSpc>
              <a:buFont typeface="Wingdings" panose="05000000000000000000" pitchFamily="2" charset="2"/>
              <a:buChar char="§"/>
            </a:pPr>
            <a:r>
              <a:rPr lang="en-US" altLang="en-US" sz="2400" smtClean="0"/>
              <a:t>Theo </a:t>
            </a:r>
            <a:r>
              <a:rPr lang="en-US" altLang="en-US" sz="2400"/>
              <a:t>nhu cầu thực tế, những loại CSDL mới đã xuất hiện như Spatial DB, Temporal DB, Multimedia DB,…  </a:t>
            </a:r>
          </a:p>
          <a:p>
            <a:pPr marL="342900" indent="-342900" algn="l">
              <a:buFont typeface="Wingdings" panose="05000000000000000000" pitchFamily="2" charset="2"/>
              <a:buChar char="§"/>
            </a:pPr>
            <a:endParaRPr lang="vi-VN" altLang="en-US" sz="2400" smtClean="0"/>
          </a:p>
        </p:txBody>
      </p:sp>
      <p:sp>
        <p:nvSpPr>
          <p:cNvPr id="13" name="Rectangle 12"/>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Tree>
    <p:extLst>
      <p:ext uri="{BB962C8B-B14F-4D97-AF65-F5344CB8AC3E}">
        <p14:creationId xmlns:p14="http://schemas.microsoft.com/office/powerpoint/2010/main" val="97392954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09:06:12</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5994400" y="10317"/>
            <a:ext cx="30861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157491" y="783401"/>
            <a:ext cx="8829018" cy="609398"/>
          </a:xfrm>
          <a:prstGeom prst="rect">
            <a:avLst/>
          </a:prstGeom>
        </p:spPr>
        <p:txBody>
          <a:bodyPr wrap="square">
            <a:spAutoFit/>
          </a:bodyPr>
          <a:lstStyle/>
          <a:p>
            <a:pPr marL="457200" marR="0" indent="-457200" algn="just">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Hệ quản trị CSDL </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mtClean="0">
                <a:latin typeface="Times New Roman" panose="02020603050405020304" pitchFamily="18" charset="0"/>
                <a:ea typeface="Times New Roman" panose="02020603050405020304" pitchFamily="18" charset="0"/>
                <a:cs typeface="Times New Roman" panose="02020603050405020304" pitchFamily="18" charset="0"/>
              </a:rPr>
              <a:t>HQTCSDL-</a:t>
            </a:r>
            <a:r>
              <a:rPr lang="en-US">
                <a:latin typeface="Times New Roman" panose="02020603050405020304" pitchFamily="18" charset="0"/>
                <a:cs typeface="Times New Roman" panose="02020603050405020304" pitchFamily="18" charset="0"/>
              </a:rPr>
              <a:t> Database Management System (DBMS</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38782" y="690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https://www.webico.vn/wp-content/uploads/2017/09/1-LcXr-gRpSfe63XjdCVa15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81" y="2216993"/>
            <a:ext cx="8963219" cy="36446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38782" y="1549563"/>
            <a:ext cx="4017446" cy="400110"/>
          </a:xfrm>
          <a:prstGeom prst="rect">
            <a:avLst/>
          </a:prstGeom>
          <a:noFill/>
        </p:spPr>
        <p:txBody>
          <a:bodyPr wrap="none" rtlCol="0">
            <a:spAutoFit/>
          </a:bodyPr>
          <a:lstStyle/>
          <a:p>
            <a:pPr marL="285750" indent="-285750">
              <a:buFont typeface="Wingdings" panose="05000000000000000000" pitchFamily="2" charset="2"/>
              <a:buChar char="§"/>
            </a:pPr>
            <a:r>
              <a:rPr lang="en-US" sz="2000" b="1" smtClean="0"/>
              <a:t>Một số hệ QTCSDL phổ biến</a:t>
            </a:r>
            <a:endParaRPr lang="en-US" b="1"/>
          </a:p>
        </p:txBody>
      </p:sp>
      <p:sp>
        <p:nvSpPr>
          <p:cNvPr id="22" name="Rectangle 21"/>
          <p:cNvSpPr/>
          <p:nvPr/>
        </p:nvSpPr>
        <p:spPr>
          <a:xfrm rot="16200000">
            <a:off x="6925010" y="3036664"/>
            <a:ext cx="1999580" cy="461665"/>
          </a:xfrm>
          <a:prstGeom prst="rect">
            <a:avLst/>
          </a:prstGeom>
          <a:noFill/>
        </p:spPr>
        <p:txBody>
          <a:bodyPr wrap="square" lIns="91440" tIns="45720" rIns="91440" bIns="45720">
            <a:spAutoFit/>
          </a:bodyPr>
          <a:lstStyle/>
          <a:p>
            <a:r>
              <a:rPr lang="en-US" sz="2400" b="1">
                <a:solidFill>
                  <a:srgbClr val="00B0F0"/>
                </a:solidFill>
              </a:rPr>
              <a:t>MongoDB</a:t>
            </a:r>
            <a:endParaRPr lang="en-US" sz="2400" b="1" cap="none" spc="50">
              <a:ln w="9525" cmpd="sng">
                <a:solidFill>
                  <a:schemeClr val="accent1"/>
                </a:solidFill>
                <a:prstDash val="solid"/>
              </a:ln>
              <a:solidFill>
                <a:srgbClr val="00B0F0"/>
              </a:solidFill>
              <a:effectLst>
                <a:glow rad="38100">
                  <a:schemeClr val="accent1">
                    <a:alpha val="40000"/>
                  </a:schemeClr>
                </a:glow>
              </a:effectLst>
            </a:endParaRPr>
          </a:p>
        </p:txBody>
      </p:sp>
      <p:sp>
        <p:nvSpPr>
          <p:cNvPr id="30" name="Rectangle 29"/>
          <p:cNvSpPr/>
          <p:nvPr/>
        </p:nvSpPr>
        <p:spPr>
          <a:xfrm rot="16200000">
            <a:off x="7306010" y="4442178"/>
            <a:ext cx="1999580" cy="461665"/>
          </a:xfrm>
          <a:prstGeom prst="rect">
            <a:avLst/>
          </a:prstGeom>
          <a:noFill/>
        </p:spPr>
        <p:txBody>
          <a:bodyPr wrap="square" lIns="91440" tIns="45720" rIns="91440" bIns="45720">
            <a:spAutoFit/>
          </a:bodyPr>
          <a:lstStyle/>
          <a:p>
            <a:r>
              <a:rPr lang="en-US" sz="2400" b="1" cap="none" spc="50" smtClean="0">
                <a:ln w="9525" cmpd="sng">
                  <a:solidFill>
                    <a:schemeClr val="accent1"/>
                  </a:solidFill>
                  <a:prstDash val="solid"/>
                </a:ln>
                <a:solidFill>
                  <a:srgbClr val="00B0F0"/>
                </a:solidFill>
                <a:effectLst>
                  <a:glow rad="38100">
                    <a:schemeClr val="accent1">
                      <a:alpha val="40000"/>
                    </a:schemeClr>
                  </a:glow>
                </a:effectLst>
              </a:rPr>
              <a:t>H-Store</a:t>
            </a:r>
            <a:endParaRPr lang="en-US" sz="2400" b="1" cap="none" spc="50">
              <a:ln w="9525" cmpd="sng">
                <a:solidFill>
                  <a:schemeClr val="accent1"/>
                </a:solidFill>
                <a:prstDash val="solid"/>
              </a:ln>
              <a:solidFill>
                <a:srgbClr val="00B0F0"/>
              </a:solidFill>
              <a:effectLst>
                <a:glow rad="38100">
                  <a:schemeClr val="accent1">
                    <a:alpha val="40000"/>
                  </a:schemeClr>
                </a:glow>
              </a:effectLst>
            </a:endParaRPr>
          </a:p>
        </p:txBody>
      </p:sp>
      <p:sp>
        <p:nvSpPr>
          <p:cNvPr id="23" name="Rectangle 22"/>
          <p:cNvSpPr/>
          <p:nvPr/>
        </p:nvSpPr>
        <p:spPr>
          <a:xfrm>
            <a:off x="345382" y="2315849"/>
            <a:ext cx="1039067" cy="584775"/>
          </a:xfrm>
          <a:prstGeom prst="rect">
            <a:avLst/>
          </a:prstGeom>
          <a:noFill/>
        </p:spPr>
        <p:txBody>
          <a:bodyPr wrap="none" lIns="91440" tIns="45720" rIns="91440" bIns="45720">
            <a:spAutoFit/>
          </a:bodyPr>
          <a:lstStyle/>
          <a:p>
            <a:pPr algn="ctr"/>
            <a:r>
              <a:rPr lang="en-US" sz="32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DB2</a:t>
            </a:r>
            <a:endParaRPr lang="en-US" sz="32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94291487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10:18:48</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a:solidFill>
                  <a:schemeClr val="tx1"/>
                </a:solidFill>
                <a:latin typeface="Times New Roman" panose="02020603050405020304" pitchFamily="18" charset="0"/>
                <a:cs typeface="Times New Roman" panose="02020603050405020304" pitchFamily="18" charset="0"/>
              </a:rPr>
              <a:t>Một số HQTCSDL phổ </a:t>
            </a:r>
            <a:r>
              <a:rPr lang="en-US" altLang="en-US" sz="2400" b="0" smtClean="0">
                <a:solidFill>
                  <a:schemeClr val="tx1"/>
                </a:solidFill>
                <a:latin typeface="Times New Roman" panose="02020603050405020304" pitchFamily="18" charset="0"/>
                <a:cs typeface="Times New Roman" panose="02020603050405020304" pitchFamily="18" charset="0"/>
              </a:rPr>
              <a:t>biến</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2" name="Rectangle 3"/>
          <p:cNvSpPr txBox="1">
            <a:spLocks noChangeArrowheads="1"/>
          </p:cNvSpPr>
          <p:nvPr/>
        </p:nvSpPr>
        <p:spPr bwMode="auto">
          <a:xfrm>
            <a:off x="5791200" y="866835"/>
            <a:ext cx="3203690" cy="31154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400"/>
              <a:t>https://db-engines.com/en/ranking</a:t>
            </a:r>
            <a:endParaRPr lang="vi-VN" altLang="en-US" sz="1400" smtClean="0"/>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pic>
        <p:nvPicPr>
          <p:cNvPr id="2" name="Picture 1"/>
          <p:cNvPicPr>
            <a:picLocks noChangeAspect="1"/>
          </p:cNvPicPr>
          <p:nvPr/>
        </p:nvPicPr>
        <p:blipFill>
          <a:blip r:embed="rId3"/>
          <a:stretch>
            <a:fillRect/>
          </a:stretch>
        </p:blipFill>
        <p:spPr>
          <a:xfrm>
            <a:off x="192086" y="1182688"/>
            <a:ext cx="8802804" cy="5065712"/>
          </a:xfrm>
          <a:prstGeom prst="rect">
            <a:avLst/>
          </a:prstGeom>
        </p:spPr>
      </p:pic>
    </p:spTree>
    <p:extLst>
      <p:ext uri="{BB962C8B-B14F-4D97-AF65-F5344CB8AC3E}">
        <p14:creationId xmlns:p14="http://schemas.microsoft.com/office/powerpoint/2010/main" val="32221195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08:51:23</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Các thành phần/chức năng chính của HQTCSDL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250825" y="1093655"/>
            <a:ext cx="8642350" cy="554355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533400" indent="-533400" algn="l">
              <a:lnSpc>
                <a:spcPct val="80000"/>
              </a:lnSpc>
              <a:buFont typeface="Wingdings" panose="05000000000000000000" pitchFamily="2" charset="2"/>
              <a:buAutoNum type="arabicPeriod"/>
            </a:pPr>
            <a:r>
              <a:rPr lang="en-US" altLang="en-US" sz="2400" smtClean="0"/>
              <a:t>Authorization control – kiểm tra quyền thực thi thao tác (operation) trên DBMS</a:t>
            </a:r>
          </a:p>
          <a:p>
            <a:pPr marL="533400" indent="-533400" algn="l">
              <a:lnSpc>
                <a:spcPct val="80000"/>
              </a:lnSpc>
              <a:buFont typeface="Wingdings" panose="05000000000000000000" pitchFamily="2" charset="2"/>
              <a:buAutoNum type="arabicPeriod"/>
            </a:pPr>
            <a:r>
              <a:rPr lang="en-US" altLang="en-US" sz="2400" smtClean="0"/>
              <a:t>Command processor – thực thi/kiểm soát các thao tác</a:t>
            </a:r>
          </a:p>
          <a:p>
            <a:pPr marL="533400" indent="-533400" algn="l">
              <a:lnSpc>
                <a:spcPct val="80000"/>
              </a:lnSpc>
              <a:buFont typeface="Wingdings" panose="05000000000000000000" pitchFamily="2" charset="2"/>
              <a:buAutoNum type="arabicPeriod"/>
            </a:pPr>
            <a:r>
              <a:rPr lang="en-US" altLang="en-US" sz="2400" smtClean="0"/>
              <a:t>Integrity checker – kiểm tra các ràng buộc</a:t>
            </a:r>
          </a:p>
          <a:p>
            <a:pPr marL="533400" indent="-533400" algn="l">
              <a:lnSpc>
                <a:spcPct val="80000"/>
              </a:lnSpc>
              <a:buFont typeface="Wingdings" panose="05000000000000000000" pitchFamily="2" charset="2"/>
              <a:buAutoNum type="arabicPeriod"/>
            </a:pPr>
            <a:r>
              <a:rPr lang="en-US" altLang="en-US" sz="2400" smtClean="0"/>
              <a:t>Query Optimizer – xác định chiến thuật tối ưu cho xử lý truy vấn</a:t>
            </a:r>
          </a:p>
          <a:p>
            <a:pPr marL="533400" indent="-533400" algn="l">
              <a:lnSpc>
                <a:spcPct val="80000"/>
              </a:lnSpc>
              <a:buFont typeface="Wingdings" panose="05000000000000000000" pitchFamily="2" charset="2"/>
              <a:buAutoNum type="arabicPeriod"/>
            </a:pPr>
            <a:r>
              <a:rPr lang="en-US" altLang="en-US" sz="2400" smtClean="0"/>
              <a:t>Transaction Manager – kiểm soát giao tác</a:t>
            </a:r>
          </a:p>
          <a:p>
            <a:pPr marL="533400" indent="-533400" algn="l">
              <a:lnSpc>
                <a:spcPct val="80000"/>
              </a:lnSpc>
              <a:buFont typeface="Wingdings" panose="05000000000000000000" pitchFamily="2" charset="2"/>
              <a:buAutoNum type="arabicPeriod"/>
            </a:pPr>
            <a:r>
              <a:rPr lang="en-US" altLang="en-US" sz="2400" smtClean="0"/>
              <a:t>Scheduler – đảm bảo các thao tác đồng thời (cạnh tranh) không dẫn đến mâu thuẫn (conflict)</a:t>
            </a:r>
          </a:p>
          <a:p>
            <a:pPr marL="533400" indent="-533400" algn="l">
              <a:lnSpc>
                <a:spcPct val="80000"/>
              </a:lnSpc>
              <a:buFont typeface="Wingdings" panose="05000000000000000000" pitchFamily="2" charset="2"/>
              <a:buAutoNum type="arabicPeriod"/>
            </a:pPr>
            <a:r>
              <a:rPr lang="en-US" altLang="en-US" sz="2400" smtClean="0"/>
              <a:t>Recovery Manager – cho phép quay lại trạng thái nhất quán (consistent state) nếu có lỗi</a:t>
            </a:r>
          </a:p>
          <a:p>
            <a:pPr marL="533400" indent="-533400" algn="l">
              <a:lnSpc>
                <a:spcPct val="80000"/>
              </a:lnSpc>
              <a:buFont typeface="Wingdings" panose="05000000000000000000" pitchFamily="2" charset="2"/>
              <a:buAutoNum type="arabicPeriod"/>
            </a:pPr>
            <a:r>
              <a:rPr lang="en-US" altLang="en-US" sz="2400" smtClean="0"/>
              <a:t>Buffer Manager – quản lý quá trình trao đổi dữ liệu giữa bộ nhớ và CPU</a:t>
            </a:r>
          </a:p>
          <a:p>
            <a:pPr algn="l">
              <a:lnSpc>
                <a:spcPct val="80000"/>
              </a:lnSpc>
            </a:pPr>
            <a:endParaRPr lang="en-US" altLang="en-US" sz="2400" smtClean="0"/>
          </a:p>
          <a:p>
            <a:pPr marL="914400" lvl="1" indent="-457200" algn="l">
              <a:lnSpc>
                <a:spcPct val="80000"/>
              </a:lnSpc>
              <a:buFont typeface="Wingdings" panose="05000000000000000000" pitchFamily="2" charset="2"/>
              <a:buNone/>
            </a:pPr>
            <a:r>
              <a:rPr lang="en-US" altLang="en-US" sz="2000" smtClean="0">
                <a:solidFill>
                  <a:schemeClr val="accent2"/>
                </a:solidFill>
              </a:rPr>
              <a:t>Recovery Manager &amp; Buffer Manger thường được gộp xem như thành phần quản lý dữ liệu - Data manager</a:t>
            </a:r>
          </a:p>
        </p:txBody>
      </p:sp>
    </p:spTree>
    <p:extLst>
      <p:ext uri="{BB962C8B-B14F-4D97-AF65-F5344CB8AC3E}">
        <p14:creationId xmlns:p14="http://schemas.microsoft.com/office/powerpoint/2010/main" val="285786281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3" name="Content Placeholder 2"/>
          <p:cNvSpPr txBox="1">
            <a:spLocks/>
          </p:cNvSpPr>
          <p:nvPr/>
        </p:nvSpPr>
        <p:spPr bwMode="auto">
          <a:xfrm>
            <a:off x="444500" y="1274617"/>
            <a:ext cx="77724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Wingdings" panose="05000000000000000000" pitchFamily="2" charset="2"/>
              <a:buChar char="§"/>
            </a:pPr>
            <a:r>
              <a:rPr lang="en-US" sz="2800" smtClean="0"/>
              <a:t>MySQL là hệ quản trị CSDL quan hệ mã nguồn mở phổ biến nhất</a:t>
            </a:r>
          </a:p>
          <a:p>
            <a:pPr marL="457200" indent="-457200" algn="l">
              <a:buFont typeface="Wingdings" panose="05000000000000000000" pitchFamily="2" charset="2"/>
              <a:buChar char="§"/>
            </a:pPr>
            <a:r>
              <a:rPr lang="en-US" sz="2800" smtClean="0"/>
              <a:t>Gồm các phiên bản miễn phí và thương mại:</a:t>
            </a:r>
          </a:p>
          <a:p>
            <a:pPr marL="800100" lvl="1" indent="-342900" algn="l">
              <a:buFont typeface="Courier New" panose="02070309020205020404" pitchFamily="49" charset="0"/>
              <a:buChar char="o"/>
            </a:pPr>
            <a:r>
              <a:rPr lang="en-US" smtClean="0"/>
              <a:t>Community Server (miễn phí)</a:t>
            </a:r>
          </a:p>
          <a:p>
            <a:pPr marL="800100" lvl="1" indent="-342900" algn="l">
              <a:buFont typeface="Courier New" panose="02070309020205020404" pitchFamily="49" charset="0"/>
              <a:buChar char="o"/>
            </a:pPr>
            <a:r>
              <a:rPr lang="en-US" smtClean="0"/>
              <a:t>Enterprise (thương mại)</a:t>
            </a:r>
          </a:p>
          <a:p>
            <a:pPr marL="800100" lvl="1" indent="-342900" algn="l">
              <a:buFont typeface="Courier New" panose="02070309020205020404" pitchFamily="49" charset="0"/>
              <a:buChar char="o"/>
            </a:pPr>
            <a:r>
              <a:rPr lang="en-US" smtClean="0"/>
              <a:t>Cluster CGE </a:t>
            </a:r>
            <a:r>
              <a:rPr lang="en-US"/>
              <a:t>(thương mại)</a:t>
            </a:r>
          </a:p>
          <a:p>
            <a:pPr marL="800100" lvl="1" indent="-342900" algn="l">
              <a:buFont typeface="Courier New" panose="02070309020205020404" pitchFamily="49" charset="0"/>
              <a:buChar char="o"/>
            </a:pPr>
            <a:endParaRPr lang="en-US" smtClean="0"/>
          </a:p>
          <a:p>
            <a:pPr marL="800100" lvl="1" indent="-342900" algn="l">
              <a:buFont typeface="Courier New" panose="02070309020205020404" pitchFamily="49" charset="0"/>
              <a:buChar char="o"/>
            </a:pPr>
            <a:endParaRPr lang="en-US" smtClean="0"/>
          </a:p>
          <a:p>
            <a:endParaRPr lang="en-US" smtClean="0"/>
          </a:p>
        </p:txBody>
      </p:sp>
      <p:pic>
        <p:nvPicPr>
          <p:cNvPr id="15" name="Picture 14" descr="http://www.w3resource.com/mysql/mysql-logo.jpg"/>
          <p:cNvPicPr>
            <a:picLocks noChangeAspect="1" noChangeArrowheads="1"/>
          </p:cNvPicPr>
          <p:nvPr/>
        </p:nvPicPr>
        <p:blipFill rotWithShape="1">
          <a:blip r:embed="rId3" cstate="print">
            <a:extLst/>
          </a:blip>
          <a:srcRect l="-3842" r="-3634"/>
          <a:stretch/>
        </p:blipFill>
        <p:spPr bwMode="auto">
          <a:xfrm>
            <a:off x="1245082" y="4537718"/>
            <a:ext cx="2691436" cy="1405882"/>
          </a:xfrm>
          <a:prstGeom prst="roundRect">
            <a:avLst>
              <a:gd name="adj" fmla="val 3787"/>
            </a:avLst>
          </a:prstGeom>
          <a:solidFill>
            <a:srgbClr val="FFFFFF"/>
          </a:solidFill>
          <a:extLst/>
        </p:spPr>
      </p:pic>
      <p:sp>
        <p:nvSpPr>
          <p:cNvPr id="2" name="TextBox 1"/>
          <p:cNvSpPr txBox="1"/>
          <p:nvPr/>
        </p:nvSpPr>
        <p:spPr>
          <a:xfrm>
            <a:off x="4889500" y="3549804"/>
            <a:ext cx="4178300" cy="2723823"/>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marL="285750" indent="-285750" algn="l">
              <a:buFont typeface="Arial" panose="020B0604020202020204" pitchFamily="34" charset="0"/>
              <a:buChar char="•"/>
            </a:pPr>
            <a:r>
              <a:rPr lang="en-US"/>
              <a:t>T</a:t>
            </a:r>
            <a:r>
              <a:rPr lang="vi-VN" smtClean="0"/>
              <a:t>ốc </a:t>
            </a:r>
            <a:r>
              <a:rPr lang="vi-VN"/>
              <a:t>độ cao, </a:t>
            </a:r>
            <a:endParaRPr lang="en-US" smtClean="0"/>
          </a:p>
          <a:p>
            <a:pPr marL="285750" indent="-285750" algn="l">
              <a:buFont typeface="Arial" panose="020B0604020202020204" pitchFamily="34" charset="0"/>
              <a:buChar char="•"/>
            </a:pPr>
            <a:r>
              <a:rPr lang="en-US"/>
              <a:t>Ổ</a:t>
            </a:r>
            <a:r>
              <a:rPr lang="vi-VN" smtClean="0"/>
              <a:t>n </a:t>
            </a:r>
            <a:r>
              <a:rPr lang="vi-VN"/>
              <a:t>định và dễ sử </a:t>
            </a:r>
            <a:r>
              <a:rPr lang="vi-VN" smtClean="0"/>
              <a:t>dụng</a:t>
            </a:r>
            <a:endParaRPr lang="en-US" smtClean="0"/>
          </a:p>
          <a:p>
            <a:pPr marL="285750" indent="-285750" algn="l">
              <a:buFont typeface="Arial" panose="020B0604020202020204" pitchFamily="34" charset="0"/>
              <a:buChar char="•"/>
            </a:pPr>
            <a:r>
              <a:rPr lang="en-US" smtClean="0"/>
              <a:t>K</a:t>
            </a:r>
            <a:r>
              <a:rPr lang="vi-VN" smtClean="0"/>
              <a:t>hả </a:t>
            </a:r>
            <a:r>
              <a:rPr lang="vi-VN"/>
              <a:t>chuyển, </a:t>
            </a:r>
            <a:endParaRPr lang="en-US" smtClean="0"/>
          </a:p>
          <a:p>
            <a:pPr marL="285750" indent="-285750" algn="l">
              <a:buFont typeface="Arial" panose="020B0604020202020204" pitchFamily="34" charset="0"/>
              <a:buChar char="•"/>
            </a:pPr>
            <a:r>
              <a:rPr lang="en-US"/>
              <a:t>H</a:t>
            </a:r>
            <a:r>
              <a:rPr lang="vi-VN" smtClean="0"/>
              <a:t>oạt </a:t>
            </a:r>
            <a:r>
              <a:rPr lang="vi-VN"/>
              <a:t>động trên nhiều hệ điều </a:t>
            </a:r>
            <a:r>
              <a:rPr lang="vi-VN" smtClean="0"/>
              <a:t>hành</a:t>
            </a:r>
            <a:r>
              <a:rPr lang="en-US" smtClean="0"/>
              <a:t>,</a:t>
            </a:r>
            <a:r>
              <a:rPr lang="vi-VN" smtClean="0"/>
              <a:t> </a:t>
            </a:r>
            <a:endParaRPr lang="en-US" smtClean="0"/>
          </a:p>
          <a:p>
            <a:pPr marL="285750" indent="-285750" algn="l">
              <a:buFont typeface="Arial" panose="020B0604020202020204" pitchFamily="34" charset="0"/>
              <a:buChar char="•"/>
            </a:pPr>
            <a:r>
              <a:rPr lang="en-US" smtClean="0"/>
              <a:t>B</a:t>
            </a:r>
            <a:r>
              <a:rPr lang="vi-VN" smtClean="0"/>
              <a:t>ảo </a:t>
            </a:r>
            <a:r>
              <a:rPr lang="vi-VN"/>
              <a:t>mật cao, </a:t>
            </a:r>
            <a:endParaRPr lang="en-US" smtClean="0"/>
          </a:p>
          <a:p>
            <a:pPr marL="285750" indent="-285750" algn="l">
              <a:buFont typeface="Arial" panose="020B0604020202020204" pitchFamily="34" charset="0"/>
              <a:buChar char="•"/>
            </a:pPr>
            <a:r>
              <a:rPr lang="en-US"/>
              <a:t>T</a:t>
            </a:r>
            <a:r>
              <a:rPr lang="vi-VN" smtClean="0"/>
              <a:t>hích </a:t>
            </a:r>
            <a:r>
              <a:rPr lang="vi-VN"/>
              <a:t>hợp cho các ứng dụng có truy cập CSDL trên </a:t>
            </a:r>
            <a:r>
              <a:rPr lang="vi-VN" smtClean="0"/>
              <a:t>interne</a:t>
            </a:r>
            <a:r>
              <a:rPr lang="en-US" smtClean="0"/>
              <a:t>t</a:t>
            </a:r>
            <a:endParaRPr lang="en-US"/>
          </a:p>
        </p:txBody>
      </p:sp>
    </p:spTree>
    <p:extLst>
      <p:ext uri="{BB962C8B-B14F-4D97-AF65-F5344CB8AC3E}">
        <p14:creationId xmlns:p14="http://schemas.microsoft.com/office/powerpoint/2010/main" val="2554942523"/>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pic>
        <p:nvPicPr>
          <p:cNvPr id="15" name="Picture 14" descr="http://www.w3resource.com/mysql/mysql-logo.jpg"/>
          <p:cNvPicPr>
            <a:picLocks noChangeAspect="1" noChangeArrowheads="1"/>
          </p:cNvPicPr>
          <p:nvPr/>
        </p:nvPicPr>
        <p:blipFill rotWithShape="1">
          <a:blip r:embed="rId3" cstate="print">
            <a:extLst/>
          </a:blip>
          <a:srcRect l="-3842" r="-3634"/>
          <a:stretch/>
        </p:blipFill>
        <p:spPr bwMode="auto">
          <a:xfrm>
            <a:off x="6398135" y="603915"/>
            <a:ext cx="2691436" cy="1405882"/>
          </a:xfrm>
          <a:prstGeom prst="roundRect">
            <a:avLst>
              <a:gd name="adj" fmla="val 3787"/>
            </a:avLst>
          </a:prstGeom>
          <a:solidFill>
            <a:srgbClr val="FFFFFF"/>
          </a:solidFill>
          <a:extLst/>
        </p:spPr>
      </p:pic>
      <p:sp>
        <p:nvSpPr>
          <p:cNvPr id="3" name="Rectangle 2"/>
          <p:cNvSpPr/>
          <p:nvPr/>
        </p:nvSpPr>
        <p:spPr>
          <a:xfrm>
            <a:off x="381000" y="1107036"/>
            <a:ext cx="8218714" cy="4893647"/>
          </a:xfrm>
          <a:prstGeom prst="rect">
            <a:avLst/>
          </a:prstGeom>
        </p:spPr>
        <p:txBody>
          <a:bodyPr wrap="square">
            <a:spAutoFit/>
          </a:bodyPr>
          <a:lstStyle/>
          <a:p>
            <a:pPr marL="285750" indent="-285750" algn="l">
              <a:buFont typeface="Wingdings" panose="05000000000000000000" pitchFamily="2" charset="2"/>
              <a:buChar char="q"/>
            </a:pPr>
            <a:r>
              <a:rPr lang="vi-VN" sz="2400" b="1">
                <a:solidFill>
                  <a:srgbClr val="333333"/>
                </a:solidFill>
                <a:latin typeface="Helvetica Neue"/>
              </a:rPr>
              <a:t>Lịch sử phát triển</a:t>
            </a:r>
            <a:endParaRPr lang="vi-VN" sz="2400">
              <a:solidFill>
                <a:srgbClr val="333333"/>
              </a:solidFill>
              <a:latin typeface="Helvetica Neue"/>
            </a:endParaRPr>
          </a:p>
          <a:p>
            <a:pPr marL="285750" indent="-285750" algn="l">
              <a:buFont typeface="Courier New" panose="02070309020205020404" pitchFamily="49" charset="0"/>
              <a:buChar char="o"/>
            </a:pPr>
            <a:r>
              <a:rPr lang="en-US" sz="2400" smtClean="0">
                <a:solidFill>
                  <a:srgbClr val="333333"/>
                </a:solidFill>
                <a:latin typeface="Helvetica Neue"/>
              </a:rPr>
              <a:t>1995 </a:t>
            </a:r>
            <a:r>
              <a:rPr lang="vi-VN" sz="2400" smtClean="0">
                <a:solidFill>
                  <a:srgbClr val="333333"/>
                </a:solidFill>
                <a:latin typeface="Helvetica Neue"/>
              </a:rPr>
              <a:t>Phiên </a:t>
            </a:r>
            <a:r>
              <a:rPr lang="vi-VN" sz="2400">
                <a:solidFill>
                  <a:srgbClr val="333333"/>
                </a:solidFill>
                <a:latin typeface="Helvetica Neue"/>
              </a:rPr>
              <a:t>bản đầu tiên của </a:t>
            </a:r>
            <a:r>
              <a:rPr lang="vi-VN" sz="2400" smtClean="0">
                <a:solidFill>
                  <a:srgbClr val="333333"/>
                </a:solidFill>
                <a:latin typeface="Helvetica Neue"/>
              </a:rPr>
              <a:t>MySQL</a:t>
            </a:r>
            <a:endParaRPr lang="vi-VN" sz="2400">
              <a:solidFill>
                <a:srgbClr val="333333"/>
              </a:solidFill>
              <a:latin typeface="Helvetica Neue"/>
            </a:endParaRPr>
          </a:p>
          <a:p>
            <a:pPr marL="285750" indent="-285750" algn="l">
              <a:buFont typeface="Courier New" panose="02070309020205020404" pitchFamily="49" charset="0"/>
              <a:buChar char="o"/>
            </a:pPr>
            <a:r>
              <a:rPr lang="en-US" sz="2400" smtClean="0">
                <a:solidFill>
                  <a:srgbClr val="333333"/>
                </a:solidFill>
                <a:latin typeface="Helvetica Neue"/>
              </a:rPr>
              <a:t>2008</a:t>
            </a:r>
            <a:r>
              <a:rPr lang="vi-VN" sz="2400">
                <a:solidFill>
                  <a:srgbClr val="333333"/>
                </a:solidFill>
                <a:latin typeface="Helvetica Neue"/>
              </a:rPr>
              <a:t> </a:t>
            </a:r>
            <a:r>
              <a:rPr lang="vi-VN" sz="2400" b="1">
                <a:solidFill>
                  <a:srgbClr val="333333"/>
                </a:solidFill>
                <a:latin typeface="Helvetica Neue"/>
              </a:rPr>
              <a:t>Sun Microsystems</a:t>
            </a:r>
            <a:r>
              <a:rPr lang="vi-VN" sz="2400">
                <a:solidFill>
                  <a:srgbClr val="333333"/>
                </a:solidFill>
                <a:latin typeface="Helvetica Neue"/>
              </a:rPr>
              <a:t> mua lại </a:t>
            </a:r>
            <a:r>
              <a:rPr lang="vi-VN" sz="2400" b="1" smtClean="0">
                <a:solidFill>
                  <a:srgbClr val="333333"/>
                </a:solidFill>
                <a:latin typeface="Helvetica Neue"/>
              </a:rPr>
              <a:t>MySQL</a:t>
            </a:r>
            <a:endParaRPr lang="vi-VN" sz="2400">
              <a:solidFill>
                <a:srgbClr val="333333"/>
              </a:solidFill>
              <a:latin typeface="Helvetica Neue"/>
            </a:endParaRPr>
          </a:p>
          <a:p>
            <a:pPr marL="285750" indent="-285750" algn="l">
              <a:buFont typeface="Courier New" panose="02070309020205020404" pitchFamily="49" charset="0"/>
              <a:buChar char="o"/>
            </a:pPr>
            <a:r>
              <a:rPr lang="vi-VN" sz="2400" smtClean="0">
                <a:solidFill>
                  <a:srgbClr val="333333"/>
                </a:solidFill>
                <a:latin typeface="Helvetica Neue"/>
              </a:rPr>
              <a:t>2010 </a:t>
            </a:r>
            <a:r>
              <a:rPr lang="vi-VN" sz="2400" b="1" smtClean="0">
                <a:solidFill>
                  <a:srgbClr val="333333"/>
                </a:solidFill>
                <a:latin typeface="Helvetica Neue"/>
              </a:rPr>
              <a:t>Oracle</a:t>
            </a:r>
            <a:r>
              <a:rPr lang="vi-VN" sz="2400">
                <a:solidFill>
                  <a:srgbClr val="333333"/>
                </a:solidFill>
                <a:latin typeface="Helvetica Neue"/>
              </a:rPr>
              <a:t> thâu tóm Sun Microsystems. Ngay lúc đó, đội ngũ phát triển của MySQL tách MySQL ra thành 1 nhánh riêng gọi là </a:t>
            </a:r>
            <a:r>
              <a:rPr lang="vi-VN" sz="2400" b="1">
                <a:solidFill>
                  <a:srgbClr val="333333"/>
                </a:solidFill>
                <a:latin typeface="Helvetica Neue"/>
              </a:rPr>
              <a:t>MariaDB</a:t>
            </a:r>
            <a:r>
              <a:rPr lang="vi-VN" sz="2400">
                <a:solidFill>
                  <a:srgbClr val="333333"/>
                </a:solidFill>
                <a:latin typeface="Helvetica Neue"/>
              </a:rPr>
              <a:t>. Oracle tiếp tục phát triển MySQL lên phiên bản 5.5.</a:t>
            </a:r>
          </a:p>
          <a:p>
            <a:pPr marL="285750" indent="-285750" algn="l">
              <a:buFont typeface="Courier New" panose="02070309020205020404" pitchFamily="49" charset="0"/>
              <a:buChar char="o"/>
            </a:pPr>
            <a:r>
              <a:rPr lang="vi-VN" sz="2400">
                <a:solidFill>
                  <a:srgbClr val="333333"/>
                </a:solidFill>
                <a:latin typeface="Helvetica Neue"/>
              </a:rPr>
              <a:t>2013 MySQL phát hành phiên bản 5.6</a:t>
            </a:r>
          </a:p>
          <a:p>
            <a:pPr marL="285750" indent="-285750" algn="l">
              <a:buFont typeface="Courier New" panose="02070309020205020404" pitchFamily="49" charset="0"/>
              <a:buChar char="o"/>
            </a:pPr>
            <a:r>
              <a:rPr lang="vi-VN" sz="2400">
                <a:solidFill>
                  <a:srgbClr val="333333"/>
                </a:solidFill>
                <a:latin typeface="Helvetica Neue"/>
              </a:rPr>
              <a:t>2015 MySQL phát hành phiên bản 5.7</a:t>
            </a:r>
          </a:p>
          <a:p>
            <a:pPr marL="285750" indent="-285750" algn="l">
              <a:buFont typeface="Courier New" panose="02070309020205020404" pitchFamily="49" charset="0"/>
              <a:buChar char="o"/>
            </a:pPr>
            <a:r>
              <a:rPr lang="vi-VN" sz="2400">
                <a:solidFill>
                  <a:srgbClr val="333333"/>
                </a:solidFill>
                <a:latin typeface="Helvetica Neue"/>
              </a:rPr>
              <a:t>MySQL đang được phát triển lên phiên bản 8.0</a:t>
            </a:r>
            <a:endParaRPr lang="vi-VN" sz="2400" b="0" i="0">
              <a:solidFill>
                <a:srgbClr val="333333"/>
              </a:solidFill>
              <a:effectLst/>
              <a:latin typeface="Helvetica Neue"/>
            </a:endParaRPr>
          </a:p>
        </p:txBody>
      </p:sp>
    </p:spTree>
    <p:extLst>
      <p:ext uri="{BB962C8B-B14F-4D97-AF65-F5344CB8AC3E}">
        <p14:creationId xmlns:p14="http://schemas.microsoft.com/office/powerpoint/2010/main" val="64856967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19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12700" y="1017178"/>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Cấu </a:t>
            </a:r>
            <a:r>
              <a:rPr lang="en-US" sz="2400" b="1" i="1"/>
              <a:t>trúc tổng quan MySQL </a:t>
            </a:r>
            <a:endParaRPr lang="vi-VN" sz="2400" b="1" i="1">
              <a:solidFill>
                <a:srgbClr val="333333"/>
              </a:solidFill>
              <a:latin typeface="Helvetica Neue"/>
            </a:endParaRPr>
          </a:p>
        </p:txBody>
      </p:sp>
      <p:pic>
        <p:nvPicPr>
          <p:cNvPr id="12" name="Picture 4" descr="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73628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94668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08:56:04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40437" y="82458"/>
            <a:ext cx="3103563"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157491" y="693740"/>
            <a:ext cx="8829018" cy="609398"/>
          </a:xfrm>
          <a:prstGeom prst="rect">
            <a:avLst/>
          </a:prstGeom>
        </p:spPr>
        <p:txBody>
          <a:bodyPr wrap="square">
            <a:spAutoFit/>
          </a:bodyPr>
          <a:lstStyle/>
          <a:p>
            <a:pPr marL="457200" marR="0" indent="-457200" algn="just">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Hệ quản trị CSDL </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mtClean="0">
                <a:latin typeface="Times New Roman" panose="02020603050405020304" pitchFamily="18" charset="0"/>
                <a:ea typeface="Times New Roman" panose="02020603050405020304" pitchFamily="18" charset="0"/>
                <a:cs typeface="Times New Roman" panose="02020603050405020304" pitchFamily="18" charset="0"/>
              </a:rPr>
              <a:t>HQTCSDL-</a:t>
            </a:r>
            <a:r>
              <a:rPr lang="en-US">
                <a:latin typeface="Times New Roman" panose="02020603050405020304" pitchFamily="18" charset="0"/>
                <a:cs typeface="Times New Roman" panose="02020603050405020304" pitchFamily="18" charset="0"/>
              </a:rPr>
              <a:t> Database Management System (DBMS</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64182" y="100814"/>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5" name="TextBox 4"/>
          <p:cNvSpPr txBox="1"/>
          <p:nvPr/>
        </p:nvSpPr>
        <p:spPr>
          <a:xfrm>
            <a:off x="5932742" y="1684962"/>
            <a:ext cx="3318951" cy="1615827"/>
          </a:xfrm>
          <a:prstGeom prst="rect">
            <a:avLst/>
          </a:prstGeom>
          <a:noFill/>
        </p:spPr>
        <p:txBody>
          <a:bodyPr wrap="square" rtlCol="0">
            <a:spAutoFit/>
          </a:bodyPr>
          <a:lstStyle/>
          <a:p>
            <a:pPr algn="l"/>
            <a:r>
              <a:rPr lang="en-US" smtClean="0"/>
              <a:t>Hệ gồm nhiều thành phần, </a:t>
            </a:r>
          </a:p>
          <a:p>
            <a:pPr marL="285750" indent="-285750" algn="l">
              <a:buFont typeface="Arial" panose="020B0604020202020204" pitchFamily="34" charset="0"/>
              <a:buChar char="•"/>
            </a:pPr>
            <a:r>
              <a:rPr lang="en-US" smtClean="0"/>
              <a:t>Bộ xử lý truy vấn,</a:t>
            </a:r>
          </a:p>
          <a:p>
            <a:pPr marL="285750" indent="-285750" algn="l">
              <a:buFont typeface="Arial" panose="020B0604020202020204" pitchFamily="34" charset="0"/>
              <a:buChar char="•"/>
            </a:pPr>
            <a:r>
              <a:rPr lang="en-US" smtClean="0"/>
              <a:t>Bộ xử lý dữ liệu,</a:t>
            </a:r>
          </a:p>
          <a:p>
            <a:pPr algn="l"/>
            <a:r>
              <a:rPr lang="en-US" smtClean="0"/>
              <a:t>...</a:t>
            </a:r>
            <a:endParaRPr lang="en-US"/>
          </a:p>
        </p:txBody>
      </p:sp>
      <p:pic>
        <p:nvPicPr>
          <p:cNvPr id="12" name="Picture 11"/>
          <p:cNvPicPr>
            <a:picLocks noChangeAspect="1"/>
          </p:cNvPicPr>
          <p:nvPr/>
        </p:nvPicPr>
        <p:blipFill>
          <a:blip r:embed="rId3"/>
          <a:stretch>
            <a:fillRect/>
          </a:stretch>
        </p:blipFill>
        <p:spPr>
          <a:xfrm>
            <a:off x="264182" y="1655281"/>
            <a:ext cx="5435475" cy="4298125"/>
          </a:xfrm>
          <a:prstGeom prst="rect">
            <a:avLst/>
          </a:prstGeom>
        </p:spPr>
      </p:pic>
    </p:spTree>
    <p:extLst>
      <p:ext uri="{BB962C8B-B14F-4D97-AF65-F5344CB8AC3E}">
        <p14:creationId xmlns:p14="http://schemas.microsoft.com/office/powerpoint/2010/main" val="37403198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12700" y="1017178"/>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457200" y="1770063"/>
            <a:ext cx="7772400" cy="461168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smtClean="0"/>
              <a:t>Chạy trên nhiều nền tảng khác nhau: Linux, Windows, Mac, FreeBSD, Unix...</a:t>
            </a:r>
          </a:p>
          <a:p>
            <a:pPr marL="457200" indent="-457200" algn="l">
              <a:buFont typeface="Arial" panose="020B0604020202020204" pitchFamily="34" charset="0"/>
              <a:buChar char="•"/>
            </a:pPr>
            <a:r>
              <a:rPr lang="en-US" smtClean="0"/>
              <a:t>MySQL được cài đặt từ bản cài (gói) hay biên dịch từ mã nguồn: </a:t>
            </a:r>
            <a:r>
              <a:rPr lang="en-US" smtClean="0">
                <a:hlinkClick r:id="rId3"/>
              </a:rPr>
              <a:t>http://dev.mysql.com/downloads/</a:t>
            </a:r>
            <a:endParaRPr lang="en-US"/>
          </a:p>
          <a:p>
            <a:pPr marL="457200" indent="-457200" algn="l">
              <a:buFont typeface="Wingdings" panose="05000000000000000000" pitchFamily="2" charset="2"/>
              <a:buChar char="§"/>
            </a:pPr>
            <a:r>
              <a:rPr lang="en-US" b="1" smtClean="0"/>
              <a:t>MySQL for Linux:</a:t>
            </a:r>
          </a:p>
        </p:txBody>
      </p:sp>
      <p:sp>
        <p:nvSpPr>
          <p:cNvPr id="12" name="Rectangle 11"/>
          <p:cNvSpPr>
            <a:spLocks noChangeArrowheads="1"/>
          </p:cNvSpPr>
          <p:nvPr/>
        </p:nvSpPr>
        <p:spPr bwMode="auto">
          <a:xfrm>
            <a:off x="914400" y="4136219"/>
            <a:ext cx="7010400" cy="646113"/>
          </a:xfrm>
          <a:prstGeom prst="rect">
            <a:avLst/>
          </a:prstGeom>
          <a:solidFill>
            <a:schemeClr val="accent5">
              <a:lumMod val="40000"/>
              <a:lumOff val="60000"/>
              <a:alpha val="25000"/>
            </a:schemeClr>
          </a:solidFill>
          <a:ln w="12700">
            <a:solidFill>
              <a:schemeClr val="accent5">
                <a:lumMod val="60000"/>
                <a:lumOff val="40000"/>
              </a:schemeClr>
            </a:solidFill>
          </a:ln>
        </p:spPr>
        <p:txBody>
          <a:bodyPr>
            <a:spAutoFit/>
          </a:bodyPr>
          <a:lstStyle/>
          <a:p>
            <a:pPr>
              <a:buClr>
                <a:schemeClr val="accent5">
                  <a:lumMod val="40000"/>
                  <a:lumOff val="60000"/>
                </a:schemeClr>
              </a:buClr>
              <a:buSzPct val="70000"/>
              <a:defRPr/>
            </a:pPr>
            <a:r>
              <a:rPr lang="en-US" noProof="1">
                <a:solidFill>
                  <a:schemeClr val="tx2"/>
                </a:solidFill>
                <a:effectLst>
                  <a:outerShdw blurRad="38100" dist="38100" dir="2700000" algn="tl">
                    <a:srgbClr val="000000">
                      <a:alpha val="43137"/>
                    </a:srgbClr>
                  </a:outerShdw>
                </a:effectLst>
                <a:latin typeface="Consolas" pitchFamily="49" charset="0"/>
                <a:cs typeface="Consolas" pitchFamily="49" charset="0"/>
              </a:rPr>
              <a:t>sudo apt-get install mysql-server (Debian / Ubuntu)</a:t>
            </a:r>
          </a:p>
          <a:p>
            <a:pPr>
              <a:buClr>
                <a:schemeClr val="accent5">
                  <a:lumMod val="40000"/>
                  <a:lumOff val="60000"/>
                </a:schemeClr>
              </a:buClr>
              <a:buSzPct val="70000"/>
              <a:defRPr/>
            </a:pPr>
            <a:endParaRPr lang="en-US"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901700" y="4951400"/>
            <a:ext cx="6096000" cy="369887"/>
          </a:xfrm>
          <a:prstGeom prst="rect">
            <a:avLst/>
          </a:prstGeom>
          <a:solidFill>
            <a:schemeClr val="accent5">
              <a:lumMod val="40000"/>
              <a:lumOff val="60000"/>
              <a:alpha val="25000"/>
            </a:schemeClr>
          </a:solidFill>
          <a:ln w="12700">
            <a:solidFill>
              <a:schemeClr val="accent5">
                <a:lumMod val="60000"/>
                <a:lumOff val="40000"/>
              </a:schemeClr>
            </a:solidFill>
          </a:ln>
        </p:spPr>
        <p:txBody>
          <a:bodyPr>
            <a:spAutoFit/>
          </a:bodyPr>
          <a:lstStyle/>
          <a:p>
            <a:pPr>
              <a:buClr>
                <a:schemeClr val="accent5">
                  <a:lumMod val="40000"/>
                  <a:lumOff val="60000"/>
                </a:schemeClr>
              </a:buClr>
              <a:buSzPct val="70000"/>
              <a:defRPr/>
            </a:pPr>
            <a:r>
              <a:rPr lang="en-US" noProof="1">
                <a:solidFill>
                  <a:schemeClr val="tx2"/>
                </a:solidFill>
                <a:effectLst>
                  <a:outerShdw blurRad="38100" dist="38100" dir="2700000" algn="tl">
                    <a:srgbClr val="000000">
                      <a:alpha val="43137"/>
                    </a:srgbClr>
                  </a:outerShdw>
                </a:effectLst>
                <a:latin typeface="Consolas" pitchFamily="49" charset="0"/>
                <a:cs typeface="Consolas" pitchFamily="49" charset="0"/>
              </a:rPr>
              <a:t>sudo yum install mysql-server (Redhat/CentOs)</a:t>
            </a:r>
          </a:p>
        </p:txBody>
      </p:sp>
    </p:spTree>
    <p:extLst>
      <p:ext uri="{BB962C8B-B14F-4D97-AF65-F5344CB8AC3E}">
        <p14:creationId xmlns:p14="http://schemas.microsoft.com/office/powerpoint/2010/main" val="664673159"/>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12700" y="1017178"/>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538629"/>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r="39063" b="37500"/>
          <a:stretch>
            <a:fillRect/>
          </a:stretch>
        </p:blipFill>
        <p:spPr bwMode="auto">
          <a:xfrm>
            <a:off x="1257300" y="1907864"/>
            <a:ext cx="6172200" cy="474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3169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pic>
        <p:nvPicPr>
          <p:cNvPr id="17" name="Picture 16"/>
          <p:cNvPicPr/>
          <p:nvPr/>
        </p:nvPicPr>
        <p:blipFill>
          <a:blip r:embed="rId3"/>
          <a:stretch>
            <a:fillRect/>
          </a:stretch>
        </p:blipFill>
        <p:spPr>
          <a:xfrm>
            <a:off x="1012145" y="1660247"/>
            <a:ext cx="6607855" cy="4207153"/>
          </a:xfrm>
          <a:prstGeom prst="rect">
            <a:avLst/>
          </a:prstGeom>
        </p:spPr>
      </p:pic>
    </p:spTree>
    <p:extLst>
      <p:ext uri="{BB962C8B-B14F-4D97-AF65-F5344CB8AC3E}">
        <p14:creationId xmlns:p14="http://schemas.microsoft.com/office/powerpoint/2010/main" val="3456793831"/>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39613"/>
            <a:ext cx="6324600" cy="35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p:cNvSpPr txBox="1">
            <a:spLocks noChangeArrowheads="1"/>
          </p:cNvSpPr>
          <p:nvPr/>
        </p:nvSpPr>
        <p:spPr bwMode="auto">
          <a:xfrm>
            <a:off x="533400" y="5243512"/>
            <a:ext cx="80010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buFont typeface="Arial" panose="020B0604020202020204" pitchFamily="34" charset="0"/>
              <a:buChar char="•"/>
            </a:pPr>
            <a:r>
              <a:rPr lang="en-US" sz="2000" smtClean="0">
                <a:solidFill>
                  <a:schemeClr val="tx2"/>
                </a:solidFill>
              </a:rPr>
              <a:t>Developer Machine</a:t>
            </a:r>
            <a:r>
              <a:rPr lang="en-US" sz="2000" smtClean="0"/>
              <a:t>: thích hợp cho máy phát triển</a:t>
            </a:r>
          </a:p>
          <a:p>
            <a:pPr marL="342900" indent="-342900" algn="l">
              <a:buFont typeface="Arial" panose="020B0604020202020204" pitchFamily="34" charset="0"/>
              <a:buChar char="•"/>
            </a:pPr>
            <a:r>
              <a:rPr lang="en-US" sz="2000" smtClean="0">
                <a:solidFill>
                  <a:schemeClr val="tx2"/>
                </a:solidFill>
              </a:rPr>
              <a:t>Server Machine:</a:t>
            </a:r>
            <a:r>
              <a:rPr lang="en-US" sz="2000" smtClean="0"/>
              <a:t> thích hợp với ứng dụng web server</a:t>
            </a:r>
          </a:p>
          <a:p>
            <a:pPr marL="342900" indent="-342900" algn="l">
              <a:buFont typeface="Arial" panose="020B0604020202020204" pitchFamily="34" charset="0"/>
              <a:buChar char="•"/>
            </a:pPr>
            <a:r>
              <a:rPr lang="en-US" sz="2000" smtClean="0">
                <a:solidFill>
                  <a:schemeClr val="tx2"/>
                </a:solidFill>
              </a:rPr>
              <a:t>Dedicated Machine</a:t>
            </a:r>
            <a:r>
              <a:rPr lang="en-US" sz="2000" smtClean="0"/>
              <a:t>: thích hợp server chạy chủ yếu DB Server </a:t>
            </a:r>
          </a:p>
        </p:txBody>
      </p:sp>
    </p:spTree>
    <p:extLst>
      <p:ext uri="{BB962C8B-B14F-4D97-AF65-F5344CB8AC3E}">
        <p14:creationId xmlns:p14="http://schemas.microsoft.com/office/powerpoint/2010/main" val="42186470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5" name="Rectangle 3"/>
          <p:cNvSpPr txBox="1">
            <a:spLocks noChangeArrowheads="1"/>
          </p:cNvSpPr>
          <p:nvPr/>
        </p:nvSpPr>
        <p:spPr bwMode="auto">
          <a:xfrm>
            <a:off x="735815" y="5334000"/>
            <a:ext cx="7950985"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lnSpc>
                <a:spcPct val="90000"/>
              </a:lnSpc>
              <a:buFont typeface="Arial" panose="020B0604020202020204" pitchFamily="34" charset="0"/>
              <a:buChar char="•"/>
            </a:pPr>
            <a:r>
              <a:rPr lang="en-US" sz="2000" smtClean="0">
                <a:solidFill>
                  <a:schemeClr val="tx2"/>
                </a:solidFill>
              </a:rPr>
              <a:t>Multifunctional DB</a:t>
            </a:r>
            <a:r>
              <a:rPr lang="en-US" sz="2000" smtClean="0"/>
              <a:t>: CSDL đa mục đích</a:t>
            </a:r>
          </a:p>
          <a:p>
            <a:pPr marL="342900" indent="-342900" algn="l">
              <a:lnSpc>
                <a:spcPct val="90000"/>
              </a:lnSpc>
              <a:buFont typeface="Arial" panose="020B0604020202020204" pitchFamily="34" charset="0"/>
              <a:buChar char="•"/>
            </a:pPr>
            <a:r>
              <a:rPr lang="en-US" sz="2000" smtClean="0">
                <a:solidFill>
                  <a:schemeClr val="tx2"/>
                </a:solidFill>
              </a:rPr>
              <a:t>Transactional DB:</a:t>
            </a:r>
            <a:r>
              <a:rPr lang="en-US" sz="2000" smtClean="0"/>
              <a:t> tối ưu cho ứng dụng giao dịch web</a:t>
            </a:r>
          </a:p>
          <a:p>
            <a:pPr marL="342900" indent="-342900" algn="l">
              <a:lnSpc>
                <a:spcPct val="90000"/>
              </a:lnSpc>
              <a:buFont typeface="Arial" panose="020B0604020202020204" pitchFamily="34" charset="0"/>
              <a:buChar char="•"/>
            </a:pPr>
            <a:r>
              <a:rPr lang="en-US" sz="2000" smtClean="0">
                <a:solidFill>
                  <a:schemeClr val="tx2"/>
                </a:solidFill>
              </a:rPr>
              <a:t>Non-Transactional DB</a:t>
            </a:r>
            <a:r>
              <a:rPr lang="en-US" sz="2000" smtClean="0"/>
              <a:t>: thích hợp cho ứng dụng web đơn giản</a:t>
            </a: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15" y="1508906"/>
            <a:ext cx="5283986" cy="3690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193127"/>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1" name="Rectangle 3"/>
          <p:cNvSpPr txBox="1">
            <a:spLocks noChangeArrowheads="1"/>
          </p:cNvSpPr>
          <p:nvPr/>
        </p:nvSpPr>
        <p:spPr bwMode="auto">
          <a:xfrm>
            <a:off x="685800" y="5105400"/>
            <a:ext cx="84582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lnSpc>
                <a:spcPct val="90000"/>
              </a:lnSpc>
              <a:buFont typeface="Arial" panose="020B0604020202020204" pitchFamily="34" charset="0"/>
              <a:buChar char="•"/>
            </a:pPr>
            <a:r>
              <a:rPr lang="en-US" sz="2000" smtClean="0">
                <a:solidFill>
                  <a:schemeClr val="tx2"/>
                </a:solidFill>
              </a:rPr>
              <a:t>Decision Support</a:t>
            </a:r>
            <a:r>
              <a:rPr lang="en-US" sz="2000" smtClean="0"/>
              <a:t>: thích hợp với ứng dụng không yêu cầu số lượng kết nối đồng thời cao</a:t>
            </a:r>
          </a:p>
          <a:p>
            <a:pPr marL="342900" indent="-342900" algn="l">
              <a:lnSpc>
                <a:spcPct val="90000"/>
              </a:lnSpc>
              <a:buFont typeface="Arial" panose="020B0604020202020204" pitchFamily="34" charset="0"/>
              <a:buChar char="•"/>
            </a:pPr>
            <a:r>
              <a:rPr lang="en-US" sz="2000" smtClean="0">
                <a:solidFill>
                  <a:schemeClr val="tx2"/>
                </a:solidFill>
              </a:rPr>
              <a:t>OLTP:</a:t>
            </a:r>
            <a:r>
              <a:rPr lang="en-US" sz="2000" smtClean="0"/>
              <a:t> thích hợp với ứng dụng yêu cầu số lượng kết nối đồng thời cao, như webserver có tải lớn</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3999"/>
            <a:ext cx="5181600" cy="361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078040"/>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1" name="Rectangle 3"/>
          <p:cNvSpPr txBox="1">
            <a:spLocks noChangeArrowheads="1"/>
          </p:cNvSpPr>
          <p:nvPr/>
        </p:nvSpPr>
        <p:spPr bwMode="auto">
          <a:xfrm>
            <a:off x="622300" y="5246160"/>
            <a:ext cx="84582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buFont typeface="Arial" panose="020B0604020202020204" pitchFamily="34" charset="0"/>
              <a:buChar char="•"/>
            </a:pPr>
            <a:r>
              <a:rPr lang="en-US" sz="2000" smtClean="0">
                <a:solidFill>
                  <a:schemeClr val="tx2"/>
                </a:solidFill>
              </a:rPr>
              <a:t>Port Number</a:t>
            </a:r>
            <a:r>
              <a:rPr lang="en-US" sz="2000" smtClean="0"/>
              <a:t>: cổng làm việc của MySQL server</a:t>
            </a:r>
          </a:p>
          <a:p>
            <a:pPr marL="342900" indent="-342900" algn="l">
              <a:buFont typeface="Arial" panose="020B0604020202020204" pitchFamily="34" charset="0"/>
              <a:buChar char="•"/>
            </a:pPr>
            <a:r>
              <a:rPr lang="en-US" sz="2000" smtClean="0">
                <a:solidFill>
                  <a:schemeClr val="tx2"/>
                </a:solidFill>
              </a:rPr>
              <a:t>Enable Strict Mode: </a:t>
            </a:r>
            <a:r>
              <a:rPr lang="en-US" sz="2000" smtClean="0"/>
              <a:t>không cho phép đưa các giá trị không hợp lệ vào bảng dữ liệu: như dữ liệu ngoài vùng, NULL vào cột NOT NULL</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447800"/>
            <a:ext cx="5168900" cy="368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962952"/>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1" name="Rectangle 3"/>
          <p:cNvSpPr txBox="1">
            <a:spLocks noChangeArrowheads="1"/>
          </p:cNvSpPr>
          <p:nvPr/>
        </p:nvSpPr>
        <p:spPr bwMode="auto">
          <a:xfrm>
            <a:off x="520700" y="5426075"/>
            <a:ext cx="84709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buFont typeface="Arial" panose="020B0604020202020204" pitchFamily="34" charset="0"/>
              <a:buChar char="•"/>
            </a:pPr>
            <a:r>
              <a:rPr lang="en-US" sz="2000" smtClean="0">
                <a:solidFill>
                  <a:schemeClr val="tx2"/>
                </a:solidFill>
              </a:rPr>
              <a:t>Standard Character Set</a:t>
            </a:r>
            <a:r>
              <a:rPr lang="en-US" sz="2000" smtClean="0"/>
              <a:t>: ngầm định sử dụng tập chữ latin (ANSI)</a:t>
            </a:r>
          </a:p>
          <a:p>
            <a:pPr marL="342900" indent="-342900" algn="l">
              <a:buFont typeface="Arial" panose="020B0604020202020204" pitchFamily="34" charset="0"/>
              <a:buChar char="•"/>
            </a:pPr>
            <a:r>
              <a:rPr lang="en-US" sz="2000" smtClean="0">
                <a:solidFill>
                  <a:schemeClr val="tx2"/>
                </a:solidFill>
              </a:rPr>
              <a:t>Multilingualism</a:t>
            </a:r>
            <a:r>
              <a:rPr lang="en-US" sz="2000" smtClean="0"/>
              <a:t>:</a:t>
            </a:r>
            <a:r>
              <a:rPr lang="en-US" sz="2000" smtClean="0">
                <a:solidFill>
                  <a:schemeClr val="tx2"/>
                </a:solidFill>
              </a:rPr>
              <a:t> </a:t>
            </a:r>
            <a:r>
              <a:rPr lang="en-US" sz="2000" smtClean="0"/>
              <a:t>Unicode UTF8 được ngầm định sử dụng</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80332"/>
            <a:ext cx="53340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72520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1" name="Rectangle 3"/>
          <p:cNvSpPr txBox="1">
            <a:spLocks noChangeArrowheads="1"/>
          </p:cNvSpPr>
          <p:nvPr/>
        </p:nvSpPr>
        <p:spPr bwMode="auto">
          <a:xfrm>
            <a:off x="520700" y="5426075"/>
            <a:ext cx="84709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buFont typeface="Arial" panose="020B0604020202020204" pitchFamily="34" charset="0"/>
              <a:buChar char="•"/>
            </a:pPr>
            <a:r>
              <a:rPr lang="en-US" sz="2000" smtClean="0">
                <a:solidFill>
                  <a:schemeClr val="tx2"/>
                </a:solidFill>
              </a:rPr>
              <a:t>Standard Character Set</a:t>
            </a:r>
            <a:r>
              <a:rPr lang="en-US" sz="2000" smtClean="0"/>
              <a:t>: ngầm định sử dụng tập chữ latin (ANSI)</a:t>
            </a:r>
          </a:p>
          <a:p>
            <a:pPr marL="342900" indent="-342900" algn="l">
              <a:buFont typeface="Arial" panose="020B0604020202020204" pitchFamily="34" charset="0"/>
              <a:buChar char="•"/>
            </a:pPr>
            <a:r>
              <a:rPr lang="en-US" sz="2000" smtClean="0">
                <a:solidFill>
                  <a:schemeClr val="tx2"/>
                </a:solidFill>
              </a:rPr>
              <a:t>Multilingualism</a:t>
            </a:r>
            <a:r>
              <a:rPr lang="en-US" sz="2000" smtClean="0"/>
              <a:t>:</a:t>
            </a:r>
            <a:r>
              <a:rPr lang="en-US" sz="2000" smtClean="0">
                <a:solidFill>
                  <a:schemeClr val="tx2"/>
                </a:solidFill>
              </a:rPr>
              <a:t> </a:t>
            </a:r>
            <a:r>
              <a:rPr lang="en-US" sz="2000" smtClean="0"/>
              <a:t>Unicode UTF8 được ngầm định sử dụng</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80332"/>
            <a:ext cx="53340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6235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1524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a:t>MySQL for </a:t>
            </a:r>
            <a:r>
              <a:rPr lang="en-US" b="1" smtClean="0"/>
              <a:t>Windows (minh họa...)</a:t>
            </a:r>
            <a:r>
              <a:rPr lang="en-US" smtClean="0"/>
              <a:t>: </a:t>
            </a:r>
            <a:endParaRPr lang="en-US"/>
          </a:p>
        </p:txBody>
      </p:sp>
      <p:sp>
        <p:nvSpPr>
          <p:cNvPr id="15" name="Rectangle 3"/>
          <p:cNvSpPr txBox="1">
            <a:spLocks noChangeArrowheads="1"/>
          </p:cNvSpPr>
          <p:nvPr/>
        </p:nvSpPr>
        <p:spPr bwMode="auto">
          <a:xfrm>
            <a:off x="685800" y="5029200"/>
            <a:ext cx="8458200" cy="1295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42900" indent="-342900" algn="l">
              <a:lnSpc>
                <a:spcPct val="90000"/>
              </a:lnSpc>
              <a:buFont typeface="Arial" panose="020B0604020202020204" pitchFamily="34" charset="0"/>
              <a:buChar char="•"/>
            </a:pPr>
            <a:r>
              <a:rPr lang="en-US" sz="2000" smtClean="0">
                <a:solidFill>
                  <a:schemeClr val="tx2"/>
                </a:solidFill>
              </a:rPr>
              <a:t>Tài khoản root</a:t>
            </a:r>
            <a:r>
              <a:rPr lang="en-US" sz="2000" smtClean="0"/>
              <a:t>: tài khoản gốc quản lý MySQL Server</a:t>
            </a:r>
          </a:p>
          <a:p>
            <a:pPr marL="342900" indent="-342900" algn="l">
              <a:lnSpc>
                <a:spcPct val="90000"/>
              </a:lnSpc>
              <a:buFont typeface="Arial" panose="020B0604020202020204" pitchFamily="34" charset="0"/>
              <a:buChar char="•"/>
            </a:pPr>
            <a:r>
              <a:rPr lang="en-US" sz="2000" smtClean="0">
                <a:solidFill>
                  <a:schemeClr val="tx2"/>
                </a:solidFill>
              </a:rPr>
              <a:t>Anonymous Account</a:t>
            </a:r>
            <a:r>
              <a:rPr lang="en-US" sz="2000" smtClean="0"/>
              <a:t>:</a:t>
            </a:r>
            <a:r>
              <a:rPr lang="en-US" sz="2000" smtClean="0">
                <a:solidFill>
                  <a:schemeClr val="tx2"/>
                </a:solidFill>
              </a:rPr>
              <a:t> </a:t>
            </a:r>
            <a:r>
              <a:rPr lang="en-US" sz="2000" smtClean="0"/>
              <a:t>nếu lựa chọn, thì người dùng bất kỳ có thể đăng nhập vào hệ thống (chỉ nên sử dụng trong quá trình phát triển, kiểm thử, không sử dụng khi triển khai hệ thống)</a:t>
            </a: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4800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7708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09:41:53</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5994400" y="10317"/>
            <a:ext cx="30861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157491" y="783401"/>
            <a:ext cx="8829018" cy="609398"/>
          </a:xfrm>
          <a:prstGeom prst="rect">
            <a:avLst/>
          </a:prstGeom>
        </p:spPr>
        <p:txBody>
          <a:bodyPr wrap="square">
            <a:spAutoFit/>
          </a:bodyPr>
          <a:lstStyle/>
          <a:p>
            <a:pPr marL="457200" marR="0" indent="-457200" algn="just">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Hệ quản trị CSDL </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mtClean="0">
                <a:latin typeface="Times New Roman" panose="02020603050405020304" pitchFamily="18" charset="0"/>
                <a:ea typeface="Times New Roman" panose="02020603050405020304" pitchFamily="18" charset="0"/>
                <a:cs typeface="Times New Roman" panose="02020603050405020304" pitchFamily="18" charset="0"/>
              </a:rPr>
              <a:t>HQTCSDL-</a:t>
            </a:r>
            <a:r>
              <a:rPr lang="en-US">
                <a:latin typeface="Times New Roman" panose="02020603050405020304" pitchFamily="18" charset="0"/>
                <a:cs typeface="Times New Roman" panose="02020603050405020304" pitchFamily="18" charset="0"/>
              </a:rPr>
              <a:t> Database Management System (DBMS</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b="1"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38782" y="690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sp>
        <p:nvSpPr>
          <p:cNvPr id="21" name="TextBox 20"/>
          <p:cNvSpPr txBox="1"/>
          <p:nvPr/>
        </p:nvSpPr>
        <p:spPr>
          <a:xfrm>
            <a:off x="242951" y="1494118"/>
            <a:ext cx="2884123" cy="369332"/>
          </a:xfrm>
          <a:prstGeom prst="rect">
            <a:avLst/>
          </a:prstGeom>
          <a:noFill/>
        </p:spPr>
        <p:txBody>
          <a:bodyPr wrap="none" rtlCol="0">
            <a:spAutoFit/>
          </a:bodyPr>
          <a:lstStyle/>
          <a:p>
            <a:pPr marL="285750" indent="-285750">
              <a:buFont typeface="Wingdings" panose="05000000000000000000" pitchFamily="2" charset="2"/>
              <a:buChar char="§"/>
            </a:pPr>
            <a:r>
              <a:rPr lang="en-US" b="1" smtClean="0"/>
              <a:t>Vai trò của HQTCSDL</a:t>
            </a:r>
            <a:endParaRPr lang="en-US" b="1"/>
          </a:p>
        </p:txBody>
      </p:sp>
      <p:pic>
        <p:nvPicPr>
          <p:cNvPr id="4" name="Picture 3"/>
          <p:cNvPicPr>
            <a:picLocks noChangeAspect="1"/>
          </p:cNvPicPr>
          <p:nvPr/>
        </p:nvPicPr>
        <p:blipFill>
          <a:blip r:embed="rId3"/>
          <a:stretch>
            <a:fillRect/>
          </a:stretch>
        </p:blipFill>
        <p:spPr>
          <a:xfrm>
            <a:off x="457200" y="2090095"/>
            <a:ext cx="7919709" cy="4216875"/>
          </a:xfrm>
          <a:prstGeom prst="rect">
            <a:avLst/>
          </a:prstGeom>
        </p:spPr>
      </p:pic>
    </p:spTree>
    <p:extLst>
      <p:ext uri="{BB962C8B-B14F-4D97-AF65-F5344CB8AC3E}">
        <p14:creationId xmlns:p14="http://schemas.microsoft.com/office/powerpoint/2010/main" val="2819478089"/>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Hệ quản trị 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2" name="TextBox 1"/>
          <p:cNvSpPr txBox="1"/>
          <p:nvPr/>
        </p:nvSpPr>
        <p:spPr>
          <a:xfrm>
            <a:off x="69173" y="1219200"/>
            <a:ext cx="5195654" cy="369332"/>
          </a:xfrm>
          <a:prstGeom prst="rect">
            <a:avLst/>
          </a:prstGeom>
          <a:noFill/>
        </p:spPr>
        <p:txBody>
          <a:bodyPr wrap="none" rtlCol="0">
            <a:spAutoFit/>
          </a:bodyPr>
          <a:lstStyle/>
          <a:p>
            <a:pPr marL="285750" indent="-285750">
              <a:buFont typeface="Arial" panose="020B0604020202020204" pitchFamily="34" charset="0"/>
              <a:buChar char="•"/>
            </a:pPr>
            <a:r>
              <a:rPr lang="en-US" b="1" i="1" smtClean="0">
                <a:hlinkClick r:id="rId3" action="ppaction://hlinkfile"/>
              </a:rPr>
              <a:t>Bài Thực hành </a:t>
            </a:r>
            <a:r>
              <a:rPr lang="en-US" b="1" i="1" smtClean="0"/>
              <a:t>1: Cấu hình MySQL Server</a:t>
            </a:r>
            <a:endParaRPr lang="en-US" b="1" i="1"/>
          </a:p>
        </p:txBody>
      </p:sp>
      <p:sp>
        <p:nvSpPr>
          <p:cNvPr id="13" name="TextBox 12"/>
          <p:cNvSpPr txBox="1"/>
          <p:nvPr/>
        </p:nvSpPr>
        <p:spPr>
          <a:xfrm>
            <a:off x="107273" y="1888343"/>
            <a:ext cx="3501280" cy="369332"/>
          </a:xfrm>
          <a:prstGeom prst="rect">
            <a:avLst/>
          </a:prstGeom>
          <a:noFill/>
        </p:spPr>
        <p:txBody>
          <a:bodyPr wrap="none" rtlCol="0">
            <a:spAutoFit/>
          </a:bodyPr>
          <a:lstStyle/>
          <a:p>
            <a:pPr marL="285750" indent="-285750">
              <a:buFont typeface="Arial" panose="020B0604020202020204" pitchFamily="34" charset="0"/>
              <a:buChar char="•"/>
            </a:pPr>
            <a:r>
              <a:rPr lang="en-US" b="1" i="1" smtClean="0">
                <a:hlinkClick r:id="rId4" action="ppaction://hlinkfile"/>
              </a:rPr>
              <a:t>Bài Thực hành </a:t>
            </a:r>
            <a:r>
              <a:rPr lang="en-US" b="1" i="1" smtClean="0"/>
              <a:t>2: Truy vấn</a:t>
            </a:r>
            <a:endParaRPr lang="en-US" b="1" i="1"/>
          </a:p>
        </p:txBody>
      </p:sp>
      <p:sp>
        <p:nvSpPr>
          <p:cNvPr id="3" name="Rectangle 2"/>
          <p:cNvSpPr/>
          <p:nvPr/>
        </p:nvSpPr>
        <p:spPr>
          <a:xfrm>
            <a:off x="38100" y="5949015"/>
            <a:ext cx="8648700" cy="369332"/>
          </a:xfrm>
          <a:prstGeom prst="rect">
            <a:avLst/>
          </a:prstGeom>
        </p:spPr>
        <p:txBody>
          <a:bodyPr wrap="square">
            <a:spAutoFit/>
          </a:bodyPr>
          <a:lstStyle/>
          <a:p>
            <a:pPr>
              <a:spcBef>
                <a:spcPct val="0"/>
              </a:spcBef>
              <a:buClrTx/>
              <a:buSzTx/>
              <a:buFontTx/>
              <a:buNone/>
            </a:pPr>
            <a:r>
              <a:rPr lang="en-US" b="1">
                <a:solidFill>
                  <a:schemeClr val="tx2"/>
                </a:solidFill>
              </a:rPr>
              <a:t>Tải ví dụ từ:</a:t>
            </a:r>
            <a:r>
              <a:rPr lang="en-US">
                <a:solidFill>
                  <a:schemeClr val="tx2"/>
                </a:solidFill>
              </a:rPr>
              <a:t> </a:t>
            </a:r>
            <a:r>
              <a:rPr lang="en-US" i="1" u="sng">
                <a:solidFill>
                  <a:schemeClr val="tx2"/>
                </a:solidFill>
              </a:rPr>
              <a:t>http://www.mysqltutorial.org/mysql-sample-database.aspx</a:t>
            </a:r>
          </a:p>
        </p:txBody>
      </p:sp>
    </p:spTree>
    <p:extLst>
      <p:ext uri="{BB962C8B-B14F-4D97-AF65-F5344CB8AC3E}">
        <p14:creationId xmlns:p14="http://schemas.microsoft.com/office/powerpoint/2010/main" val="365320767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228600" y="1065276"/>
            <a:ext cx="7772400" cy="59497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a:t>Cấu trúc thư mục </a:t>
            </a:r>
            <a:r>
              <a:rPr lang="en-US" smtClean="0"/>
              <a:t>MySQL  </a:t>
            </a:r>
            <a:endParaRPr lang="en-US"/>
          </a:p>
        </p:txBody>
      </p:sp>
      <p:graphicFrame>
        <p:nvGraphicFramePr>
          <p:cNvPr id="17" name="Group 3"/>
          <p:cNvGraphicFramePr>
            <a:graphicFrameLocks/>
          </p:cNvGraphicFramePr>
          <p:nvPr>
            <p:extLst>
              <p:ext uri="{D42A27DB-BD31-4B8C-83A1-F6EECF244321}">
                <p14:modId xmlns:p14="http://schemas.microsoft.com/office/powerpoint/2010/main" val="3769154777"/>
              </p:ext>
            </p:extLst>
          </p:nvPr>
        </p:nvGraphicFramePr>
        <p:xfrm>
          <a:off x="354012" y="1768866"/>
          <a:ext cx="8561388" cy="3654433"/>
        </p:xfrm>
        <a:graphic>
          <a:graphicData uri="http://schemas.openxmlformats.org/drawingml/2006/table">
            <a:tbl>
              <a:tblPr/>
              <a:tblGrid>
                <a:gridCol w="1158754"/>
                <a:gridCol w="7402634"/>
              </a:tblGrid>
              <a:tr h="367153">
                <a:tc>
                  <a:txBody>
                    <a:bodyPr/>
                    <a:lstStyle/>
                    <a:p>
                      <a:pPr marL="21600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Thư mục</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Nội dung</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bin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File nhị phân - mysqld chương trình server, tất cả các chương trình khách và công cụ để sử dụng và quản trị MySQL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1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Nơi MySQL đọc và ghi dữ liệu, và các file log của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1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include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Tập các file header, sử dụng khi viết và biên dịch các chương trình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15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lib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Các file thư viện của MySQL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51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scripts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mysql_install_db script, được sử dụng để khởi tạo file dữ liệu và các tài khoản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5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Arial" charset="0"/>
                        </a:rPr>
                        <a:t>share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SQL scripts để sửa các đặc quyền, cũng như tập các file ngôn ngữ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3115519"/>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228600" y="1065276"/>
            <a:ext cx="7772400" cy="763524"/>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a:t>File cấu </a:t>
            </a:r>
            <a:r>
              <a:rPr lang="en-US" smtClean="0"/>
              <a:t>hình: </a:t>
            </a:r>
            <a:r>
              <a:rPr lang="en-US" i="1">
                <a:solidFill>
                  <a:schemeClr val="tx2"/>
                </a:solidFill>
              </a:rPr>
              <a:t>my.ini</a:t>
            </a:r>
            <a:r>
              <a:rPr lang="en-US">
                <a:solidFill>
                  <a:schemeClr val="tx2"/>
                </a:solidFill>
              </a:rPr>
              <a:t> </a:t>
            </a:r>
            <a:r>
              <a:rPr lang="en-US" smtClean="0">
                <a:solidFill>
                  <a:schemeClr val="tx2"/>
                </a:solidFill>
              </a:rPr>
              <a:t>trên </a:t>
            </a:r>
            <a:r>
              <a:rPr lang="en-US" smtClean="0"/>
              <a:t>Windows hoặc </a:t>
            </a:r>
            <a:r>
              <a:rPr lang="en-US" i="1">
                <a:solidFill>
                  <a:schemeClr val="tx2"/>
                </a:solidFill>
              </a:rPr>
              <a:t>my.cnf</a:t>
            </a:r>
            <a:r>
              <a:rPr lang="en-US"/>
              <a:t> </a:t>
            </a:r>
            <a:r>
              <a:rPr lang="en-US" smtClean="0"/>
              <a:t>trên </a:t>
            </a:r>
            <a:r>
              <a:rPr lang="en-US"/>
              <a:t>Linux, Unix, </a:t>
            </a:r>
            <a:r>
              <a:rPr lang="en-US" smtClean="0"/>
              <a:t>Mac</a:t>
            </a:r>
            <a:r>
              <a:rPr lang="en-US"/>
              <a:t>. </a:t>
            </a:r>
          </a:p>
          <a:p>
            <a:pPr marL="144000" lvl="1" indent="-252000" algn="l">
              <a:buFont typeface="Wingdings" panose="05000000000000000000" pitchFamily="2" charset="2"/>
              <a:buChar char="§"/>
            </a:pPr>
            <a:endParaRPr lang="en-US"/>
          </a:p>
        </p:txBody>
      </p:sp>
      <p:sp>
        <p:nvSpPr>
          <p:cNvPr id="12" name="Rectangle 3"/>
          <p:cNvSpPr txBox="1">
            <a:spLocks noChangeArrowheads="1"/>
          </p:cNvSpPr>
          <p:nvPr/>
        </p:nvSpPr>
        <p:spPr bwMode="auto">
          <a:xfrm>
            <a:off x="533400" y="1663449"/>
            <a:ext cx="7772400" cy="92735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endParaRPr lang="en-US" smtClean="0"/>
          </a:p>
        </p:txBody>
      </p:sp>
      <p:sp>
        <p:nvSpPr>
          <p:cNvPr id="15" name="Rectangle 4"/>
          <p:cNvSpPr>
            <a:spLocks noChangeArrowheads="1"/>
          </p:cNvSpPr>
          <p:nvPr/>
        </p:nvSpPr>
        <p:spPr bwMode="auto">
          <a:xfrm>
            <a:off x="370114" y="2247982"/>
            <a:ext cx="8710386" cy="2246769"/>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l" eaLnBrk="1" hangingPunct="1">
              <a:spcBef>
                <a:spcPct val="0"/>
              </a:spcBef>
              <a:buClrTx/>
              <a:buSzTx/>
              <a:buFontTx/>
              <a:buNone/>
            </a:pPr>
            <a:r>
              <a:rPr lang="en-US" sz="2000">
                <a:latin typeface="Courier New" panose="02070309020205020404" pitchFamily="49" charset="0"/>
              </a:rPr>
              <a:t># The TCP/IP Port the MySQL Server will listen on </a:t>
            </a:r>
          </a:p>
          <a:p>
            <a:pPr algn="l" eaLnBrk="1" hangingPunct="1">
              <a:spcBef>
                <a:spcPct val="0"/>
              </a:spcBef>
              <a:buClrTx/>
              <a:buSzTx/>
              <a:buFontTx/>
              <a:buNone/>
            </a:pPr>
            <a:r>
              <a:rPr lang="en-US" sz="2000" b="1">
                <a:solidFill>
                  <a:schemeClr val="tx2"/>
                </a:solidFill>
                <a:latin typeface="Courier New" panose="02070309020205020404" pitchFamily="49" charset="0"/>
              </a:rPr>
              <a:t>port=3306 </a:t>
            </a:r>
          </a:p>
          <a:p>
            <a:pPr algn="l" eaLnBrk="1" hangingPunct="1">
              <a:spcBef>
                <a:spcPct val="0"/>
              </a:spcBef>
              <a:buClrTx/>
              <a:buSzTx/>
              <a:buFontTx/>
              <a:buNone/>
            </a:pPr>
            <a:r>
              <a:rPr lang="en-US" sz="2000">
                <a:latin typeface="Courier New" panose="02070309020205020404" pitchFamily="49" charset="0"/>
              </a:rPr>
              <a:t># Path to installation directory. All paths are</a:t>
            </a:r>
          </a:p>
          <a:p>
            <a:pPr algn="l" eaLnBrk="1" hangingPunct="1">
              <a:spcBef>
                <a:spcPct val="0"/>
              </a:spcBef>
              <a:buClrTx/>
              <a:buSzTx/>
              <a:buFontTx/>
              <a:buNone/>
            </a:pPr>
            <a:r>
              <a:rPr lang="en-US" sz="2000" smtClean="0">
                <a:latin typeface="Courier New" panose="02070309020205020404" pitchFamily="49" charset="0"/>
              </a:rPr>
              <a:t># </a:t>
            </a:r>
            <a:r>
              <a:rPr lang="en-US" sz="2000">
                <a:latin typeface="Courier New" panose="02070309020205020404" pitchFamily="49" charset="0"/>
              </a:rPr>
              <a:t>usually resolved relative to this. </a:t>
            </a:r>
          </a:p>
          <a:p>
            <a:pPr algn="l" eaLnBrk="1" hangingPunct="1">
              <a:spcBef>
                <a:spcPct val="0"/>
              </a:spcBef>
              <a:buClrTx/>
              <a:buSzTx/>
              <a:buFontTx/>
              <a:buNone/>
            </a:pPr>
            <a:r>
              <a:rPr lang="en-US" sz="2000" b="1">
                <a:solidFill>
                  <a:schemeClr val="tx2"/>
                </a:solidFill>
                <a:latin typeface="Courier New" panose="02070309020205020404" pitchFamily="49" charset="0"/>
              </a:rPr>
              <a:t>basedir="C:/Program Files/MySQL/MySQL Server 5.5/"</a:t>
            </a:r>
            <a:r>
              <a:rPr lang="en-US" sz="2000">
                <a:solidFill>
                  <a:schemeClr val="tx2"/>
                </a:solidFill>
                <a:latin typeface="Courier New" panose="02070309020205020404" pitchFamily="49" charset="0"/>
              </a:rPr>
              <a:t> </a:t>
            </a:r>
          </a:p>
          <a:p>
            <a:pPr algn="l" eaLnBrk="1" hangingPunct="1">
              <a:spcBef>
                <a:spcPct val="0"/>
              </a:spcBef>
              <a:buClrTx/>
              <a:buSzTx/>
              <a:buFontTx/>
              <a:buNone/>
            </a:pPr>
            <a:r>
              <a:rPr lang="en-US" sz="2000">
                <a:latin typeface="Courier New" panose="02070309020205020404" pitchFamily="49" charset="0"/>
              </a:rPr>
              <a:t># Path to the database root </a:t>
            </a:r>
          </a:p>
          <a:p>
            <a:pPr algn="l" eaLnBrk="1" hangingPunct="1">
              <a:spcBef>
                <a:spcPct val="0"/>
              </a:spcBef>
              <a:buClrTx/>
              <a:buSzTx/>
              <a:buFontTx/>
              <a:buNone/>
            </a:pPr>
            <a:r>
              <a:rPr lang="en-US" sz="2000" b="1">
                <a:solidFill>
                  <a:schemeClr val="tx2"/>
                </a:solidFill>
                <a:latin typeface="Courier New" panose="02070309020205020404" pitchFamily="49" charset="0"/>
              </a:rPr>
              <a:t>datadir="C:/Program Files/MySQL/MySQL Server 5.5/Data/"</a:t>
            </a:r>
            <a:r>
              <a:rPr lang="en-US" sz="2000">
                <a:solidFill>
                  <a:schemeClr val="tx2"/>
                </a:solidFill>
                <a:latin typeface="Courier New" panose="02070309020205020404" pitchFamily="49" charset="0"/>
              </a:rPr>
              <a:t> </a:t>
            </a:r>
          </a:p>
        </p:txBody>
      </p:sp>
      <p:sp>
        <p:nvSpPr>
          <p:cNvPr id="4" name="TextBox 3"/>
          <p:cNvSpPr txBox="1"/>
          <p:nvPr/>
        </p:nvSpPr>
        <p:spPr>
          <a:xfrm>
            <a:off x="7886700" y="6075898"/>
            <a:ext cx="776303" cy="369332"/>
          </a:xfrm>
          <a:prstGeom prst="rect">
            <a:avLst/>
          </a:prstGeom>
          <a:noFill/>
        </p:spPr>
        <p:txBody>
          <a:bodyPr wrap="none" rtlCol="0">
            <a:spAutoFit/>
          </a:bodyPr>
          <a:lstStyle/>
          <a:p>
            <a:r>
              <a:rPr lang="en-US" smtClean="0">
                <a:hlinkClick r:id="rId3" action="ppaction://hlinkfile"/>
              </a:rPr>
              <a:t>my.ini</a:t>
            </a:r>
            <a:endParaRPr lang="en-US"/>
          </a:p>
        </p:txBody>
      </p:sp>
    </p:spTree>
    <p:extLst>
      <p:ext uri="{BB962C8B-B14F-4D97-AF65-F5344CB8AC3E}">
        <p14:creationId xmlns:p14="http://schemas.microsoft.com/office/powerpoint/2010/main" val="2534243826"/>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3" name="Rectangle 2"/>
          <p:cNvSpPr/>
          <p:nvPr/>
        </p:nvSpPr>
        <p:spPr>
          <a:xfrm>
            <a:off x="25400" y="598321"/>
            <a:ext cx="8218714" cy="461665"/>
          </a:xfrm>
          <a:prstGeom prst="rect">
            <a:avLst/>
          </a:prstGeom>
        </p:spPr>
        <p:txBody>
          <a:bodyPr wrap="square">
            <a:spAutoFit/>
          </a:bodyPr>
          <a:lstStyle/>
          <a:p>
            <a:pPr marL="285750" indent="-285750" algn="l">
              <a:buFont typeface="Wingdings" panose="05000000000000000000" pitchFamily="2" charset="2"/>
              <a:buChar char="q"/>
            </a:pPr>
            <a:r>
              <a:rPr lang="en-US" sz="2400" smtClean="0"/>
              <a:t> </a:t>
            </a:r>
            <a:r>
              <a:rPr lang="en-US" sz="2400" b="1" i="1" smtClean="0"/>
              <a:t>Cài đặt MySQL DB Server</a:t>
            </a:r>
            <a:endParaRPr lang="vi-VN" sz="2400" b="1" i="1">
              <a:solidFill>
                <a:srgbClr val="333333"/>
              </a:solidFill>
              <a:latin typeface="Helvetica Neue"/>
            </a:endParaRPr>
          </a:p>
        </p:txBody>
      </p:sp>
      <p:sp>
        <p:nvSpPr>
          <p:cNvPr id="13" name="Rectangle 3"/>
          <p:cNvSpPr txBox="1">
            <a:spLocks noChangeArrowheads="1"/>
          </p:cNvSpPr>
          <p:nvPr/>
        </p:nvSpPr>
        <p:spPr bwMode="auto">
          <a:xfrm>
            <a:off x="228600" y="1065276"/>
            <a:ext cx="7772400" cy="763524"/>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a:t>Các chương trình MySQL </a:t>
            </a:r>
          </a:p>
          <a:p>
            <a:pPr marL="144000" lvl="1" indent="-252000" algn="l">
              <a:buFont typeface="Wingdings" panose="05000000000000000000" pitchFamily="2" charset="2"/>
              <a:buChar char="§"/>
            </a:pPr>
            <a:endParaRPr lang="en-US"/>
          </a:p>
        </p:txBody>
      </p:sp>
      <p:graphicFrame>
        <p:nvGraphicFramePr>
          <p:cNvPr id="16" name="Group 93"/>
          <p:cNvGraphicFramePr>
            <a:graphicFrameLocks/>
          </p:cNvGraphicFramePr>
          <p:nvPr>
            <p:extLst>
              <p:ext uri="{D42A27DB-BD31-4B8C-83A1-F6EECF244321}">
                <p14:modId xmlns:p14="http://schemas.microsoft.com/office/powerpoint/2010/main" val="14344969"/>
              </p:ext>
            </p:extLst>
          </p:nvPr>
        </p:nvGraphicFramePr>
        <p:xfrm>
          <a:off x="228600" y="1596380"/>
          <a:ext cx="8686800" cy="4728220"/>
        </p:xfrm>
        <a:graphic>
          <a:graphicData uri="http://schemas.openxmlformats.org/drawingml/2006/table">
            <a:tbl>
              <a:tblPr/>
              <a:tblGrid>
                <a:gridCol w="1596162"/>
                <a:gridCol w="7090638"/>
              </a:tblGrid>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mysqld </a:t>
                      </a:r>
                      <a:endParaRPr kumimoji="0" lang="en-US" sz="1800" b="0" i="0" u="none" strike="noStrike" cap="none" normalizeH="0" baseline="0" smtClean="0">
                        <a:ln>
                          <a:noFill/>
                        </a:ln>
                        <a:solidFill>
                          <a:schemeClr val="tx2"/>
                        </a:solidFill>
                        <a:effectLst/>
                        <a:latin typeface="Arial"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MySQL server</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mysqld_safe </a:t>
                      </a:r>
                      <a:endParaRPr kumimoji="0" lang="en-US" sz="1800" b="0" i="0" u="none" strike="noStrike" cap="none" normalizeH="0" baseline="0" smtClean="0">
                        <a:ln>
                          <a:noFill/>
                        </a:ln>
                        <a:solidFill>
                          <a:schemeClr val="tx2"/>
                        </a:solidFill>
                        <a:effectLst/>
                        <a:latin typeface="Arial"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Nên được sử dụng trên Unix/Linux cho khởi tạo server an ninh</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 </a:t>
                      </a:r>
                      <a:endParaRPr kumimoji="0" lang="en-US" sz="1800" b="0" i="0" u="none" strike="noStrike" cap="none" normalizeH="0" baseline="0" smtClean="0">
                        <a:ln>
                          <a:noFill/>
                        </a:ln>
                        <a:solidFill>
                          <a:schemeClr val="tx2"/>
                        </a:solidFill>
                        <a:effectLst/>
                        <a:latin typeface="Arial"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Công cụ khách giúp thực thi tương tác các câu lệnh SQL</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mysqladmin </a:t>
                      </a:r>
                      <a:endParaRPr kumimoji="0" lang="en-US" sz="1800" b="0" i="0" u="none" strike="noStrike" cap="none" normalizeH="0" baseline="0" smtClean="0">
                        <a:ln>
                          <a:noFill/>
                        </a:ln>
                        <a:solidFill>
                          <a:schemeClr val="tx2"/>
                        </a:solidFill>
                        <a:effectLst/>
                        <a:latin typeface="Arial" charset="0"/>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Trợ giúp các tác vụ quản trị khác nhau (hiện thị trạng thái, tắt server,..). </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7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mysqldump</a:t>
                      </a:r>
                      <a:r>
                        <a:rPr kumimoji="0" lang="en-US" sz="1800" b="0" i="0" u="none" strike="noStrike" cap="none" normalizeH="0" baseline="0" smtClean="0">
                          <a:ln>
                            <a:noFill/>
                          </a:ln>
                          <a:solidFill>
                            <a:schemeClr val="tx2"/>
                          </a:solidFill>
                          <a:effectLst/>
                          <a:latin typeface="Arial"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Lưu nội dung của CSDL MySQL ra ngoài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mysqlimport</a:t>
                      </a:r>
                      <a:r>
                        <a:rPr kumimoji="0" lang="en-US" sz="1800" b="0" i="0" u="none" strike="noStrike" cap="none" normalizeH="0" baseline="0" smtClean="0">
                          <a:ln>
                            <a:noFill/>
                          </a:ln>
                          <a:solidFill>
                            <a:schemeClr val="tx2"/>
                          </a:solidFill>
                          <a:effectLst/>
                          <a:latin typeface="Arial" charset="0"/>
                        </a:rPr>
                        <a:t> </a:t>
                      </a:r>
                      <a:r>
                        <a:rPr kumimoji="0" lang="en-US" sz="1800" b="0" i="1" u="none" strike="noStrike" cap="none" normalizeH="0" baseline="0" smtClean="0">
                          <a:ln>
                            <a:noFill/>
                          </a:ln>
                          <a:solidFill>
                            <a:schemeClr val="tx2"/>
                          </a:solidFill>
                          <a:effectLst/>
                          <a:latin typeface="Arial"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Nhập dữ liệu vào bảng từ file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mysqlshow</a:t>
                      </a:r>
                      <a:r>
                        <a:rPr kumimoji="0" lang="en-US" sz="1800" b="0" i="0" u="none" strike="noStrike" cap="none" normalizeH="0" baseline="0" smtClean="0">
                          <a:ln>
                            <a:noFill/>
                          </a:ln>
                          <a:solidFill>
                            <a:schemeClr val="tx2"/>
                          </a:solidFill>
                          <a:effectLst/>
                          <a:latin typeface="Arial"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Hiển thị thông tin về CSDL, bảng, cột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myisamchk</a:t>
                      </a:r>
                      <a:r>
                        <a:rPr kumimoji="0" lang="en-US" sz="1800" b="0" i="0" u="none" strike="noStrike" cap="none" normalizeH="0" baseline="0" smtClean="0">
                          <a:ln>
                            <a:noFill/>
                          </a:ln>
                          <a:solidFill>
                            <a:schemeClr val="tx2"/>
                          </a:solidFill>
                          <a:effectLst/>
                          <a:latin typeface="Arial" charset="0"/>
                        </a:rPr>
                        <a:t> </a:t>
                      </a:r>
                      <a:r>
                        <a:rPr kumimoji="0" lang="en-US" sz="1800" b="0" i="1" u="none" strike="noStrike" cap="none" normalizeH="0" baseline="0" smtClean="0">
                          <a:ln>
                            <a:noFill/>
                          </a:ln>
                          <a:solidFill>
                            <a:schemeClr val="tx2"/>
                          </a:solidFill>
                          <a:effectLst/>
                          <a:latin typeface="Arial"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Kiểm tra sự toàn vẹn của các file bảng MyISAM và sửa chữa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2"/>
                          </a:solidFill>
                          <a:effectLst/>
                          <a:latin typeface="Arial" charset="0"/>
                        </a:rPr>
                        <a:t>mysqlcheck</a:t>
                      </a:r>
                      <a:r>
                        <a:rPr kumimoji="0" lang="en-US" sz="1800" b="0" i="0" u="none" strike="noStrike" cap="none" normalizeH="0" baseline="0" smtClean="0">
                          <a:ln>
                            <a:noFill/>
                          </a:ln>
                          <a:solidFill>
                            <a:schemeClr val="tx2"/>
                          </a:solidFill>
                          <a:effectLst/>
                          <a:latin typeface="Arial"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Thực hiện tác vụ bảo trì bảng</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200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08492106"/>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3" name="Rectangle 3"/>
          <p:cNvSpPr txBox="1">
            <a:spLocks noChangeArrowheads="1"/>
          </p:cNvSpPr>
          <p:nvPr/>
        </p:nvSpPr>
        <p:spPr bwMode="auto">
          <a:xfrm>
            <a:off x="152400" y="1055278"/>
            <a:ext cx="8763000" cy="84972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a:t>Các tùy chọn chung cho MySQL Server (mysqld) và các công cụ khách MySQL</a:t>
            </a:r>
          </a:p>
        </p:txBody>
      </p:sp>
      <p:graphicFrame>
        <p:nvGraphicFramePr>
          <p:cNvPr id="16" name="Group 85"/>
          <p:cNvGraphicFramePr>
            <a:graphicFrameLocks/>
          </p:cNvGraphicFramePr>
          <p:nvPr>
            <p:extLst>
              <p:ext uri="{D42A27DB-BD31-4B8C-83A1-F6EECF244321}">
                <p14:modId xmlns:p14="http://schemas.microsoft.com/office/powerpoint/2010/main" val="2695168507"/>
              </p:ext>
            </p:extLst>
          </p:nvPr>
        </p:nvGraphicFramePr>
        <p:xfrm>
          <a:off x="482600" y="2002886"/>
          <a:ext cx="8204200" cy="4353463"/>
        </p:xfrm>
        <a:graphic>
          <a:graphicData uri="http://schemas.openxmlformats.org/drawingml/2006/table">
            <a:tbl>
              <a:tblPr/>
              <a:tblGrid>
                <a:gridCol w="2101321"/>
                <a:gridCol w="6102879"/>
              </a:tblGrid>
              <a:tr h="5400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--help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Hiển thị các giới thiệu tóm tắt về lệnh</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790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--print-defaults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Hiển thị các giá trị ngầm định cho các tùy chọn, các giá trị ngầm định từ các file cấu hình và các biến hệ thống</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5400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--nodefaults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Các file cấu hình không được đọc khi bắt đầu</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4590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--defaults-file=filename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Xác định file cấu hình được đọc khi bắt đầu</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768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--defaults-extra-file=filename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File cấu hình toàn cục được đọc đầu tiên, tiếp theo là filename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5400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--port=n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Xác định cổng TCP/IP để liên lạc tới (thông thường 3306).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5400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--version </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1080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Hiển thị số phiên bản của chương trình</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2427110"/>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3" name="Rectangle 3"/>
          <p:cNvSpPr txBox="1">
            <a:spLocks noChangeArrowheads="1"/>
          </p:cNvSpPr>
          <p:nvPr/>
        </p:nvSpPr>
        <p:spPr bwMode="auto">
          <a:xfrm>
            <a:off x="190500" y="1055278"/>
            <a:ext cx="8763000" cy="84972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a:t>Các tùy chọn chung cho </a:t>
            </a:r>
            <a:r>
              <a:rPr lang="en-US" smtClean="0"/>
              <a:t>các </a:t>
            </a:r>
            <a:r>
              <a:rPr lang="en-US"/>
              <a:t>công cụ khách MySQL</a:t>
            </a:r>
          </a:p>
        </p:txBody>
      </p:sp>
      <p:graphicFrame>
        <p:nvGraphicFramePr>
          <p:cNvPr id="12" name="Group 119"/>
          <p:cNvGraphicFramePr>
            <a:graphicFrameLocks/>
          </p:cNvGraphicFramePr>
          <p:nvPr>
            <p:extLst>
              <p:ext uri="{D42A27DB-BD31-4B8C-83A1-F6EECF244321}">
                <p14:modId xmlns:p14="http://schemas.microsoft.com/office/powerpoint/2010/main" val="1287077074"/>
              </p:ext>
            </p:extLst>
          </p:nvPr>
        </p:nvGraphicFramePr>
        <p:xfrm>
          <a:off x="457200" y="2133600"/>
          <a:ext cx="8497887" cy="2794001"/>
        </p:xfrm>
        <a:graphic>
          <a:graphicData uri="http://schemas.openxmlformats.org/drawingml/2006/table">
            <a:tbl>
              <a:tblPr/>
              <a:tblGrid>
                <a:gridCol w="1716087"/>
                <a:gridCol w="1828800"/>
                <a:gridCol w="4953000"/>
              </a:tblGrid>
              <a:tr h="509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-u &lt;username&gt;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--user=username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40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Xác định người dùng đăng nhập MySQL.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--password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40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Hỏi mật khẩu ngay sau khi lệnh bắt đầu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-p&lt;password&gt;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--password=xxx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40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Mật khẩu được truyền trực tiếp. Khác với các lựa chọn khác, không có  khoảng cách sau –p. Sẽ thuận tiện hơn nhưng giảm an toàn (nên tránh)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-h hostname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--host=hostname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4400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Xác định tên hoặc địa chỉ IP của máy tính (giá trị ngầm định là chính máy tính </a:t>
                      </a:r>
                      <a:r>
                        <a:rPr kumimoji="0" lang="en-US" sz="1600" b="0" i="1" u="none" strike="noStrike" cap="none" normalizeH="0" baseline="0" smtClean="0">
                          <a:ln>
                            <a:noFill/>
                          </a:ln>
                          <a:solidFill>
                            <a:schemeClr val="tx1"/>
                          </a:solidFill>
                          <a:effectLst/>
                          <a:latin typeface="Arial" charset="0"/>
                        </a:rPr>
                        <a:t>localhost</a:t>
                      </a:r>
                      <a:r>
                        <a:rPr kumimoji="0" lang="en-US" sz="16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3379099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3" name="Rectangle 3"/>
          <p:cNvSpPr txBox="1">
            <a:spLocks noChangeArrowheads="1"/>
          </p:cNvSpPr>
          <p:nvPr/>
        </p:nvSpPr>
        <p:spPr bwMode="auto">
          <a:xfrm>
            <a:off x="190500" y="1055278"/>
            <a:ext cx="8763000" cy="84972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lvl="1" algn="l"/>
            <a:r>
              <a:rPr lang="en-US" b="1" i="1" smtClean="0"/>
              <a:t>Ví dụ</a:t>
            </a:r>
            <a:r>
              <a:rPr lang="en-US" smtClean="0"/>
              <a:t>:</a:t>
            </a:r>
            <a:endParaRPr lang="en-US"/>
          </a:p>
        </p:txBody>
      </p:sp>
      <p:sp>
        <p:nvSpPr>
          <p:cNvPr id="15" name="Rectangle 3"/>
          <p:cNvSpPr txBox="1">
            <a:spLocks noChangeArrowheads="1"/>
          </p:cNvSpPr>
          <p:nvPr/>
        </p:nvSpPr>
        <p:spPr bwMode="auto">
          <a:xfrm>
            <a:off x="228600" y="1598599"/>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smtClean="0"/>
              <a:t>Khởi động server: mysqld</a:t>
            </a:r>
            <a:endParaRPr lang="en-US"/>
          </a:p>
        </p:txBody>
      </p:sp>
      <p:pic>
        <p:nvPicPr>
          <p:cNvPr id="2" name="Picture 1"/>
          <p:cNvPicPr>
            <a:picLocks noChangeAspect="1"/>
          </p:cNvPicPr>
          <p:nvPr/>
        </p:nvPicPr>
        <p:blipFill>
          <a:blip r:embed="rId3"/>
          <a:stretch>
            <a:fillRect/>
          </a:stretch>
        </p:blipFill>
        <p:spPr>
          <a:xfrm>
            <a:off x="457200" y="2125009"/>
            <a:ext cx="8145463" cy="1103824"/>
          </a:xfrm>
          <a:prstGeom prst="rect">
            <a:avLst/>
          </a:prstGeom>
        </p:spPr>
      </p:pic>
      <p:sp>
        <p:nvSpPr>
          <p:cNvPr id="16" name="Rectangle 3"/>
          <p:cNvSpPr txBox="1">
            <a:spLocks noChangeArrowheads="1"/>
          </p:cNvSpPr>
          <p:nvPr/>
        </p:nvSpPr>
        <p:spPr bwMode="auto">
          <a:xfrm>
            <a:off x="228600" y="3314287"/>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smtClean="0"/>
              <a:t>Khởi động phía client</a:t>
            </a:r>
            <a:endParaRPr lang="en-US"/>
          </a:p>
        </p:txBody>
      </p:sp>
      <p:pic>
        <p:nvPicPr>
          <p:cNvPr id="3" name="Picture 2"/>
          <p:cNvPicPr>
            <a:picLocks noChangeAspect="1"/>
          </p:cNvPicPr>
          <p:nvPr/>
        </p:nvPicPr>
        <p:blipFill>
          <a:blip r:embed="rId4"/>
          <a:stretch>
            <a:fillRect/>
          </a:stretch>
        </p:blipFill>
        <p:spPr>
          <a:xfrm>
            <a:off x="482599" y="3941884"/>
            <a:ext cx="6999455" cy="467636"/>
          </a:xfrm>
          <a:prstGeom prst="rect">
            <a:avLst/>
          </a:prstGeom>
        </p:spPr>
      </p:pic>
      <p:pic>
        <p:nvPicPr>
          <p:cNvPr id="4" name="Picture 3"/>
          <p:cNvPicPr>
            <a:picLocks noChangeAspect="1"/>
          </p:cNvPicPr>
          <p:nvPr/>
        </p:nvPicPr>
        <p:blipFill>
          <a:blip r:embed="rId5"/>
          <a:stretch>
            <a:fillRect/>
          </a:stretch>
        </p:blipFill>
        <p:spPr>
          <a:xfrm>
            <a:off x="527049" y="4640662"/>
            <a:ext cx="6955005" cy="1930149"/>
          </a:xfrm>
          <a:prstGeom prst="rect">
            <a:avLst/>
          </a:prstGeom>
        </p:spPr>
      </p:pic>
    </p:spTree>
    <p:extLst>
      <p:ext uri="{BB962C8B-B14F-4D97-AF65-F5344CB8AC3E}">
        <p14:creationId xmlns:p14="http://schemas.microsoft.com/office/powerpoint/2010/main" val="1994865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3" name="Rectangle 3"/>
          <p:cNvSpPr txBox="1">
            <a:spLocks noChangeArrowheads="1"/>
          </p:cNvSpPr>
          <p:nvPr/>
        </p:nvSpPr>
        <p:spPr bwMode="auto">
          <a:xfrm>
            <a:off x="190500" y="1055278"/>
            <a:ext cx="8763000" cy="849722"/>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lvl="1" algn="l"/>
            <a:r>
              <a:rPr lang="en-US" b="1" i="1" smtClean="0"/>
              <a:t>Ví dụ</a:t>
            </a:r>
            <a:r>
              <a:rPr lang="en-US" smtClean="0"/>
              <a:t>:</a:t>
            </a:r>
            <a:endParaRPr lang="en-US"/>
          </a:p>
        </p:txBody>
      </p:sp>
      <p:sp>
        <p:nvSpPr>
          <p:cNvPr id="15" name="Rectangle 3"/>
          <p:cNvSpPr txBox="1">
            <a:spLocks noChangeArrowheads="1"/>
          </p:cNvSpPr>
          <p:nvPr/>
        </p:nvSpPr>
        <p:spPr bwMode="auto">
          <a:xfrm>
            <a:off x="292100" y="1475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smtClean="0"/>
              <a:t>Liệt kê tên các CSDL </a:t>
            </a:r>
            <a:endParaRPr lang="en-US"/>
          </a:p>
        </p:txBody>
      </p:sp>
      <p:sp>
        <p:nvSpPr>
          <p:cNvPr id="17" name="Rectangle 3"/>
          <p:cNvSpPr txBox="1">
            <a:spLocks noChangeArrowheads="1"/>
          </p:cNvSpPr>
          <p:nvPr/>
        </p:nvSpPr>
        <p:spPr bwMode="auto">
          <a:xfrm>
            <a:off x="685800" y="1958975"/>
            <a:ext cx="7772400" cy="555625"/>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b="1" smtClean="0"/>
              <a:t>show databases ;</a:t>
            </a:r>
          </a:p>
        </p:txBody>
      </p:sp>
      <p:sp>
        <p:nvSpPr>
          <p:cNvPr id="18" name="Rectangle 3"/>
          <p:cNvSpPr txBox="1">
            <a:spLocks noChangeArrowheads="1"/>
          </p:cNvSpPr>
          <p:nvPr/>
        </p:nvSpPr>
        <p:spPr bwMode="auto">
          <a:xfrm>
            <a:off x="271462" y="2759050"/>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smtClean="0"/>
              <a:t>Chọn sử dụng CSDL </a:t>
            </a:r>
            <a:endParaRPr lang="en-US"/>
          </a:p>
        </p:txBody>
      </p:sp>
      <p:sp>
        <p:nvSpPr>
          <p:cNvPr id="19" name="Rectangle 3"/>
          <p:cNvSpPr txBox="1">
            <a:spLocks noChangeArrowheads="1"/>
          </p:cNvSpPr>
          <p:nvPr/>
        </p:nvSpPr>
        <p:spPr bwMode="auto">
          <a:xfrm>
            <a:off x="685800" y="3368650"/>
            <a:ext cx="7772400" cy="67413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b="1" smtClean="0"/>
              <a:t>use </a:t>
            </a:r>
            <a:r>
              <a:rPr lang="en-US" b="1" i="1" smtClean="0"/>
              <a:t>database_name</a:t>
            </a:r>
          </a:p>
        </p:txBody>
      </p:sp>
      <p:sp>
        <p:nvSpPr>
          <p:cNvPr id="20" name="Rectangle 3"/>
          <p:cNvSpPr txBox="1">
            <a:spLocks noChangeArrowheads="1"/>
          </p:cNvSpPr>
          <p:nvPr/>
        </p:nvSpPr>
        <p:spPr bwMode="auto">
          <a:xfrm>
            <a:off x="457200" y="5061986"/>
            <a:ext cx="7772400" cy="1029826"/>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Font typeface="Wingdings" panose="05000000000000000000" pitchFamily="2" charset="2"/>
              <a:buNone/>
            </a:pPr>
            <a:r>
              <a:rPr lang="en-US" i="1" smtClean="0">
                <a:solidFill>
                  <a:schemeClr val="tx2"/>
                </a:solidFill>
              </a:rPr>
              <a:t>Một câu lệnh SQL kết thúc với “;”, \g, hoặc \G và bấm Enter </a:t>
            </a:r>
          </a:p>
        </p:txBody>
      </p:sp>
    </p:spTree>
    <p:extLst>
      <p:ext uri="{BB962C8B-B14F-4D97-AF65-F5344CB8AC3E}">
        <p14:creationId xmlns:p14="http://schemas.microsoft.com/office/powerpoint/2010/main" val="187472291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smtClean="0"/>
              <a:t>Thi hành </a:t>
            </a:r>
            <a:r>
              <a:rPr lang="en-US"/>
              <a:t>các lệnh SQL từ một file văn bản</a:t>
            </a:r>
          </a:p>
        </p:txBody>
      </p:sp>
      <p:sp>
        <p:nvSpPr>
          <p:cNvPr id="16" name="Rectangle 3"/>
          <p:cNvSpPr txBox="1">
            <a:spLocks noChangeArrowheads="1"/>
          </p:cNvSpPr>
          <p:nvPr/>
        </p:nvSpPr>
        <p:spPr bwMode="auto">
          <a:xfrm>
            <a:off x="457200" y="1688314"/>
            <a:ext cx="84582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b="1" smtClean="0"/>
              <a:t>mysql --user=name --password=</a:t>
            </a:r>
            <a:r>
              <a:rPr lang="en-US" b="1" i="1" smtClean="0"/>
              <a:t>xxx</a:t>
            </a:r>
            <a:r>
              <a:rPr lang="en-US" b="1" smtClean="0"/>
              <a:t>  [db_name] &lt; </a:t>
            </a:r>
            <a:r>
              <a:rPr lang="en-US" b="1" i="1" smtClean="0"/>
              <a:t>file</a:t>
            </a:r>
          </a:p>
          <a:p>
            <a:pPr algn="l"/>
            <a:endParaRPr lang="en-US" b="1" i="1" smtClean="0"/>
          </a:p>
          <a:p>
            <a:pPr algn="l"/>
            <a:r>
              <a:rPr lang="en-US" b="1" i="1" smtClean="0"/>
              <a:t>Nếu đã chạy mysql</a:t>
            </a:r>
          </a:p>
          <a:p>
            <a:pPr marL="0" marR="45720" lvl="1" algn="l">
              <a:buClr>
                <a:srgbClr val="0BD0D9"/>
              </a:buClr>
              <a:buSzPct val="95000"/>
            </a:pPr>
            <a:r>
              <a:rPr lang="en-US" b="1" smtClean="0"/>
              <a:t>	source </a:t>
            </a:r>
            <a:r>
              <a:rPr lang="en-US" b="1" i="1" smtClean="0"/>
              <a:t>file_name</a:t>
            </a:r>
            <a:r>
              <a:rPr lang="en-US" smtClean="0"/>
              <a:t>  </a:t>
            </a:r>
          </a:p>
          <a:p>
            <a:pPr marL="0" marR="45720" lvl="1" algn="l">
              <a:buClr>
                <a:srgbClr val="0BD0D9"/>
              </a:buClr>
              <a:buSzPct val="95000"/>
            </a:pPr>
            <a:r>
              <a:rPr lang="en-US" smtClean="0"/>
              <a:t>hoặc </a:t>
            </a:r>
          </a:p>
          <a:p>
            <a:pPr marL="0" marR="45720" lvl="1" algn="l">
              <a:buClr>
                <a:srgbClr val="0BD0D9"/>
              </a:buClr>
              <a:buSzPct val="95000"/>
            </a:pPr>
            <a:r>
              <a:rPr lang="en-US" b="1"/>
              <a:t>	</a:t>
            </a:r>
            <a:r>
              <a:rPr lang="en-US" b="1" smtClean="0"/>
              <a:t>\. </a:t>
            </a:r>
            <a:r>
              <a:rPr lang="en-US" b="1" i="1"/>
              <a:t>file_name</a:t>
            </a:r>
            <a:r>
              <a:rPr lang="en-US"/>
              <a:t> </a:t>
            </a:r>
          </a:p>
          <a:p>
            <a:pPr algn="l"/>
            <a:endParaRPr lang="en-US" smtClean="0"/>
          </a:p>
        </p:txBody>
      </p:sp>
      <p:sp>
        <p:nvSpPr>
          <p:cNvPr id="2" name="TextBox 1"/>
          <p:cNvSpPr txBox="1"/>
          <p:nvPr/>
        </p:nvSpPr>
        <p:spPr>
          <a:xfrm>
            <a:off x="7507803" y="6096000"/>
            <a:ext cx="681597" cy="369332"/>
          </a:xfrm>
          <a:prstGeom prst="rect">
            <a:avLst/>
          </a:prstGeom>
          <a:noFill/>
        </p:spPr>
        <p:txBody>
          <a:bodyPr wrap="none" rtlCol="0">
            <a:spAutoFit/>
          </a:bodyPr>
          <a:lstStyle/>
          <a:p>
            <a:r>
              <a:rPr lang="en-US" smtClean="0">
                <a:hlinkClick r:id="rId3" action="ppaction://hlinkfile"/>
              </a:rPr>
              <a:t>ví dụ</a:t>
            </a:r>
            <a:endParaRPr lang="en-US"/>
          </a:p>
        </p:txBody>
      </p:sp>
    </p:spTree>
    <p:extLst>
      <p:ext uri="{BB962C8B-B14F-4D97-AF65-F5344CB8AC3E}">
        <p14:creationId xmlns:p14="http://schemas.microsoft.com/office/powerpoint/2010/main" val="27331830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smtClean="0"/>
              <a:t>Hiển thị </a:t>
            </a:r>
            <a:r>
              <a:rPr lang="en-US" b="1" i="1"/>
              <a:t>thông tin về CSDL</a:t>
            </a:r>
          </a:p>
        </p:txBody>
      </p:sp>
      <p:sp>
        <p:nvSpPr>
          <p:cNvPr id="2" name="TextBox 1"/>
          <p:cNvSpPr txBox="1"/>
          <p:nvPr/>
        </p:nvSpPr>
        <p:spPr>
          <a:xfrm>
            <a:off x="7507803" y="6096000"/>
            <a:ext cx="681597" cy="369332"/>
          </a:xfrm>
          <a:prstGeom prst="rect">
            <a:avLst/>
          </a:prstGeom>
          <a:noFill/>
        </p:spPr>
        <p:txBody>
          <a:bodyPr wrap="none" rtlCol="0">
            <a:spAutoFit/>
          </a:bodyPr>
          <a:lstStyle/>
          <a:p>
            <a:r>
              <a:rPr lang="en-US" smtClean="0">
                <a:hlinkClick r:id="rId3" action="ppaction://hlinkfile"/>
              </a:rPr>
              <a:t>ví dụ</a:t>
            </a:r>
            <a:endParaRPr lang="en-US"/>
          </a:p>
        </p:txBody>
      </p:sp>
      <p:sp>
        <p:nvSpPr>
          <p:cNvPr id="12" name="Rectangle 3"/>
          <p:cNvSpPr txBox="1">
            <a:spLocks noChangeArrowheads="1"/>
          </p:cNvSpPr>
          <p:nvPr/>
        </p:nvSpPr>
        <p:spPr bwMode="auto">
          <a:xfrm>
            <a:off x="330200" y="1750457"/>
            <a:ext cx="88646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spcBef>
                <a:spcPts val="2400"/>
              </a:spcBef>
              <a:buFont typeface="Courier New" panose="02070309020205020404" pitchFamily="49" charset="0"/>
              <a:buChar char="o"/>
            </a:pPr>
            <a:r>
              <a:rPr lang="en-US" b="1" smtClean="0">
                <a:latin typeface="Courier New" panose="02070309020205020404" pitchFamily="49" charset="0"/>
              </a:rPr>
              <a:t>SHOW DATABASES; </a:t>
            </a:r>
          </a:p>
          <a:p>
            <a:pPr marL="457200" indent="-457200" algn="l">
              <a:spcBef>
                <a:spcPts val="2400"/>
              </a:spcBef>
              <a:buFont typeface="Courier New" panose="02070309020205020404" pitchFamily="49" charset="0"/>
              <a:buChar char="o"/>
            </a:pPr>
            <a:r>
              <a:rPr lang="en-US" b="1" smtClean="0">
                <a:latin typeface="Courier New" panose="02070309020205020404" pitchFamily="49" charset="0"/>
              </a:rPr>
              <a:t>SHOW TABLES FROM mysql LIKE 'time%'; </a:t>
            </a:r>
          </a:p>
          <a:p>
            <a:pPr marL="457200" indent="-457200" algn="l">
              <a:spcBef>
                <a:spcPts val="2400"/>
              </a:spcBef>
              <a:buFont typeface="Courier New" panose="02070309020205020404" pitchFamily="49" charset="0"/>
              <a:buChar char="o"/>
            </a:pPr>
            <a:r>
              <a:rPr lang="en-US" b="1" smtClean="0">
                <a:latin typeface="Courier New" panose="02070309020205020404" pitchFamily="49" charset="0"/>
              </a:rPr>
              <a:t>SHOW [FULL] COLUMNS FROM &lt;table name&gt; [FROM &lt;database name&gt;] [LIKE '&lt;value&gt;'];</a:t>
            </a:r>
          </a:p>
          <a:p>
            <a:pPr marL="457200" indent="-457200" algn="l">
              <a:spcBef>
                <a:spcPts val="2400"/>
              </a:spcBef>
              <a:buFont typeface="Courier New" panose="02070309020205020404" pitchFamily="49" charset="0"/>
              <a:buChar char="o"/>
            </a:pPr>
            <a:r>
              <a:rPr lang="en-US" b="1" smtClean="0">
                <a:latin typeface="Courier New" panose="02070309020205020404" pitchFamily="49" charset="0"/>
              </a:rPr>
              <a:t>SHOW INDEX FROM &lt;table name&gt; [</a:t>
            </a:r>
            <a:r>
              <a:rPr lang="en-US" b="1">
                <a:latin typeface="Courier New" panose="02070309020205020404" pitchFamily="49" charset="0"/>
              </a:rPr>
              <a:t>FROM &lt;database name</a:t>
            </a:r>
            <a:r>
              <a:rPr lang="en-US" b="1" smtClean="0">
                <a:latin typeface="Courier New" panose="02070309020205020404" pitchFamily="49" charset="0"/>
              </a:rPr>
              <a:t>&gt;]; </a:t>
            </a:r>
          </a:p>
        </p:txBody>
      </p:sp>
    </p:spTree>
    <p:extLst>
      <p:ext uri="{BB962C8B-B14F-4D97-AF65-F5344CB8AC3E}">
        <p14:creationId xmlns:p14="http://schemas.microsoft.com/office/powerpoint/2010/main" val="89084014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07100" y="24675"/>
            <a:ext cx="31369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2" name="Rectangle 1"/>
          <p:cNvSpPr/>
          <p:nvPr/>
        </p:nvSpPr>
        <p:spPr>
          <a:xfrm>
            <a:off x="238782" y="90100"/>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5" name="TextBox 4"/>
          <p:cNvSpPr txBox="1"/>
          <p:nvPr/>
        </p:nvSpPr>
        <p:spPr>
          <a:xfrm>
            <a:off x="226082" y="680434"/>
            <a:ext cx="4955518" cy="461665"/>
          </a:xfrm>
          <a:prstGeom prst="rect">
            <a:avLst/>
          </a:prstGeom>
          <a:noFill/>
        </p:spPr>
        <p:txBody>
          <a:bodyPr wrap="square" rtlCol="0">
            <a:spAutoFit/>
          </a:bodyPr>
          <a:lstStyle/>
          <a:p>
            <a:pPr marL="342900" indent="-342900" algn="l">
              <a:buFont typeface="Wingdings" panose="05000000000000000000" pitchFamily="2" charset="2"/>
              <a:buChar char="v"/>
            </a:pPr>
            <a:r>
              <a:rPr lang="en-US" sz="2400" b="1" smtClean="0"/>
              <a:t>Tương tác </a:t>
            </a:r>
            <a:r>
              <a:rPr lang="vi-VN" sz="2400" b="1" smtClean="0"/>
              <a:t>của</a:t>
            </a:r>
            <a:r>
              <a:rPr lang="en-US" sz="2400" b="1" smtClean="0"/>
              <a:t> </a:t>
            </a:r>
            <a:r>
              <a:rPr lang="en-US" sz="2400" b="1" smtClean="0"/>
              <a:t>HQTCSDL</a:t>
            </a:r>
          </a:p>
        </p:txBody>
      </p:sp>
      <p:sp>
        <p:nvSpPr>
          <p:cNvPr id="1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pic>
        <p:nvPicPr>
          <p:cNvPr id="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012" y="1232439"/>
            <a:ext cx="5530669" cy="530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75405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smtClean="0"/>
              <a:t>Hiển thị thông tin về CSDL</a:t>
            </a:r>
            <a:endParaRPr lang="en-US" b="1" i="1"/>
          </a:p>
        </p:txBody>
      </p:sp>
      <p:sp>
        <p:nvSpPr>
          <p:cNvPr id="12" name="Rectangle 3"/>
          <p:cNvSpPr txBox="1">
            <a:spLocks noChangeArrowheads="1"/>
          </p:cNvSpPr>
          <p:nvPr/>
        </p:nvSpPr>
        <p:spPr bwMode="auto">
          <a:xfrm>
            <a:off x="330200" y="1750457"/>
            <a:ext cx="88646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Courier New" panose="02070309020205020404" pitchFamily="49" charset="0"/>
              <a:buChar char="o"/>
            </a:pPr>
            <a:r>
              <a:rPr lang="en-US"/>
              <a:t>CSDL </a:t>
            </a:r>
            <a:r>
              <a:rPr lang="en-US" sz="2800" b="1">
                <a:solidFill>
                  <a:schemeClr val="tx2"/>
                </a:solidFill>
                <a:latin typeface="Courier New" panose="02070309020205020404" pitchFamily="49" charset="0"/>
              </a:rPr>
              <a:t>INFORMATION_SCHEMA</a:t>
            </a:r>
            <a:r>
              <a:rPr lang="en-US"/>
              <a:t> chứa siêu dữ liệu (metadata) về các CSDL trong MySQL server </a:t>
            </a:r>
          </a:p>
          <a:p>
            <a:pPr marL="457200" indent="-457200" algn="l">
              <a:buFont typeface="Courier New" panose="02070309020205020404" pitchFamily="49" charset="0"/>
              <a:buChar char="o"/>
            </a:pPr>
            <a:r>
              <a:rPr lang="en-US"/>
              <a:t>Ví dụ:</a:t>
            </a:r>
          </a:p>
          <a:p>
            <a:pPr lvl="1" algn="l"/>
            <a:r>
              <a:rPr lang="en-US">
                <a:latin typeface="Courier New" panose="02070309020205020404" pitchFamily="49" charset="0"/>
              </a:rPr>
              <a:t>SELECT </a:t>
            </a:r>
            <a:r>
              <a:rPr lang="en-US" b="1">
                <a:latin typeface="Courier New" panose="02070309020205020404" pitchFamily="49" charset="0"/>
              </a:rPr>
              <a:t>table_name, table_type, engine </a:t>
            </a:r>
          </a:p>
          <a:p>
            <a:pPr lvl="1" algn="l"/>
            <a:r>
              <a:rPr lang="en-US">
                <a:latin typeface="Courier New" panose="02070309020205020404" pitchFamily="49" charset="0"/>
              </a:rPr>
              <a:t>FROM </a:t>
            </a:r>
            <a:r>
              <a:rPr lang="en-US" b="1">
                <a:latin typeface="Courier New" panose="02070309020205020404" pitchFamily="49" charset="0"/>
              </a:rPr>
              <a:t>information_schema.tables </a:t>
            </a:r>
          </a:p>
          <a:p>
            <a:pPr lvl="1" algn="l"/>
            <a:r>
              <a:rPr lang="en-US">
                <a:latin typeface="Courier New" panose="02070309020205020404" pitchFamily="49" charset="0"/>
              </a:rPr>
              <a:t>WHERE </a:t>
            </a:r>
            <a:r>
              <a:rPr lang="en-US" b="1">
                <a:latin typeface="Courier New" panose="02070309020205020404" pitchFamily="49" charset="0"/>
              </a:rPr>
              <a:t>table_schema = </a:t>
            </a:r>
            <a:r>
              <a:rPr lang="en-US" b="1" smtClean="0">
                <a:latin typeface="Courier New" panose="02070309020205020404" pitchFamily="49" charset="0"/>
              </a:rPr>
              <a:t>'database_name</a:t>
            </a:r>
            <a:r>
              <a:rPr lang="en-US" b="1">
                <a:latin typeface="Courier New" panose="02070309020205020404" pitchFamily="49" charset="0"/>
              </a:rPr>
              <a:t>'</a:t>
            </a:r>
            <a:r>
              <a:rPr lang="en-US">
                <a:latin typeface="Courier New" panose="02070309020205020404" pitchFamily="49" charset="0"/>
              </a:rPr>
              <a:t> </a:t>
            </a:r>
          </a:p>
          <a:p>
            <a:pPr marL="457200" indent="-457200" algn="l">
              <a:spcBef>
                <a:spcPts val="2400"/>
              </a:spcBef>
              <a:buFont typeface="Courier New" panose="02070309020205020404" pitchFamily="49" charset="0"/>
              <a:buChar char="o"/>
            </a:pPr>
            <a:endParaRPr lang="en-US" b="1" smtClean="0">
              <a:latin typeface="Courier New" panose="02070309020205020404" pitchFamily="49" charset="0"/>
            </a:endParaRPr>
          </a:p>
        </p:txBody>
      </p:sp>
    </p:spTree>
    <p:extLst>
      <p:ext uri="{BB962C8B-B14F-4D97-AF65-F5344CB8AC3E}">
        <p14:creationId xmlns:p14="http://schemas.microsoft.com/office/powerpoint/2010/main" val="3013839499"/>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Sử dụng Mysqladmin</a:t>
            </a:r>
          </a:p>
        </p:txBody>
      </p:sp>
      <p:sp>
        <p:nvSpPr>
          <p:cNvPr id="13" name="Rectangle 3"/>
          <p:cNvSpPr txBox="1">
            <a:spLocks noChangeArrowheads="1"/>
          </p:cNvSpPr>
          <p:nvPr/>
        </p:nvSpPr>
        <p:spPr bwMode="auto">
          <a:xfrm>
            <a:off x="330200" y="1639952"/>
            <a:ext cx="3810000" cy="57308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2000" b="1" smtClean="0"/>
              <a:t>mysqladmin –u root -p status </a:t>
            </a:r>
          </a:p>
          <a:p>
            <a:endParaRPr lang="en-US" sz="2000" smtClean="0"/>
          </a:p>
        </p:txBody>
      </p:sp>
      <p:graphicFrame>
        <p:nvGraphicFramePr>
          <p:cNvPr id="16" name="Group 72"/>
          <p:cNvGraphicFramePr>
            <a:graphicFrameLocks/>
          </p:cNvGraphicFramePr>
          <p:nvPr>
            <p:extLst>
              <p:ext uri="{D42A27DB-BD31-4B8C-83A1-F6EECF244321}">
                <p14:modId xmlns:p14="http://schemas.microsoft.com/office/powerpoint/2010/main" val="3786680097"/>
              </p:ext>
            </p:extLst>
          </p:nvPr>
        </p:nvGraphicFramePr>
        <p:xfrm>
          <a:off x="304800" y="2286000"/>
          <a:ext cx="8458200" cy="3716020"/>
        </p:xfrm>
        <a:graphic>
          <a:graphicData uri="http://schemas.openxmlformats.org/drawingml/2006/table">
            <a:tbl>
              <a:tblPr/>
              <a:tblGrid>
                <a:gridCol w="1705855"/>
                <a:gridCol w="6752345"/>
              </a:tblGrid>
              <a:tr h="580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Biến trạng thái</a:t>
                      </a:r>
                      <a:endParaRPr kumimoji="0" lang="en-US" sz="1800" b="0" i="0" u="none" strike="noStrike" cap="none" normalizeH="0" baseline="0" smtClean="0">
                        <a:ln>
                          <a:noFill/>
                        </a:ln>
                        <a:solidFill>
                          <a:schemeClr val="tx1"/>
                        </a:solidFill>
                        <a:effectLst/>
                        <a:latin typeface="Arial" charset="0"/>
                      </a:endParaRPr>
                    </a:p>
                  </a:txBody>
                  <a:tcPr marT="45715" marB="45715" anchor="ctr"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Mô tả</a:t>
                      </a:r>
                      <a:endParaRPr kumimoji="0" lang="en-US" sz="1800" b="0" i="0" u="none" strike="noStrike" cap="none" normalizeH="0" baseline="0" smtClean="0">
                        <a:ln>
                          <a:noFill/>
                        </a:ln>
                        <a:solidFill>
                          <a:schemeClr val="tx1"/>
                        </a:solidFill>
                        <a:effectLst/>
                        <a:latin typeface="Arial" charset="0"/>
                      </a:endParaRPr>
                    </a:p>
                  </a:txBody>
                  <a:tcPr marT="45715" marB="45715" anchor="ctr" horzOverflow="overflow">
                    <a:lnL>
                      <a:noFill/>
                    </a:lnL>
                    <a:lnR cap="flat">
                      <a:noFill/>
                    </a:lnR>
                    <a:lnT cap="flat">
                      <a:noFill/>
                    </a:lnT>
                    <a:lnB>
                      <a:noFill/>
                    </a:lnB>
                    <a:lnTlToBr>
                      <a:noFill/>
                    </a:lnTlToBr>
                    <a:lnBlToTr>
                      <a:noFill/>
                    </a:lnBlToTr>
                    <a:noFill/>
                  </a:tcPr>
                </a:tc>
              </a:tr>
              <a:tr h="4333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Threads</a:t>
                      </a:r>
                    </a:p>
                  </a:txBody>
                  <a:tcPr marT="45715" marB="45715"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lượng các kết nối đang mở</a:t>
                      </a:r>
                    </a:p>
                  </a:txBody>
                  <a:tcPr marT="45715" marB="45715" anchor="ctr" horzOverflow="overflow">
                    <a:lnL>
                      <a:noFill/>
                    </a:lnL>
                    <a:lnR cap="flat">
                      <a:noFill/>
                    </a:lnR>
                    <a:lnT>
                      <a:noFill/>
                    </a:lnT>
                    <a:lnB>
                      <a:noFill/>
                    </a:lnB>
                    <a:lnTlToBr>
                      <a:noFill/>
                    </a:lnTlToBr>
                    <a:lnBlToTr>
                      <a:noFill/>
                    </a:lnBlToTr>
                    <a:noFill/>
                  </a:tcPr>
                </a:tc>
              </a:tr>
              <a:tr h="4333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Questions</a:t>
                      </a:r>
                    </a:p>
                  </a:txBody>
                  <a:tcPr marT="45715" marB="45715"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lượng các truy vấn đã gửi tới server từ khi bắt đầu</a:t>
                      </a:r>
                    </a:p>
                  </a:txBody>
                  <a:tcPr marT="45715" marB="45715" anchor="ctr" horzOverflow="overflow">
                    <a:lnL>
                      <a:noFill/>
                    </a:lnL>
                    <a:lnR cap="flat">
                      <a:noFill/>
                    </a:lnR>
                    <a:lnT>
                      <a:noFill/>
                    </a:lnT>
                    <a:lnB>
                      <a:noFill/>
                    </a:lnB>
                    <a:lnTlToBr>
                      <a:noFill/>
                    </a:lnTlToBr>
                    <a:lnBlToTr>
                      <a:noFill/>
                    </a:lnBlToTr>
                    <a:noFill/>
                  </a:tcPr>
                </a:tc>
              </a:tr>
              <a:tr h="763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Slow queries</a:t>
                      </a:r>
                    </a:p>
                  </a:txBody>
                  <a:tcPr marT="45715" marB="45715"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các truy vấn thực thi lâu hơn biến hệ thống </a:t>
                      </a:r>
                      <a:r>
                        <a:rPr kumimoji="0" lang="en-US" sz="1600" b="0" i="1" u="none" strike="noStrike" cap="none" normalizeH="0" baseline="0" smtClean="0">
                          <a:ln>
                            <a:noFill/>
                          </a:ln>
                          <a:solidFill>
                            <a:schemeClr val="tx2"/>
                          </a:solidFill>
                          <a:effectLst/>
                          <a:latin typeface="Arial" charset="0"/>
                        </a:rPr>
                        <a:t>long_query_time system </a:t>
                      </a:r>
                    </a:p>
                  </a:txBody>
                  <a:tcPr marT="45715" marB="45715" anchor="ctr" horzOverflow="overflow">
                    <a:lnL>
                      <a:noFill/>
                    </a:lnL>
                    <a:lnR cap="flat">
                      <a:noFill/>
                    </a:lnR>
                    <a:lnT>
                      <a:noFill/>
                    </a:lnT>
                    <a:lnB>
                      <a:noFill/>
                    </a:lnB>
                    <a:lnTlToBr>
                      <a:noFill/>
                    </a:lnTlToBr>
                    <a:lnBlToTr>
                      <a:noFill/>
                    </a:lnBlToTr>
                    <a:noFill/>
                  </a:tcPr>
                </a:tc>
              </a:tr>
              <a:tr h="4333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Opens</a:t>
                      </a:r>
                    </a:p>
                  </a:txBody>
                  <a:tcPr marT="45715" marB="45715"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lượng các bảng đã mở từ khi server bắt đầu</a:t>
                      </a:r>
                    </a:p>
                  </a:txBody>
                  <a:tcPr marT="45715" marB="45715" anchor="ctr" horzOverflow="overflow">
                    <a:lnL>
                      <a:noFill/>
                    </a:lnL>
                    <a:lnR cap="flat">
                      <a:noFill/>
                    </a:lnR>
                    <a:lnT>
                      <a:noFill/>
                    </a:lnT>
                    <a:lnB>
                      <a:noFill/>
                    </a:lnB>
                    <a:lnTlToBr>
                      <a:noFill/>
                    </a:lnTlToBr>
                    <a:lnBlToTr>
                      <a:noFill/>
                    </a:lnBlToTr>
                    <a:noFill/>
                  </a:tcPr>
                </a:tc>
              </a:tr>
              <a:tr h="4333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Open tables</a:t>
                      </a:r>
                    </a:p>
                  </a:txBody>
                  <a:tcPr marT="45715" marB="45715"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các bảng đang mở và đang được truy cập</a:t>
                      </a:r>
                    </a:p>
                  </a:txBody>
                  <a:tcPr marT="45715" marB="45715" anchor="ctr" horzOverflow="overflow">
                    <a:lnL>
                      <a:noFill/>
                    </a:lnL>
                    <a:lnR cap="flat">
                      <a:noFill/>
                    </a:lnR>
                    <a:lnT>
                      <a:noFill/>
                    </a:lnT>
                    <a:lnB>
                      <a:noFill/>
                    </a:lnB>
                    <a:lnTlToBr>
                      <a:noFill/>
                    </a:lnTlToBr>
                    <a:lnBlToTr>
                      <a:noFill/>
                    </a:lnBlToTr>
                    <a:noFill/>
                  </a:tcPr>
                </a:tc>
              </a:tr>
              <a:tr h="5791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Queries per second avg</a:t>
                      </a:r>
                    </a:p>
                  </a:txBody>
                  <a:tcPr marT="45715" marB="45715" anchor="ct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Số lượng trung bình các truy vấn trong một giây</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T="45715" marB="45715"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770410082"/>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Sử dụng Mysqladmin</a:t>
            </a:r>
          </a:p>
        </p:txBody>
      </p:sp>
      <p:sp>
        <p:nvSpPr>
          <p:cNvPr id="12" name="Rectangle 3"/>
          <p:cNvSpPr txBox="1">
            <a:spLocks noChangeArrowheads="1"/>
          </p:cNvSpPr>
          <p:nvPr/>
        </p:nvSpPr>
        <p:spPr bwMode="auto">
          <a:xfrm>
            <a:off x="685015" y="2003032"/>
            <a:ext cx="77724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sz="2800" smtClean="0">
                <a:latin typeface="Courier New" panose="02070309020205020404" pitchFamily="49" charset="0"/>
              </a:rPr>
              <a:t>mysqladmin –u root –p processlist </a:t>
            </a:r>
          </a:p>
          <a:p>
            <a:pPr marL="457200" indent="-457200" algn="l">
              <a:buFont typeface="Arial" panose="020B0604020202020204" pitchFamily="34" charset="0"/>
              <a:buChar char="•"/>
            </a:pPr>
            <a:r>
              <a:rPr lang="en-US" sz="2800" smtClean="0">
                <a:latin typeface="Courier New" panose="02070309020205020404" pitchFamily="49" charset="0"/>
              </a:rPr>
              <a:t>mysqladmin –u root –p kill process-id, process-id-2 ... </a:t>
            </a:r>
          </a:p>
        </p:txBody>
      </p:sp>
    </p:spTree>
    <p:extLst>
      <p:ext uri="{BB962C8B-B14F-4D97-AF65-F5344CB8AC3E}">
        <p14:creationId xmlns:p14="http://schemas.microsoft.com/office/powerpoint/2010/main" val="818796757"/>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Sử dụng Mysqladmin</a:t>
            </a:r>
          </a:p>
        </p:txBody>
      </p:sp>
      <p:graphicFrame>
        <p:nvGraphicFramePr>
          <p:cNvPr id="13" name="Group 71"/>
          <p:cNvGraphicFramePr>
            <a:graphicFrameLocks/>
          </p:cNvGraphicFramePr>
          <p:nvPr>
            <p:extLst>
              <p:ext uri="{D42A27DB-BD31-4B8C-83A1-F6EECF244321}">
                <p14:modId xmlns:p14="http://schemas.microsoft.com/office/powerpoint/2010/main" val="4105624568"/>
              </p:ext>
            </p:extLst>
          </p:nvPr>
        </p:nvGraphicFramePr>
        <p:xfrm>
          <a:off x="598488" y="1828800"/>
          <a:ext cx="8088312" cy="3986846"/>
        </p:xfrm>
        <a:graphic>
          <a:graphicData uri="http://schemas.openxmlformats.org/drawingml/2006/table">
            <a:tbl>
              <a:tblPr/>
              <a:tblGrid>
                <a:gridCol w="1889776"/>
                <a:gridCol w="6198536"/>
              </a:tblGrid>
              <a:tr h="611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Lệnh</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Mô tả</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ping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800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Kiểm tra liệu có thể thiết lập kết nối tới server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shutdown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800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Kết thúc MySQL server.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start-slave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800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Bắt đầu một tiến trình tớ (</a:t>
                      </a:r>
                      <a:r>
                        <a:rPr kumimoji="0" lang="en-US" sz="2800" b="0" i="1" u="none" strike="noStrike" cap="none" normalizeH="0" baseline="0" smtClean="0">
                          <a:ln>
                            <a:noFill/>
                          </a:ln>
                          <a:solidFill>
                            <a:schemeClr val="tx2"/>
                          </a:solidFill>
                          <a:effectLst/>
                          <a:latin typeface="Arial" charset="0"/>
                        </a:rPr>
                        <a:t>slave</a:t>
                      </a:r>
                      <a:r>
                        <a:rPr kumimoji="0" lang="en-US" sz="2800" b="0" i="0" u="none" strike="noStrike" cap="none" normalizeH="0" baseline="0" smtClean="0">
                          <a:ln>
                            <a:noFill/>
                          </a:ln>
                          <a:solidFill>
                            <a:schemeClr val="tx1"/>
                          </a:solidFill>
                          <a:effectLst/>
                          <a:latin typeface="Arial" charset="0"/>
                        </a:rPr>
                        <a:t>) cho quá trình tạo bản sao (</a:t>
                      </a:r>
                      <a:r>
                        <a:rPr kumimoji="0" lang="en-US" sz="2800" b="0" i="1" u="none" strike="noStrike" cap="none" normalizeH="0" baseline="0" smtClean="0">
                          <a:ln>
                            <a:noFill/>
                          </a:ln>
                          <a:solidFill>
                            <a:schemeClr val="tx2"/>
                          </a:solidFill>
                          <a:effectLst/>
                          <a:latin typeface="Arial" charset="0"/>
                        </a:rPr>
                        <a:t>replication</a:t>
                      </a:r>
                      <a:r>
                        <a:rPr kumimoji="0" lang="en-US" sz="28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stop-slave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800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Dừng tiến trình khách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27975420"/>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Cấu hình MySQL</a:t>
            </a:r>
          </a:p>
        </p:txBody>
      </p:sp>
      <p:sp>
        <p:nvSpPr>
          <p:cNvPr id="12" name="Rectangle 3"/>
          <p:cNvSpPr txBox="1">
            <a:spLocks noChangeArrowheads="1"/>
          </p:cNvSpPr>
          <p:nvPr/>
        </p:nvSpPr>
        <p:spPr bwMode="auto">
          <a:xfrm>
            <a:off x="457200" y="1966913"/>
            <a:ext cx="8229600" cy="438943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spcBef>
                <a:spcPts val="2400"/>
              </a:spcBef>
              <a:buFont typeface="Courier New" panose="02070309020205020404" pitchFamily="49" charset="0"/>
              <a:buChar char="o"/>
            </a:pPr>
            <a:r>
              <a:rPr lang="en-US" smtClean="0"/>
              <a:t>MySQL có thể chạy với giá trị ngầm định tùy chọn mà không cần thay đổi cấu hình</a:t>
            </a:r>
          </a:p>
          <a:p>
            <a:pPr marL="457200" indent="-457200" algn="l">
              <a:spcBef>
                <a:spcPts val="2400"/>
              </a:spcBef>
              <a:buFont typeface="Courier New" panose="02070309020205020404" pitchFamily="49" charset="0"/>
              <a:buChar char="o"/>
            </a:pPr>
            <a:r>
              <a:rPr lang="en-US" smtClean="0"/>
              <a:t>Một số thay đổi giúp phù hợp với môi trường triển khai và có thể tăng hiệu năng của chương trình</a:t>
            </a:r>
          </a:p>
          <a:p>
            <a:pPr marL="457200" indent="-457200" algn="l">
              <a:spcBef>
                <a:spcPts val="2400"/>
              </a:spcBef>
              <a:buFont typeface="Courier New" panose="02070309020205020404" pitchFamily="49" charset="0"/>
              <a:buChar char="o"/>
            </a:pPr>
            <a:r>
              <a:rPr lang="en-US" smtClean="0"/>
              <a:t>MySQL có khả năng cấu hình cao cho phép người quản trị dễ dàng quản lý hoạt động của hệ thống</a:t>
            </a:r>
          </a:p>
        </p:txBody>
      </p:sp>
    </p:spTree>
    <p:extLst>
      <p:ext uri="{BB962C8B-B14F-4D97-AF65-F5344CB8AC3E}">
        <p14:creationId xmlns:p14="http://schemas.microsoft.com/office/powerpoint/2010/main" val="3847931788"/>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Cấu hình MySQL</a:t>
            </a:r>
          </a:p>
        </p:txBody>
      </p:sp>
      <p:sp>
        <p:nvSpPr>
          <p:cNvPr id="16" name="Rectangle 3"/>
          <p:cNvSpPr txBox="1">
            <a:spLocks noChangeArrowheads="1"/>
          </p:cNvSpPr>
          <p:nvPr/>
        </p:nvSpPr>
        <p:spPr bwMode="auto">
          <a:xfrm>
            <a:off x="304800" y="176553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4900" lvl="1" indent="-342900" algn="l">
              <a:buFont typeface="Courier New" panose="02070309020205020404" pitchFamily="49" charset="0"/>
              <a:buChar char="o"/>
            </a:pPr>
            <a:r>
              <a:rPr lang="en-US" b="1" i="1" smtClean="0"/>
              <a:t>Trình tự đọc / Thiết lập  các tùy chọn</a:t>
            </a:r>
            <a:endParaRPr lang="en-US" b="1" i="1"/>
          </a:p>
        </p:txBody>
      </p:sp>
      <p:sp>
        <p:nvSpPr>
          <p:cNvPr id="17" name="Rectangle 3"/>
          <p:cNvSpPr txBox="1">
            <a:spLocks noChangeArrowheads="1"/>
          </p:cNvSpPr>
          <p:nvPr/>
        </p:nvSpPr>
        <p:spPr bwMode="auto">
          <a:xfrm>
            <a:off x="914400" y="2388866"/>
            <a:ext cx="7772400" cy="2487934"/>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spcBef>
                <a:spcPts val="1800"/>
              </a:spcBef>
              <a:buFont typeface="Wingdings" panose="05000000000000000000" pitchFamily="2" charset="2"/>
              <a:buChar char="ü"/>
            </a:pPr>
            <a:r>
              <a:rPr lang="en-US" smtClean="0"/>
              <a:t>Các biến môi trường</a:t>
            </a:r>
          </a:p>
          <a:p>
            <a:pPr marL="457200" indent="-457200" algn="l">
              <a:spcBef>
                <a:spcPts val="1800"/>
              </a:spcBef>
              <a:buFont typeface="Wingdings" panose="05000000000000000000" pitchFamily="2" charset="2"/>
              <a:buChar char="ü"/>
            </a:pPr>
            <a:r>
              <a:rPr lang="en-US" smtClean="0"/>
              <a:t>File cấu hình</a:t>
            </a:r>
          </a:p>
          <a:p>
            <a:pPr marL="457200" indent="-457200" algn="l">
              <a:spcBef>
                <a:spcPts val="1800"/>
              </a:spcBef>
              <a:buFont typeface="Wingdings" panose="05000000000000000000" pitchFamily="2" charset="2"/>
              <a:buChar char="ü"/>
            </a:pPr>
            <a:r>
              <a:rPr lang="en-US" smtClean="0"/>
              <a:t>Các tùy chọn xác định tại thời điểm bắt đầu chương trình (tại command line) </a:t>
            </a:r>
          </a:p>
          <a:p>
            <a:pPr algn="l"/>
            <a:endParaRPr lang="en-US" i="1"/>
          </a:p>
        </p:txBody>
      </p:sp>
      <p:sp>
        <p:nvSpPr>
          <p:cNvPr id="2" name="Rectangle 1"/>
          <p:cNvSpPr/>
          <p:nvPr/>
        </p:nvSpPr>
        <p:spPr>
          <a:xfrm>
            <a:off x="735814" y="5154910"/>
            <a:ext cx="7265185" cy="646331"/>
          </a:xfrm>
          <a:prstGeom prst="rect">
            <a:avLst/>
          </a:prstGeom>
        </p:spPr>
        <p:txBody>
          <a:bodyPr wrap="square">
            <a:spAutoFit/>
          </a:bodyPr>
          <a:lstStyle/>
          <a:p>
            <a:pPr marL="457200" indent="-457200" algn="l">
              <a:buFont typeface="Wingdings" panose="05000000000000000000" pitchFamily="2" charset="2"/>
              <a:buChar char="Ø"/>
            </a:pPr>
            <a:r>
              <a:rPr lang="en-US" i="1"/>
              <a:t>Các tùy chọn có hiệu lực từ khi  nó được thiết lập cho tới khi có thiết lập mới</a:t>
            </a:r>
          </a:p>
        </p:txBody>
      </p:sp>
    </p:spTree>
    <p:extLst>
      <p:ext uri="{BB962C8B-B14F-4D97-AF65-F5344CB8AC3E}">
        <p14:creationId xmlns:p14="http://schemas.microsoft.com/office/powerpoint/2010/main" val="3294060941"/>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Cấu hình MySQL</a:t>
            </a:r>
          </a:p>
        </p:txBody>
      </p:sp>
      <p:sp>
        <p:nvSpPr>
          <p:cNvPr id="16" name="Rectangle 3"/>
          <p:cNvSpPr txBox="1">
            <a:spLocks noChangeArrowheads="1"/>
          </p:cNvSpPr>
          <p:nvPr/>
        </p:nvSpPr>
        <p:spPr bwMode="auto">
          <a:xfrm>
            <a:off x="304800" y="176553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4900" lvl="1" indent="-342900" algn="l">
              <a:buFont typeface="Courier New" panose="02070309020205020404" pitchFamily="49" charset="0"/>
              <a:buChar char="o"/>
            </a:pPr>
            <a:r>
              <a:rPr lang="en-US" i="1"/>
              <a:t>Thiết lập tùy chọn trong file cấu hình</a:t>
            </a:r>
            <a:endParaRPr lang="en-US" b="1" i="1"/>
          </a:p>
        </p:txBody>
      </p:sp>
      <p:sp>
        <p:nvSpPr>
          <p:cNvPr id="18" name="Rectangle 3"/>
          <p:cNvSpPr txBox="1">
            <a:spLocks noChangeArrowheads="1"/>
          </p:cNvSpPr>
          <p:nvPr/>
        </p:nvSpPr>
        <p:spPr bwMode="auto">
          <a:xfrm>
            <a:off x="735815" y="2241550"/>
            <a:ext cx="77724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smtClean="0"/>
              <a:t>Nếu tùy chọn được lặp lại trong các phiên làm việc</a:t>
            </a:r>
          </a:p>
          <a:p>
            <a:pPr marL="457200" indent="-457200" algn="l">
              <a:buFont typeface="Arial" panose="020B0604020202020204" pitchFamily="34" charset="0"/>
              <a:buChar char="•"/>
            </a:pPr>
            <a:r>
              <a:rPr lang="en-US" smtClean="0"/>
              <a:t>Các tùy chọn được sử dụng bởi nhiều chương trình MySQL</a:t>
            </a:r>
          </a:p>
          <a:p>
            <a:pPr marL="457200" indent="-457200" algn="l">
              <a:buFont typeface="Arial" panose="020B0604020202020204" pitchFamily="34" charset="0"/>
              <a:buChar char="•"/>
            </a:pPr>
            <a:r>
              <a:rPr lang="en-US" smtClean="0"/>
              <a:t>Cú pháp: </a:t>
            </a:r>
          </a:p>
          <a:p>
            <a:pPr lvl="1" algn="l">
              <a:buFont typeface="Wingdings" panose="05000000000000000000" pitchFamily="2" charset="2"/>
              <a:buNone/>
            </a:pPr>
            <a:r>
              <a:rPr lang="en-US" smtClean="0">
                <a:latin typeface="Times New Roman" panose="02020603050405020304" pitchFamily="18" charset="0"/>
              </a:rPr>
              <a:t># Comment </a:t>
            </a:r>
          </a:p>
          <a:p>
            <a:pPr lvl="1" algn="l">
              <a:buFont typeface="Wingdings" panose="05000000000000000000" pitchFamily="2" charset="2"/>
              <a:buNone/>
            </a:pPr>
            <a:r>
              <a:rPr lang="en-US" smtClean="0">
                <a:latin typeface="Times New Roman" panose="02020603050405020304" pitchFamily="18" charset="0"/>
              </a:rPr>
              <a:t>[program name] </a:t>
            </a:r>
          </a:p>
          <a:p>
            <a:pPr lvl="1" algn="l">
              <a:buFont typeface="Wingdings" panose="05000000000000000000" pitchFamily="2" charset="2"/>
              <a:buNone/>
            </a:pPr>
            <a:r>
              <a:rPr lang="en-US" smtClean="0">
                <a:latin typeface="Times New Roman" panose="02020603050405020304" pitchFamily="18" charset="0"/>
              </a:rPr>
              <a:t>option1 # </a:t>
            </a:r>
            <a:r>
              <a:rPr lang="en-US" i="1" smtClean="0">
                <a:latin typeface="Times New Roman" panose="02020603050405020304" pitchFamily="18" charset="0"/>
              </a:rPr>
              <a:t>tương ứng với: --option1 </a:t>
            </a:r>
          </a:p>
          <a:p>
            <a:pPr lvl="1" algn="l">
              <a:buFont typeface="Wingdings" panose="05000000000000000000" pitchFamily="2" charset="2"/>
              <a:buNone/>
            </a:pPr>
            <a:r>
              <a:rPr lang="en-US" smtClean="0">
                <a:latin typeface="Times New Roman" panose="02020603050405020304" pitchFamily="18" charset="0"/>
              </a:rPr>
              <a:t>option2=value2 # </a:t>
            </a:r>
            <a:r>
              <a:rPr lang="en-US" i="1" smtClean="0">
                <a:latin typeface="Times New Roman" panose="02020603050405020304" pitchFamily="18" charset="0"/>
              </a:rPr>
              <a:t>tương ứng với: --option2=value2 </a:t>
            </a:r>
          </a:p>
        </p:txBody>
      </p:sp>
    </p:spTree>
    <p:extLst>
      <p:ext uri="{BB962C8B-B14F-4D97-AF65-F5344CB8AC3E}">
        <p14:creationId xmlns:p14="http://schemas.microsoft.com/office/powerpoint/2010/main" val="2174106737"/>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Cấu hình MySQL</a:t>
            </a:r>
          </a:p>
        </p:txBody>
      </p:sp>
      <p:sp>
        <p:nvSpPr>
          <p:cNvPr id="16" name="Rectangle 3"/>
          <p:cNvSpPr txBox="1">
            <a:spLocks noChangeArrowheads="1"/>
          </p:cNvSpPr>
          <p:nvPr/>
        </p:nvSpPr>
        <p:spPr bwMode="auto">
          <a:xfrm>
            <a:off x="304800" y="176553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4900" lvl="1" indent="-342900" algn="l">
              <a:buFont typeface="Courier New" panose="02070309020205020404" pitchFamily="49" charset="0"/>
              <a:buChar char="o"/>
            </a:pPr>
            <a:r>
              <a:rPr lang="en-US" i="1"/>
              <a:t>Thiết lập tùy chọn trong file cấu </a:t>
            </a:r>
            <a:r>
              <a:rPr lang="en-US" i="1" smtClean="0"/>
              <a:t>hình: nhóm tùy chọn</a:t>
            </a:r>
            <a:endParaRPr lang="en-US" b="1" i="1"/>
          </a:p>
        </p:txBody>
      </p:sp>
      <p:graphicFrame>
        <p:nvGraphicFramePr>
          <p:cNvPr id="12" name="Group 3"/>
          <p:cNvGraphicFramePr>
            <a:graphicFrameLocks/>
          </p:cNvGraphicFramePr>
          <p:nvPr>
            <p:extLst>
              <p:ext uri="{D42A27DB-BD31-4B8C-83A1-F6EECF244321}">
                <p14:modId xmlns:p14="http://schemas.microsoft.com/office/powerpoint/2010/main" val="2880280826"/>
              </p:ext>
            </p:extLst>
          </p:nvPr>
        </p:nvGraphicFramePr>
        <p:xfrm>
          <a:off x="533400" y="2743200"/>
          <a:ext cx="8001000" cy="2859088"/>
        </p:xfrm>
        <a:graphic>
          <a:graphicData uri="http://schemas.openxmlformats.org/drawingml/2006/table">
            <a:tbl>
              <a:tblPr/>
              <a:tblGrid>
                <a:gridCol w="5181600"/>
                <a:gridCol w="2819400"/>
              </a:tblGrid>
              <a:tr h="714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Các tùy chọn</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Nhóm</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Được sử dụng bởi các chương trình khách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[client]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Chỉ liên quan đến server mysqld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[mysqld], [server]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Cho chương trình cụ thể </a:t>
                      </a:r>
                      <a:r>
                        <a:rPr kumimoji="0" lang="en-US" sz="2000" b="0" i="1" u="none" strike="noStrike" cap="none" normalizeH="0" baseline="0" smtClean="0">
                          <a:ln>
                            <a:noFill/>
                          </a:ln>
                          <a:solidFill>
                            <a:schemeClr val="tx1"/>
                          </a:solidFill>
                          <a:effectLst/>
                          <a:latin typeface="Arial" charset="0"/>
                        </a:rPr>
                        <a:t>prog-name</a:t>
                      </a:r>
                      <a:r>
                        <a:rPr kumimoji="0" lang="en-US" sz="2000" b="0" i="0" u="none" strike="noStrike" cap="none" normalizeH="0" baseline="0" smtClean="0">
                          <a:ln>
                            <a:noFill/>
                          </a:ln>
                          <a:solidFill>
                            <a:schemeClr val="tx1"/>
                          </a:solidFill>
                          <a:effectLst/>
                          <a:latin typeface="Arial"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[prog-name]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49637318"/>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HQTCSDL MySQL</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5" name="Rectangle 3"/>
          <p:cNvSpPr txBox="1">
            <a:spLocks noChangeArrowheads="1"/>
          </p:cNvSpPr>
          <p:nvPr/>
        </p:nvSpPr>
        <p:spPr bwMode="auto">
          <a:xfrm>
            <a:off x="330200" y="115331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144000" lvl="1" indent="-252000" algn="l">
              <a:buFont typeface="Wingdings" panose="05000000000000000000" pitchFamily="2" charset="2"/>
              <a:buChar char="§"/>
            </a:pPr>
            <a:r>
              <a:rPr lang="en-US" b="1" i="1"/>
              <a:t>Cấu hình MySQL</a:t>
            </a:r>
          </a:p>
        </p:txBody>
      </p:sp>
      <p:sp>
        <p:nvSpPr>
          <p:cNvPr id="16" name="Rectangle 3"/>
          <p:cNvSpPr txBox="1">
            <a:spLocks noChangeArrowheads="1"/>
          </p:cNvSpPr>
          <p:nvPr/>
        </p:nvSpPr>
        <p:spPr bwMode="auto">
          <a:xfrm>
            <a:off x="304800" y="1765533"/>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4900" lvl="1" indent="-342900" algn="l">
              <a:buFont typeface="Courier New" panose="02070309020205020404" pitchFamily="49" charset="0"/>
              <a:buChar char="o"/>
            </a:pPr>
            <a:r>
              <a:rPr lang="en-US" i="1"/>
              <a:t>Hiển thị các biến hệ thống</a:t>
            </a:r>
            <a:endParaRPr lang="en-US" b="1" i="1"/>
          </a:p>
        </p:txBody>
      </p:sp>
      <p:sp>
        <p:nvSpPr>
          <p:cNvPr id="12" name="Rectangle 3"/>
          <p:cNvSpPr txBox="1">
            <a:spLocks noChangeArrowheads="1"/>
          </p:cNvSpPr>
          <p:nvPr/>
        </p:nvSpPr>
        <p:spPr bwMode="auto">
          <a:xfrm>
            <a:off x="825500" y="2339658"/>
            <a:ext cx="7772400" cy="1985465"/>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spcBef>
                <a:spcPts val="2400"/>
              </a:spcBef>
              <a:buFont typeface="Arial" panose="020B0604020202020204" pitchFamily="34" charset="0"/>
              <a:buChar char="•"/>
            </a:pPr>
            <a:r>
              <a:rPr lang="en-US" smtClean="0"/>
              <a:t>mysqladmin -u root -p variables </a:t>
            </a:r>
          </a:p>
          <a:p>
            <a:pPr marL="457200" indent="-457200" algn="l">
              <a:spcBef>
                <a:spcPts val="2400"/>
              </a:spcBef>
              <a:buFont typeface="Arial" panose="020B0604020202020204" pitchFamily="34" charset="0"/>
              <a:buChar char="•"/>
            </a:pPr>
            <a:r>
              <a:rPr lang="en-US" smtClean="0"/>
              <a:t>mysql&gt;SHOW VARIABLES; </a:t>
            </a:r>
          </a:p>
          <a:p>
            <a:pPr marL="457200" indent="-457200" algn="l">
              <a:spcBef>
                <a:spcPts val="2400"/>
              </a:spcBef>
              <a:buFont typeface="Arial" panose="020B0604020202020204" pitchFamily="34" charset="0"/>
              <a:buChar char="•"/>
            </a:pPr>
            <a:r>
              <a:rPr lang="en-US" smtClean="0"/>
              <a:t>mysql&gt; SHOW VARIABLES LIKE 'table%'; </a:t>
            </a:r>
          </a:p>
        </p:txBody>
      </p:sp>
      <p:sp>
        <p:nvSpPr>
          <p:cNvPr id="2" name="Rectangle 1"/>
          <p:cNvSpPr/>
          <p:nvPr/>
        </p:nvSpPr>
        <p:spPr>
          <a:xfrm>
            <a:off x="1143000" y="5181602"/>
            <a:ext cx="5685403" cy="461665"/>
          </a:xfrm>
          <a:prstGeom prst="rect">
            <a:avLst/>
          </a:prstGeom>
        </p:spPr>
        <p:txBody>
          <a:bodyPr wrap="none">
            <a:spAutoFit/>
          </a:bodyPr>
          <a:lstStyle/>
          <a:p>
            <a:r>
              <a:rPr lang="en-US" sz="2400">
                <a:solidFill>
                  <a:srgbClr val="0077AA"/>
                </a:solidFill>
                <a:latin typeface="Liberation Mono"/>
              </a:rPr>
              <a:t>SET</a:t>
            </a:r>
            <a:r>
              <a:rPr lang="en-US" sz="2400">
                <a:solidFill>
                  <a:srgbClr val="000000"/>
                </a:solidFill>
                <a:latin typeface="Liberation Mono"/>
              </a:rPr>
              <a:t> </a:t>
            </a:r>
            <a:r>
              <a:rPr lang="en-US" sz="2400" i="1">
                <a:solidFill>
                  <a:srgbClr val="000000"/>
                </a:solidFill>
                <a:latin typeface="Liberation Mono"/>
              </a:rPr>
              <a:t>variable</a:t>
            </a:r>
            <a:r>
              <a:rPr lang="en-US" sz="2400">
                <a:solidFill>
                  <a:srgbClr val="000000"/>
                </a:solidFill>
                <a:latin typeface="Liberation Mono"/>
              </a:rPr>
              <a:t> </a:t>
            </a:r>
            <a:r>
              <a:rPr lang="en-US" sz="2400">
                <a:solidFill>
                  <a:srgbClr val="A67F59"/>
                </a:solidFill>
                <a:latin typeface="Liberation Mono"/>
              </a:rPr>
              <a:t>=</a:t>
            </a:r>
            <a:r>
              <a:rPr lang="en-US" sz="2400">
                <a:solidFill>
                  <a:srgbClr val="000000"/>
                </a:solidFill>
                <a:latin typeface="Liberation Mono"/>
              </a:rPr>
              <a:t> </a:t>
            </a:r>
            <a:r>
              <a:rPr lang="en-US" sz="2400" i="1">
                <a:solidFill>
                  <a:srgbClr val="000000"/>
                </a:solidFill>
                <a:latin typeface="Liberation Mono"/>
              </a:rPr>
              <a:t>expr</a:t>
            </a:r>
            <a:r>
              <a:rPr lang="en-US" sz="2400">
                <a:solidFill>
                  <a:srgbClr val="000000"/>
                </a:solidFill>
                <a:latin typeface="Liberation Mono"/>
              </a:rPr>
              <a:t> </a:t>
            </a:r>
            <a:r>
              <a:rPr lang="en-US" sz="2400">
                <a:solidFill>
                  <a:srgbClr val="999999"/>
                </a:solidFill>
                <a:latin typeface="Liberation Mono"/>
              </a:rPr>
              <a:t>[,</a:t>
            </a:r>
            <a:r>
              <a:rPr lang="en-US" sz="2400">
                <a:solidFill>
                  <a:srgbClr val="000000"/>
                </a:solidFill>
                <a:latin typeface="Liberation Mono"/>
              </a:rPr>
              <a:t> </a:t>
            </a:r>
            <a:r>
              <a:rPr lang="en-US" sz="2400" i="1">
                <a:solidFill>
                  <a:srgbClr val="000000"/>
                </a:solidFill>
                <a:latin typeface="Liberation Mono"/>
              </a:rPr>
              <a:t>variable</a:t>
            </a:r>
            <a:r>
              <a:rPr lang="en-US" sz="2400">
                <a:solidFill>
                  <a:srgbClr val="000000"/>
                </a:solidFill>
                <a:latin typeface="Liberation Mono"/>
              </a:rPr>
              <a:t> </a:t>
            </a:r>
            <a:r>
              <a:rPr lang="en-US" sz="2400">
                <a:solidFill>
                  <a:srgbClr val="A67F59"/>
                </a:solidFill>
                <a:latin typeface="Liberation Mono"/>
              </a:rPr>
              <a:t>=</a:t>
            </a:r>
            <a:r>
              <a:rPr lang="en-US" sz="2400">
                <a:solidFill>
                  <a:srgbClr val="000000"/>
                </a:solidFill>
                <a:latin typeface="Liberation Mono"/>
              </a:rPr>
              <a:t> </a:t>
            </a:r>
            <a:r>
              <a:rPr lang="en-US" sz="2400" i="1">
                <a:solidFill>
                  <a:srgbClr val="000000"/>
                </a:solidFill>
                <a:latin typeface="Liberation Mono"/>
              </a:rPr>
              <a:t>expr</a:t>
            </a:r>
            <a:r>
              <a:rPr lang="en-US" sz="2400">
                <a:solidFill>
                  <a:srgbClr val="999999"/>
                </a:solidFill>
                <a:latin typeface="Liberation Mono"/>
              </a:rPr>
              <a:t>]</a:t>
            </a:r>
            <a:r>
              <a:rPr lang="en-US" sz="2400">
                <a:solidFill>
                  <a:srgbClr val="000000"/>
                </a:solidFill>
                <a:latin typeface="Liberation Mono"/>
              </a:rPr>
              <a:t> </a:t>
            </a:r>
            <a:r>
              <a:rPr lang="en-US" sz="2400">
                <a:solidFill>
                  <a:srgbClr val="999999"/>
                </a:solidFill>
                <a:latin typeface="Liberation Mono"/>
              </a:rPr>
              <a:t>...</a:t>
            </a:r>
            <a:endParaRPr lang="en-US" sz="2400"/>
          </a:p>
        </p:txBody>
      </p:sp>
      <p:sp>
        <p:nvSpPr>
          <p:cNvPr id="17" name="Rectangle 3"/>
          <p:cNvSpPr txBox="1">
            <a:spLocks noChangeArrowheads="1"/>
          </p:cNvSpPr>
          <p:nvPr/>
        </p:nvSpPr>
        <p:spPr bwMode="auto">
          <a:xfrm>
            <a:off x="304800" y="4597847"/>
            <a:ext cx="8763000" cy="5350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lvl1pPr marL="0" marR="45720" indent="0" algn="r" rtl="0" fontAlgn="base">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fontAlgn="base">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fontAlgn="base">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fontAlgn="base">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fontAlgn="base">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234900" lvl="1" indent="-342900" algn="l">
              <a:buFont typeface="Courier New" panose="02070309020205020404" pitchFamily="49" charset="0"/>
              <a:buChar char="o"/>
            </a:pPr>
            <a:r>
              <a:rPr lang="en-US" i="1" smtClean="0"/>
              <a:t>Thiết lập giá trị cho biến </a:t>
            </a:r>
            <a:endParaRPr lang="en-US" b="1" i="1"/>
          </a:p>
        </p:txBody>
      </p:sp>
      <p:sp>
        <p:nvSpPr>
          <p:cNvPr id="3" name="TextBox 2"/>
          <p:cNvSpPr txBox="1"/>
          <p:nvPr/>
        </p:nvSpPr>
        <p:spPr>
          <a:xfrm>
            <a:off x="1106933" y="5768976"/>
            <a:ext cx="4461606" cy="461665"/>
          </a:xfrm>
          <a:prstGeom prst="rect">
            <a:avLst/>
          </a:prstGeom>
          <a:noFill/>
        </p:spPr>
        <p:txBody>
          <a:bodyPr wrap="none" rtlCol="0">
            <a:spAutoFit/>
          </a:bodyPr>
          <a:lstStyle/>
          <a:p>
            <a:r>
              <a:rPr lang="en-US" i="1" smtClean="0"/>
              <a:t>ví dụ:  </a:t>
            </a:r>
            <a:r>
              <a:rPr lang="en-US" sz="2400" smtClean="0"/>
              <a:t>set time_zone = ‘SYSTEM’</a:t>
            </a:r>
            <a:endParaRPr lang="en-US" sz="2400"/>
          </a:p>
        </p:txBody>
      </p:sp>
    </p:spTree>
    <p:extLst>
      <p:ext uri="{BB962C8B-B14F-4D97-AF65-F5344CB8AC3E}">
        <p14:creationId xmlns:p14="http://schemas.microsoft.com/office/powerpoint/2010/main" val="1323933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49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14057"/>
            <a:ext cx="9144000" cy="36000"/>
          </a:xfrm>
          <a:prstGeom prst="rect">
            <a:avLst/>
          </a:prstGeom>
          <a:noFill/>
        </p:spPr>
      </p:pic>
      <p:sp>
        <p:nvSpPr>
          <p:cNvPr id="10" name="TextBox 9"/>
          <p:cNvSpPr txBox="1"/>
          <p:nvPr/>
        </p:nvSpPr>
        <p:spPr>
          <a:xfrm>
            <a:off x="6045200" y="84939"/>
            <a:ext cx="30353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11" name="Rectangle 2"/>
          <p:cNvSpPr txBox="1">
            <a:spLocks noChangeArrowheads="1"/>
          </p:cNvSpPr>
          <p:nvPr/>
        </p:nvSpPr>
        <p:spPr bwMode="auto">
          <a:xfrm>
            <a:off x="127000" y="492274"/>
            <a:ext cx="6943725" cy="465118"/>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fontAlgn="base">
              <a:spcBef>
                <a:spcPct val="0"/>
              </a:spcBef>
              <a:spcAft>
                <a:spcPct val="0"/>
              </a:spcAft>
              <a:buNone/>
              <a:defRPr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algn="l">
              <a:buFont typeface="Wingdings" panose="05000000000000000000" pitchFamily="2" charset="2"/>
              <a:buChar char="v"/>
            </a:pPr>
            <a:r>
              <a:rPr lang="en-US" altLang="en-US" sz="2400" b="0" smtClean="0">
                <a:solidFill>
                  <a:schemeClr val="tx1"/>
                </a:solidFill>
                <a:latin typeface="Times New Roman" panose="02020603050405020304" pitchFamily="18" charset="0"/>
                <a:cs typeface="Times New Roman" panose="02020603050405020304" pitchFamily="18" charset="0"/>
              </a:rPr>
              <a:t>Tìm hiểu/tham khảo</a:t>
            </a:r>
            <a:endParaRPr lang="vi-VN" altLang="en-US" sz="2400" b="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2" name="TextBox 1"/>
          <p:cNvSpPr txBox="1"/>
          <p:nvPr/>
        </p:nvSpPr>
        <p:spPr>
          <a:xfrm>
            <a:off x="338669" y="2025686"/>
            <a:ext cx="2946640" cy="369332"/>
          </a:xfrm>
          <a:prstGeom prst="rect">
            <a:avLst/>
          </a:prstGeom>
          <a:noFill/>
        </p:spPr>
        <p:txBody>
          <a:bodyPr wrap="none" rtlCol="0">
            <a:spAutoFit/>
          </a:bodyPr>
          <a:lstStyle/>
          <a:p>
            <a:pPr marL="285750" indent="-285750">
              <a:buFont typeface="Courier New" panose="02070309020205020404" pitchFamily="49" charset="0"/>
              <a:buChar char="o"/>
            </a:pPr>
            <a:r>
              <a:rPr lang="en-US" smtClean="0"/>
              <a:t>Mô hình NonSQL/NoSQL</a:t>
            </a:r>
            <a:endParaRPr lang="en-US"/>
          </a:p>
        </p:txBody>
      </p:sp>
      <p:sp>
        <p:nvSpPr>
          <p:cNvPr id="12" name="TextBox 11"/>
          <p:cNvSpPr txBox="1"/>
          <p:nvPr/>
        </p:nvSpPr>
        <p:spPr>
          <a:xfrm>
            <a:off x="270500" y="5952970"/>
            <a:ext cx="4840108" cy="369332"/>
          </a:xfrm>
          <a:prstGeom prst="rect">
            <a:avLst/>
          </a:prstGeom>
          <a:noFill/>
        </p:spPr>
        <p:txBody>
          <a:bodyPr wrap="none" rtlCol="0">
            <a:spAutoFit/>
          </a:bodyPr>
          <a:lstStyle/>
          <a:p>
            <a:pPr marL="285750" indent="-285750">
              <a:buFont typeface="Courier New" panose="02070309020205020404" pitchFamily="49" charset="0"/>
              <a:buChar char="o"/>
            </a:pPr>
            <a:r>
              <a:rPr lang="en-US"/>
              <a:t>https://dev.mysql.com/doc/refman/5.5/en/</a:t>
            </a:r>
          </a:p>
        </p:txBody>
      </p:sp>
      <p:sp>
        <p:nvSpPr>
          <p:cNvPr id="13" name="TextBox 12"/>
          <p:cNvSpPr txBox="1"/>
          <p:nvPr/>
        </p:nvSpPr>
        <p:spPr>
          <a:xfrm>
            <a:off x="338669" y="2558484"/>
            <a:ext cx="3060454" cy="369332"/>
          </a:xfrm>
          <a:prstGeom prst="rect">
            <a:avLst/>
          </a:prstGeom>
          <a:noFill/>
        </p:spPr>
        <p:txBody>
          <a:bodyPr wrap="none" rtlCol="0">
            <a:spAutoFit/>
          </a:bodyPr>
          <a:lstStyle/>
          <a:p>
            <a:pPr marL="285750" indent="-285750">
              <a:buFont typeface="Courier New" panose="02070309020205020404" pitchFamily="49" charset="0"/>
              <a:buChar char="o"/>
            </a:pPr>
            <a:r>
              <a:rPr lang="en-US" smtClean="0"/>
              <a:t>Các lệnh của MySqlAdmin</a:t>
            </a:r>
            <a:endParaRPr lang="en-US"/>
          </a:p>
        </p:txBody>
      </p:sp>
      <p:sp>
        <p:nvSpPr>
          <p:cNvPr id="3" name="Rectangle 2"/>
          <p:cNvSpPr/>
          <p:nvPr/>
        </p:nvSpPr>
        <p:spPr>
          <a:xfrm>
            <a:off x="338669" y="3049965"/>
            <a:ext cx="4379149" cy="369332"/>
          </a:xfrm>
          <a:prstGeom prst="rect">
            <a:avLst/>
          </a:prstGeom>
        </p:spPr>
        <p:txBody>
          <a:bodyPr wrap="none">
            <a:spAutoFit/>
          </a:bodyPr>
          <a:lstStyle/>
          <a:p>
            <a:pPr marL="285750" indent="-285750">
              <a:buFont typeface="Courier New" panose="02070309020205020404" pitchFamily="49" charset="0"/>
              <a:buChar char="o"/>
            </a:pPr>
            <a:r>
              <a:rPr lang="en-US" smtClean="0"/>
              <a:t>Cài đặt và sử dụng MySQL </a:t>
            </a:r>
            <a:r>
              <a:rPr lang="en-US"/>
              <a:t>Workbench</a:t>
            </a:r>
          </a:p>
        </p:txBody>
      </p:sp>
      <p:sp>
        <p:nvSpPr>
          <p:cNvPr id="15" name="Rectangle 14"/>
          <p:cNvSpPr/>
          <p:nvPr/>
        </p:nvSpPr>
        <p:spPr>
          <a:xfrm>
            <a:off x="338669" y="3531699"/>
            <a:ext cx="2709331" cy="369332"/>
          </a:xfrm>
          <a:prstGeom prst="rect">
            <a:avLst/>
          </a:prstGeom>
        </p:spPr>
        <p:txBody>
          <a:bodyPr wrap="none">
            <a:spAutoFit/>
          </a:bodyPr>
          <a:lstStyle/>
          <a:p>
            <a:pPr marL="285750" indent="-285750">
              <a:buFont typeface="Courier New" panose="02070309020205020404" pitchFamily="49" charset="0"/>
              <a:buChar char="o"/>
            </a:pPr>
            <a:r>
              <a:rPr lang="en-US" smtClean="0"/>
              <a:t>Sử dụng Phpmyadmin</a:t>
            </a:r>
            <a:endParaRPr lang="en-US"/>
          </a:p>
        </p:txBody>
      </p:sp>
      <p:sp>
        <p:nvSpPr>
          <p:cNvPr id="16" name="TextBox 15"/>
          <p:cNvSpPr txBox="1"/>
          <p:nvPr/>
        </p:nvSpPr>
        <p:spPr>
          <a:xfrm>
            <a:off x="270500" y="1129931"/>
            <a:ext cx="4964821" cy="369332"/>
          </a:xfrm>
          <a:prstGeom prst="rect">
            <a:avLst/>
          </a:prstGeom>
          <a:noFill/>
        </p:spPr>
        <p:txBody>
          <a:bodyPr wrap="none" rtlCol="0">
            <a:spAutoFit/>
          </a:bodyPr>
          <a:lstStyle/>
          <a:p>
            <a:r>
              <a:rPr lang="en-US" b="1" i="1" smtClean="0"/>
              <a:t>Sinh viên tự tham khảo các nội dung sau:</a:t>
            </a:r>
            <a:endParaRPr lang="en-US" b="1" i="1"/>
          </a:p>
        </p:txBody>
      </p:sp>
      <p:sp>
        <p:nvSpPr>
          <p:cNvPr id="17" name="Rectangle 16"/>
          <p:cNvSpPr/>
          <p:nvPr/>
        </p:nvSpPr>
        <p:spPr>
          <a:xfrm>
            <a:off x="364069" y="4013433"/>
            <a:ext cx="3728906" cy="369332"/>
          </a:xfrm>
          <a:prstGeom prst="rect">
            <a:avLst/>
          </a:prstGeom>
        </p:spPr>
        <p:txBody>
          <a:bodyPr wrap="none">
            <a:spAutoFit/>
          </a:bodyPr>
          <a:lstStyle/>
          <a:p>
            <a:pPr marL="285750" indent="-285750">
              <a:buFont typeface="Courier New" panose="02070309020205020404" pitchFamily="49" charset="0"/>
              <a:buChar char="o"/>
            </a:pPr>
            <a:r>
              <a:rPr lang="en-US" smtClean="0"/>
              <a:t>Thiết lập giá trị biến môi trường</a:t>
            </a:r>
            <a:endParaRPr lang="en-US"/>
          </a:p>
        </p:txBody>
      </p:sp>
    </p:spTree>
    <p:extLst>
      <p:ext uri="{BB962C8B-B14F-4D97-AF65-F5344CB8AC3E}">
        <p14:creationId xmlns:p14="http://schemas.microsoft.com/office/powerpoint/2010/main" val="353503923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07100" y="24675"/>
            <a:ext cx="31369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2" name="Rectangle 1"/>
          <p:cNvSpPr/>
          <p:nvPr/>
        </p:nvSpPr>
        <p:spPr>
          <a:xfrm>
            <a:off x="238782" y="90100"/>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5" name="TextBox 4"/>
          <p:cNvSpPr txBox="1"/>
          <p:nvPr/>
        </p:nvSpPr>
        <p:spPr>
          <a:xfrm>
            <a:off x="226082" y="680434"/>
            <a:ext cx="4533060" cy="461665"/>
          </a:xfrm>
          <a:prstGeom prst="rect">
            <a:avLst/>
          </a:prstGeom>
          <a:noFill/>
        </p:spPr>
        <p:txBody>
          <a:bodyPr wrap="square" rtlCol="0">
            <a:spAutoFit/>
          </a:bodyPr>
          <a:lstStyle/>
          <a:p>
            <a:pPr marL="285750" indent="-285750" algn="l">
              <a:buFont typeface="Wingdings" panose="05000000000000000000" pitchFamily="2" charset="2"/>
              <a:buChar char="§"/>
            </a:pPr>
            <a:r>
              <a:rPr lang="en-US" sz="2400" b="1" smtClean="0"/>
              <a:t>Tương quan với HĐH</a:t>
            </a:r>
          </a:p>
        </p:txBody>
      </p:sp>
      <p:sp>
        <p:nvSpPr>
          <p:cNvPr id="1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923797" y="1361478"/>
            <a:ext cx="6400800" cy="4886325"/>
          </a:xfrm>
          <a:prstGeom prst="rect">
            <a:avLst/>
          </a:prstGeom>
        </p:spPr>
      </p:pic>
    </p:spTree>
    <p:extLst>
      <p:ext uri="{BB962C8B-B14F-4D97-AF65-F5344CB8AC3E}">
        <p14:creationId xmlns:p14="http://schemas.microsoft.com/office/powerpoint/2010/main" val="419235737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pic>
        <p:nvPicPr>
          <p:cNvPr id="4" name="Picture 3"/>
          <p:cNvPicPr>
            <a:picLocks noChangeAspect="1"/>
          </p:cNvPicPr>
          <p:nvPr/>
        </p:nvPicPr>
        <p:blipFill>
          <a:blip r:embed="rId3"/>
          <a:stretch>
            <a:fillRect/>
          </a:stretch>
        </p:blipFill>
        <p:spPr>
          <a:xfrm>
            <a:off x="304800" y="1461923"/>
            <a:ext cx="3771424" cy="4405477"/>
          </a:xfrm>
          <a:prstGeom prst="rect">
            <a:avLst/>
          </a:prstGeom>
        </p:spPr>
      </p:pic>
      <p:sp>
        <p:nvSpPr>
          <p:cNvPr id="5" name="TextBox 4"/>
          <p:cNvSpPr txBox="1"/>
          <p:nvPr/>
        </p:nvSpPr>
        <p:spPr>
          <a:xfrm>
            <a:off x="4305300" y="1356915"/>
            <a:ext cx="4977560" cy="4616648"/>
          </a:xfrm>
          <a:prstGeom prst="rect">
            <a:avLst/>
          </a:prstGeom>
          <a:noFill/>
        </p:spPr>
        <p:txBody>
          <a:bodyPr wrap="square" rtlCol="0">
            <a:spAutoFit/>
          </a:bodyPr>
          <a:lstStyle/>
          <a:p>
            <a:pPr marL="285750" indent="-285750" algn="l">
              <a:buFont typeface="Wingdings" panose="05000000000000000000" pitchFamily="2" charset="2"/>
              <a:buChar char="§"/>
            </a:pPr>
            <a:r>
              <a:rPr lang="en-US" sz="2400"/>
              <a:t>Một HQTCSDL có thể cung cấp một hoặc nhiều mô hình </a:t>
            </a:r>
            <a:r>
              <a:rPr lang="en-US" sz="2400" smtClean="0"/>
              <a:t>dữ liệu</a:t>
            </a:r>
            <a:endParaRPr lang="en-US" sz="2400"/>
          </a:p>
          <a:p>
            <a:pPr marL="285750" indent="-285750" algn="l" eaLnBrk="1" hangingPunct="1">
              <a:buFont typeface="Wingdings" panose="05000000000000000000" pitchFamily="2" charset="2"/>
              <a:buChar char="§"/>
            </a:pPr>
            <a:r>
              <a:rPr lang="en-US" sz="2400" smtClean="0"/>
              <a:t>Một </a:t>
            </a:r>
            <a:r>
              <a:rPr lang="en-US" sz="2400"/>
              <a:t>số mô hình </a:t>
            </a:r>
            <a:r>
              <a:rPr lang="en-US" sz="2400" smtClean="0"/>
              <a:t>dữ liệu:</a:t>
            </a:r>
            <a:endParaRPr lang="en-US" sz="2400"/>
          </a:p>
          <a:p>
            <a:pPr marL="800100" lvl="1" indent="-342900" algn="l" eaLnBrk="1" hangingPunct="1">
              <a:buFont typeface="Courier New" panose="02070309020205020404" pitchFamily="49" charset="0"/>
              <a:buChar char="o"/>
            </a:pPr>
            <a:r>
              <a:rPr lang="en-US" sz="2000"/>
              <a:t>Phân </a:t>
            </a:r>
            <a:r>
              <a:rPr lang="en-US" sz="2000" smtClean="0"/>
              <a:t>cấp </a:t>
            </a:r>
            <a:r>
              <a:rPr lang="en-US" sz="2000"/>
              <a:t>(</a:t>
            </a:r>
            <a:r>
              <a:rPr lang="en-US" sz="2000">
                <a:hlinkClick r:id="rId4" tooltip="Hierarchical model"/>
              </a:rPr>
              <a:t>hierarchical model</a:t>
            </a:r>
            <a:r>
              <a:rPr lang="en-US" sz="2000"/>
              <a:t>)</a:t>
            </a:r>
          </a:p>
          <a:p>
            <a:pPr marL="800100" lvl="1" indent="-342900" algn="l" eaLnBrk="1" hangingPunct="1">
              <a:buFont typeface="Courier New" panose="02070309020205020404" pitchFamily="49" charset="0"/>
              <a:buChar char="o"/>
            </a:pPr>
            <a:r>
              <a:rPr lang="en-US" sz="2000"/>
              <a:t>Mạng (</a:t>
            </a:r>
            <a:r>
              <a:rPr lang="en-US" sz="2000">
                <a:hlinkClick r:id="rId5" tooltip="Network model"/>
              </a:rPr>
              <a:t>network model</a:t>
            </a:r>
            <a:r>
              <a:rPr lang="en-US" sz="2000"/>
              <a:t>)</a:t>
            </a:r>
          </a:p>
          <a:p>
            <a:pPr marL="800100" lvl="1" indent="-342900" algn="l" eaLnBrk="1" hangingPunct="1">
              <a:buFont typeface="Courier New" panose="02070309020205020404" pitchFamily="49" charset="0"/>
              <a:buChar char="o"/>
            </a:pPr>
            <a:r>
              <a:rPr lang="en-US" sz="2000" b="1" i="1"/>
              <a:t>Quan hệ </a:t>
            </a:r>
            <a:r>
              <a:rPr lang="en-US" sz="2000"/>
              <a:t>(</a:t>
            </a:r>
            <a:r>
              <a:rPr lang="en-US" sz="2000">
                <a:hlinkClick r:id="rId6" tooltip="Relational model"/>
              </a:rPr>
              <a:t>relational model</a:t>
            </a:r>
            <a:r>
              <a:rPr lang="en-US" sz="2000"/>
              <a:t>) </a:t>
            </a:r>
          </a:p>
          <a:p>
            <a:pPr marL="800100" lvl="1" indent="-342900" algn="l" eaLnBrk="1" hangingPunct="1">
              <a:buFont typeface="Courier New" panose="02070309020205020404" pitchFamily="49" charset="0"/>
              <a:buChar char="o"/>
            </a:pPr>
            <a:r>
              <a:rPr lang="en-US" sz="2000"/>
              <a:t>Tài liệu (</a:t>
            </a:r>
            <a:r>
              <a:rPr lang="en-US" sz="2000">
                <a:hlinkClick r:id="rId5" tooltip="Network model"/>
              </a:rPr>
              <a:t>document model</a:t>
            </a:r>
            <a:r>
              <a:rPr lang="en-US" sz="2000"/>
              <a:t>)</a:t>
            </a:r>
          </a:p>
          <a:p>
            <a:pPr marL="800100" lvl="1" indent="-342900" algn="l" eaLnBrk="1" hangingPunct="1">
              <a:buFont typeface="Courier New" panose="02070309020205020404" pitchFamily="49" charset="0"/>
              <a:buChar char="o"/>
            </a:pPr>
            <a:r>
              <a:rPr lang="en-US" sz="2000"/>
              <a:t>Hướng cột (</a:t>
            </a:r>
            <a:r>
              <a:rPr lang="en-US" sz="2000">
                <a:hlinkClick r:id="rId5" tooltip="Network model"/>
              </a:rPr>
              <a:t>column model</a:t>
            </a:r>
            <a:r>
              <a:rPr lang="en-US" sz="2000"/>
              <a:t>)</a:t>
            </a:r>
          </a:p>
          <a:p>
            <a:pPr marL="800100" lvl="1" indent="-342900" algn="l" eaLnBrk="1" hangingPunct="1">
              <a:buFont typeface="Courier New" panose="02070309020205020404" pitchFamily="49" charset="0"/>
              <a:buChar char="o"/>
            </a:pPr>
            <a:r>
              <a:rPr lang="en-US" sz="2000"/>
              <a:t>Đa chiều (</a:t>
            </a:r>
            <a:r>
              <a:rPr lang="en-US" sz="2000">
                <a:hlinkClick r:id="rId7" tooltip="Multidimensional database"/>
              </a:rPr>
              <a:t>multidimensional model</a:t>
            </a:r>
            <a:r>
              <a:rPr lang="en-US" sz="2000"/>
              <a:t>)</a:t>
            </a:r>
          </a:p>
          <a:p>
            <a:pPr marL="800100" lvl="1" indent="-342900" algn="l" eaLnBrk="1" hangingPunct="1">
              <a:buFont typeface="Courier New" panose="02070309020205020404" pitchFamily="49" charset="0"/>
              <a:buChar char="o"/>
            </a:pPr>
            <a:r>
              <a:rPr lang="en-US" sz="2000"/>
              <a:t>Đối tượng (</a:t>
            </a:r>
            <a:r>
              <a:rPr lang="en-US" sz="2000">
                <a:hlinkClick r:id="rId8" tooltip="Object database"/>
              </a:rPr>
              <a:t>object model</a:t>
            </a:r>
            <a:r>
              <a:rPr lang="en-US" sz="2000" smtClean="0"/>
              <a:t>)</a:t>
            </a:r>
            <a:endParaRPr lang="en-US" sz="2000"/>
          </a:p>
        </p:txBody>
      </p:sp>
    </p:spTree>
    <p:extLst>
      <p:ext uri="{BB962C8B-B14F-4D97-AF65-F5344CB8AC3E}">
        <p14:creationId xmlns:p14="http://schemas.microsoft.com/office/powerpoint/2010/main" val="42154227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2" name="TextBox 11"/>
          <p:cNvSpPr txBox="1"/>
          <p:nvPr/>
        </p:nvSpPr>
        <p:spPr>
          <a:xfrm>
            <a:off x="-25214" y="1183160"/>
            <a:ext cx="2526654" cy="369332"/>
          </a:xfrm>
          <a:prstGeom prst="rect">
            <a:avLst/>
          </a:prstGeom>
          <a:noFill/>
        </p:spPr>
        <p:txBody>
          <a:bodyPr wrap="none" rtlCol="0">
            <a:spAutoFit/>
          </a:bodyPr>
          <a:lstStyle/>
          <a:p>
            <a:pPr marL="285750" indent="-285750">
              <a:buFont typeface="Wingdings" panose="05000000000000000000" pitchFamily="2" charset="2"/>
              <a:buChar char="§"/>
            </a:pPr>
            <a:r>
              <a:rPr lang="en-US" b="1" i="1" smtClean="0"/>
              <a:t>Mô hình Phân cấp</a:t>
            </a:r>
            <a:endParaRPr lang="en-US" b="1" i="1"/>
          </a:p>
        </p:txBody>
      </p:sp>
      <p:pic>
        <p:nvPicPr>
          <p:cNvPr id="14" name="Picture 13"/>
          <p:cNvPicPr>
            <a:picLocks noChangeAspect="1"/>
          </p:cNvPicPr>
          <p:nvPr/>
        </p:nvPicPr>
        <p:blipFill>
          <a:blip r:embed="rId3"/>
          <a:stretch>
            <a:fillRect/>
          </a:stretch>
        </p:blipFill>
        <p:spPr>
          <a:xfrm>
            <a:off x="2057400" y="1741922"/>
            <a:ext cx="6064946" cy="433812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575963660"/>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2" name="TextBox 11"/>
          <p:cNvSpPr txBox="1"/>
          <p:nvPr/>
        </p:nvSpPr>
        <p:spPr>
          <a:xfrm>
            <a:off x="25400" y="1276185"/>
            <a:ext cx="2106667" cy="369332"/>
          </a:xfrm>
          <a:prstGeom prst="rect">
            <a:avLst/>
          </a:prstGeom>
          <a:noFill/>
        </p:spPr>
        <p:txBody>
          <a:bodyPr wrap="none" rtlCol="0">
            <a:spAutoFit/>
          </a:bodyPr>
          <a:lstStyle/>
          <a:p>
            <a:pPr marL="285750" indent="-285750">
              <a:buFont typeface="Wingdings" panose="05000000000000000000" pitchFamily="2" charset="2"/>
              <a:buChar char="§"/>
            </a:pPr>
            <a:r>
              <a:rPr lang="en-US" b="1" i="1" smtClean="0"/>
              <a:t>Mô hình Mạng</a:t>
            </a:r>
            <a:endParaRPr lang="en-US" b="1" i="1"/>
          </a:p>
        </p:txBody>
      </p:sp>
      <p:pic>
        <p:nvPicPr>
          <p:cNvPr id="4" name="Picture 3"/>
          <p:cNvPicPr>
            <a:picLocks noChangeAspect="1"/>
          </p:cNvPicPr>
          <p:nvPr/>
        </p:nvPicPr>
        <p:blipFill>
          <a:blip r:embed="rId3"/>
          <a:stretch>
            <a:fillRect/>
          </a:stretch>
        </p:blipFill>
        <p:spPr>
          <a:xfrm>
            <a:off x="1458930" y="1950073"/>
            <a:ext cx="6773723" cy="382313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22501902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08:51:24</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550057"/>
            <a:ext cx="9144000" cy="36000"/>
          </a:xfrm>
          <a:prstGeom prst="rect">
            <a:avLst/>
          </a:prstGeom>
          <a:noFill/>
        </p:spPr>
      </p:pic>
      <p:sp>
        <p:nvSpPr>
          <p:cNvPr id="10" name="TextBox 9"/>
          <p:cNvSpPr txBox="1"/>
          <p:nvPr/>
        </p:nvSpPr>
        <p:spPr>
          <a:xfrm>
            <a:off x="6019800" y="51276"/>
            <a:ext cx="3124200" cy="369332"/>
          </a:xfrm>
          <a:prstGeom prst="rect">
            <a:avLst/>
          </a:prstGeom>
          <a:noFill/>
        </p:spPr>
        <p:txBody>
          <a:bodyPr wrap="square" rtlCol="0">
            <a:spAutoFit/>
          </a:bodyPr>
          <a:lstStyle/>
          <a:p>
            <a:pPr algn="l"/>
            <a:r>
              <a:rPr lang="vi-VN" i="1" smtClean="0">
                <a:solidFill>
                  <a:srgbClr val="FFFF00"/>
                </a:solidFill>
              </a:rPr>
              <a:t>Hệ Quản trị Cơ sở Dữ Liệu</a:t>
            </a:r>
            <a:endParaRPr lang="vi-VN" i="1">
              <a:solidFill>
                <a:srgbClr val="FFFF00"/>
              </a:solidFill>
            </a:endParaRPr>
          </a:p>
        </p:txBody>
      </p:sp>
      <p:sp>
        <p:nvSpPr>
          <p:cNvPr id="3" name="Rectangle 2"/>
          <p:cNvSpPr/>
          <p:nvPr/>
        </p:nvSpPr>
        <p:spPr>
          <a:xfrm>
            <a:off x="0" y="666787"/>
            <a:ext cx="8752818" cy="609398"/>
          </a:xfrm>
          <a:prstGeom prst="rect">
            <a:avLst/>
          </a:prstGeom>
        </p:spPr>
        <p:txBody>
          <a:bodyPr wrap="square">
            <a:spAutoFit/>
          </a:bodyPr>
          <a:lstStyle/>
          <a:p>
            <a:pPr marL="457200" marR="0" indent="-457200" algn="l">
              <a:lnSpc>
                <a:spcPct val="120000"/>
              </a:lnSpc>
              <a:spcBef>
                <a:spcPts val="600"/>
              </a:spcBef>
              <a:spcAft>
                <a:spcPts val="600"/>
              </a:spcAft>
              <a:buFont typeface="Wingdings" panose="05000000000000000000" pitchFamily="2" charset="2"/>
              <a:buChar char="v"/>
            </a:pPr>
            <a:r>
              <a:rPr lang="en-US" sz="2800" b="1" smtClean="0">
                <a:latin typeface="Times New Roman" panose="02020603050405020304" pitchFamily="18" charset="0"/>
                <a:ea typeface="Times New Roman" panose="02020603050405020304" pitchFamily="18" charset="0"/>
                <a:cs typeface="Times New Roman" panose="02020603050405020304" pitchFamily="18" charset="0"/>
              </a:rPr>
              <a:t>Các mô hình dữ liệu</a:t>
            </a:r>
            <a:endParaRPr lang="en-US" sz="2400" b="1"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5400" y="81775"/>
            <a:ext cx="1446230" cy="400110"/>
          </a:xfrm>
          <a:prstGeom prst="rect">
            <a:avLst/>
          </a:prstGeom>
        </p:spPr>
        <p:txBody>
          <a:bodyPr wrap="none">
            <a:spAutoFit/>
          </a:bodyPr>
          <a:lstStyle/>
          <a:p>
            <a:r>
              <a:rPr lang="en-US" sz="2000" b="1">
                <a:solidFill>
                  <a:srgbClr val="002060"/>
                </a:solidFill>
              </a:rPr>
              <a:t>1. </a:t>
            </a:r>
            <a:r>
              <a:rPr lang="en-US" sz="2000" b="1" smtClean="0">
                <a:solidFill>
                  <a:srgbClr val="002060"/>
                </a:solidFill>
              </a:rPr>
              <a:t>Mở đầu</a:t>
            </a:r>
            <a:endParaRPr lang="en-US" sz="2000" b="1">
              <a:solidFill>
                <a:srgbClr val="002060"/>
              </a:solidFill>
            </a:endParaRPr>
          </a:p>
        </p:txBody>
      </p:sp>
      <p:sp>
        <p:nvSpPr>
          <p:cNvPr id="12" name="TextBox 11"/>
          <p:cNvSpPr txBox="1"/>
          <p:nvPr/>
        </p:nvSpPr>
        <p:spPr>
          <a:xfrm>
            <a:off x="-57275" y="1183160"/>
            <a:ext cx="2590774" cy="369332"/>
          </a:xfrm>
          <a:prstGeom prst="rect">
            <a:avLst/>
          </a:prstGeom>
          <a:noFill/>
        </p:spPr>
        <p:txBody>
          <a:bodyPr wrap="none" rtlCol="0">
            <a:spAutoFit/>
          </a:bodyPr>
          <a:lstStyle/>
          <a:p>
            <a:pPr marL="285750" indent="-285750">
              <a:buFont typeface="Wingdings" panose="05000000000000000000" pitchFamily="2" charset="2"/>
              <a:buChar char="§"/>
            </a:pPr>
            <a:r>
              <a:rPr lang="en-US" b="1" i="1" smtClean="0"/>
              <a:t>Mô hình đối tượng</a:t>
            </a:r>
            <a:endParaRPr lang="en-US" b="1" i="1"/>
          </a:p>
        </p:txBody>
      </p:sp>
      <p:pic>
        <p:nvPicPr>
          <p:cNvPr id="13" name="Picture 12"/>
          <p:cNvPicPr>
            <a:picLocks noChangeAspect="1"/>
          </p:cNvPicPr>
          <p:nvPr/>
        </p:nvPicPr>
        <p:blipFill>
          <a:blip r:embed="rId3"/>
          <a:stretch>
            <a:fillRect/>
          </a:stretch>
        </p:blipFill>
        <p:spPr>
          <a:xfrm>
            <a:off x="1912279" y="1780339"/>
            <a:ext cx="5319441" cy="43481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153594370"/>
      </p:ext>
    </p:extLst>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11988</TotalTime>
  <Words>3093</Words>
  <Application>Microsoft Office PowerPoint</Application>
  <PresentationFormat>On-screen Show (4:3)</PresentationFormat>
  <Paragraphs>575</Paragraphs>
  <Slides>49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Calibri</vt:lpstr>
      <vt:lpstr>Consolas</vt:lpstr>
      <vt:lpstr>Constantia</vt:lpstr>
      <vt:lpstr>Courier New</vt:lpstr>
      <vt:lpstr>Helvetica Neue</vt:lpstr>
      <vt:lpstr>Liberation Mono</vt:lpstr>
      <vt:lpstr>Tahoma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554</cp:revision>
  <dcterms:created xsi:type="dcterms:W3CDTF">2003-05-25T12:47:52Z</dcterms:created>
  <dcterms:modified xsi:type="dcterms:W3CDTF">2019-09-09T03:19:53Z</dcterms:modified>
</cp:coreProperties>
</file>