
<file path=[Content_Types].xml><?xml version="1.0" encoding="utf-8"?>
<Types xmlns="http://schemas.openxmlformats.org/package/2006/content-types">
  <Default Extension="docx" ContentType="application/vnd.openxmlformats-officedocument.wordprocessingml.documen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3" r:id="rId7"/>
    <p:sldId id="264" r:id="rId8"/>
    <p:sldId id="265" r:id="rId9"/>
    <p:sldId id="266" r:id="rId10"/>
    <p:sldId id="267" r:id="rId11"/>
    <p:sldId id="268" r:id="rId12"/>
    <p:sldId id="270" r:id="rId13"/>
    <p:sldId id="271" r:id="rId14"/>
    <p:sldId id="272" r:id="rId15"/>
    <p:sldId id="273" r:id="rId16"/>
    <p:sldId id="282" r:id="rId17"/>
    <p:sldId id="274" r:id="rId18"/>
    <p:sldId id="276" r:id="rId19"/>
    <p:sldId id="277" r:id="rId20"/>
    <p:sldId id="261" r:id="rId21"/>
    <p:sldId id="269" r:id="rId22"/>
    <p:sldId id="280" r:id="rId23"/>
    <p:sldId id="279" r:id="rId24"/>
    <p:sldId id="281" r:id="rId25"/>
    <p:sldId id="283"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AB1A7D-8624-455F-B109-2CE5EC93465C}">
  <a:tblStyle styleId="{EDAB1A7D-8624-455F-B109-2CE5EC9346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Chaparro" userId="3c7544ee-3493-4243-bc97-0f21b8e72379" providerId="ADAL" clId="{27BB60F6-E0A3-4A08-B140-FAE5D48D8191}"/>
    <pc:docChg chg="undo modSld">
      <pc:chgData name="Diego Chaparro" userId="3c7544ee-3493-4243-bc97-0f21b8e72379" providerId="ADAL" clId="{27BB60F6-E0A3-4A08-B140-FAE5D48D8191}" dt="2019-07-27T20:38:26.577" v="4" actId="123"/>
      <pc:docMkLst>
        <pc:docMk/>
      </pc:docMkLst>
      <pc:sldChg chg="modSp">
        <pc:chgData name="Diego Chaparro" userId="3c7544ee-3493-4243-bc97-0f21b8e72379" providerId="ADAL" clId="{27BB60F6-E0A3-4A08-B140-FAE5D48D8191}" dt="2019-07-27T20:26:36.221" v="1" actId="20577"/>
        <pc:sldMkLst>
          <pc:docMk/>
          <pc:sldMk cId="0" sldId="259"/>
        </pc:sldMkLst>
        <pc:spChg chg="mod">
          <ac:chgData name="Diego Chaparro" userId="3c7544ee-3493-4243-bc97-0f21b8e72379" providerId="ADAL" clId="{27BB60F6-E0A3-4A08-B140-FAE5D48D8191}" dt="2019-07-27T20:26:36.221" v="1" actId="20577"/>
          <ac:spMkLst>
            <pc:docMk/>
            <pc:sldMk cId="0" sldId="259"/>
            <ac:spMk id="60" creationId="{00000000-0000-0000-0000-000000000000}"/>
          </ac:spMkLst>
        </pc:spChg>
      </pc:sldChg>
      <pc:sldChg chg="modSp">
        <pc:chgData name="Diego Chaparro" userId="3c7544ee-3493-4243-bc97-0f21b8e72379" providerId="ADAL" clId="{27BB60F6-E0A3-4A08-B140-FAE5D48D8191}" dt="2019-07-27T20:38:26.577" v="4" actId="123"/>
        <pc:sldMkLst>
          <pc:docMk/>
          <pc:sldMk cId="0" sldId="264"/>
        </pc:sldMkLst>
        <pc:spChg chg="mod">
          <ac:chgData name="Diego Chaparro" userId="3c7544ee-3493-4243-bc97-0f21b8e72379" providerId="ADAL" clId="{27BB60F6-E0A3-4A08-B140-FAE5D48D8191}" dt="2019-07-27T20:38:26.577" v="4" actId="123"/>
          <ac:spMkLst>
            <pc:docMk/>
            <pc:sldMk cId="0" sldId="264"/>
            <ac:spMk id="105" creationId="{00000000-0000-0000-0000-000000000000}"/>
          </ac:spMkLst>
        </pc:spChg>
      </pc:sldChg>
    </pc:docChg>
  </pc:docChgLst>
  <pc:docChgLst>
    <pc:chgData name="Diego Chaparro" userId="3c7544ee-3493-4243-bc97-0f21b8e72379" providerId="ADAL" clId="{12E0AC07-60B2-43AE-BDA2-B2318F0503D0}"/>
    <pc:docChg chg="custSel modSld">
      <pc:chgData name="Diego Chaparro" userId="3c7544ee-3493-4243-bc97-0f21b8e72379" providerId="ADAL" clId="{12E0AC07-60B2-43AE-BDA2-B2318F0503D0}" dt="2019-06-29T16:24:08.262" v="134" actId="1036"/>
      <pc:docMkLst>
        <pc:docMk/>
      </pc:docMkLst>
      <pc:sldChg chg="modSp">
        <pc:chgData name="Diego Chaparro" userId="3c7544ee-3493-4243-bc97-0f21b8e72379" providerId="ADAL" clId="{12E0AC07-60B2-43AE-BDA2-B2318F0503D0}" dt="2019-06-29T13:49:18.864" v="40" actId="20577"/>
        <pc:sldMkLst>
          <pc:docMk/>
          <pc:sldMk cId="0" sldId="258"/>
        </pc:sldMkLst>
        <pc:spChg chg="mod">
          <ac:chgData name="Diego Chaparro" userId="3c7544ee-3493-4243-bc97-0f21b8e72379" providerId="ADAL" clId="{12E0AC07-60B2-43AE-BDA2-B2318F0503D0}" dt="2019-06-29T13:49:18.864" v="40" actId="20577"/>
          <ac:spMkLst>
            <pc:docMk/>
            <pc:sldMk cId="0" sldId="258"/>
            <ac:spMk id="55" creationId="{00000000-0000-0000-0000-000000000000}"/>
          </ac:spMkLst>
        </pc:spChg>
      </pc:sldChg>
      <pc:sldChg chg="addSp modSp">
        <pc:chgData name="Diego Chaparro" userId="3c7544ee-3493-4243-bc97-0f21b8e72379" providerId="ADAL" clId="{12E0AC07-60B2-43AE-BDA2-B2318F0503D0}" dt="2019-06-29T13:48:16.314" v="30" actId="14100"/>
        <pc:sldMkLst>
          <pc:docMk/>
          <pc:sldMk cId="0" sldId="261"/>
        </pc:sldMkLst>
        <pc:picChg chg="add mod">
          <ac:chgData name="Diego Chaparro" userId="3c7544ee-3493-4243-bc97-0f21b8e72379" providerId="ADAL" clId="{12E0AC07-60B2-43AE-BDA2-B2318F0503D0}" dt="2019-06-29T13:48:16.314" v="30" actId="14100"/>
          <ac:picMkLst>
            <pc:docMk/>
            <pc:sldMk cId="0" sldId="261"/>
            <ac:picMk id="2" creationId="{853942BF-488C-4E8D-B0A2-AA9D99491524}"/>
          </ac:picMkLst>
        </pc:picChg>
        <pc:picChg chg="mod">
          <ac:chgData name="Diego Chaparro" userId="3c7544ee-3493-4243-bc97-0f21b8e72379" providerId="ADAL" clId="{12E0AC07-60B2-43AE-BDA2-B2318F0503D0}" dt="2019-06-29T13:48:03.619" v="26" actId="1076"/>
          <ac:picMkLst>
            <pc:docMk/>
            <pc:sldMk cId="0" sldId="261"/>
            <ac:picMk id="81" creationId="{00000000-0000-0000-0000-000000000000}"/>
          </ac:picMkLst>
        </pc:picChg>
      </pc:sldChg>
      <pc:sldChg chg="addSp delSp modSp">
        <pc:chgData name="Diego Chaparro" userId="3c7544ee-3493-4243-bc97-0f21b8e72379" providerId="ADAL" clId="{12E0AC07-60B2-43AE-BDA2-B2318F0503D0}" dt="2019-06-29T16:01:18.132" v="128" actId="1440"/>
        <pc:sldMkLst>
          <pc:docMk/>
          <pc:sldMk cId="0" sldId="269"/>
        </pc:sldMkLst>
        <pc:picChg chg="add mod">
          <ac:chgData name="Diego Chaparro" userId="3c7544ee-3493-4243-bc97-0f21b8e72379" providerId="ADAL" clId="{12E0AC07-60B2-43AE-BDA2-B2318F0503D0}" dt="2019-06-29T16:01:18.132" v="128" actId="1440"/>
          <ac:picMkLst>
            <pc:docMk/>
            <pc:sldMk cId="0" sldId="269"/>
            <ac:picMk id="2" creationId="{B6DDAC78-923C-4FC7-9FDA-18398C0EC9AB}"/>
          </ac:picMkLst>
        </pc:picChg>
        <pc:picChg chg="del">
          <ac:chgData name="Diego Chaparro" userId="3c7544ee-3493-4243-bc97-0f21b8e72379" providerId="ADAL" clId="{12E0AC07-60B2-43AE-BDA2-B2318F0503D0}" dt="2019-06-29T16:01:03.934" v="123" actId="478"/>
          <ac:picMkLst>
            <pc:docMk/>
            <pc:sldMk cId="0" sldId="269"/>
            <ac:picMk id="1026" creationId="{D0C4E67D-CE64-4B58-9BFA-EED42E19B50B}"/>
          </ac:picMkLst>
        </pc:picChg>
      </pc:sldChg>
      <pc:sldChg chg="addSp delSp modSp">
        <pc:chgData name="Diego Chaparro" userId="3c7544ee-3493-4243-bc97-0f21b8e72379" providerId="ADAL" clId="{12E0AC07-60B2-43AE-BDA2-B2318F0503D0}" dt="2019-06-29T16:08:11.092" v="129"/>
        <pc:sldMkLst>
          <pc:docMk/>
          <pc:sldMk cId="0" sldId="270"/>
        </pc:sldMkLst>
        <pc:graphicFrameChg chg="add mod">
          <ac:chgData name="Diego Chaparro" userId="3c7544ee-3493-4243-bc97-0f21b8e72379" providerId="ADAL" clId="{12E0AC07-60B2-43AE-BDA2-B2318F0503D0}" dt="2019-06-29T16:08:11.092" v="129"/>
          <ac:graphicFrameMkLst>
            <pc:docMk/>
            <pc:sldMk cId="0" sldId="270"/>
            <ac:graphicFrameMk id="2" creationId="{AD6A2697-2ED0-4538-AB3F-63F1F9637545}"/>
          </ac:graphicFrameMkLst>
        </pc:graphicFrameChg>
        <pc:picChg chg="del">
          <ac:chgData name="Diego Chaparro" userId="3c7544ee-3493-4243-bc97-0f21b8e72379" providerId="ADAL" clId="{12E0AC07-60B2-43AE-BDA2-B2318F0503D0}" dt="2019-06-29T13:36:35.289" v="0" actId="478"/>
          <ac:picMkLst>
            <pc:docMk/>
            <pc:sldMk cId="0" sldId="270"/>
            <ac:picMk id="161" creationId="{00000000-0000-0000-0000-000000000000}"/>
          </ac:picMkLst>
        </pc:picChg>
      </pc:sldChg>
      <pc:sldChg chg="addSp delSp modSp">
        <pc:chgData name="Diego Chaparro" userId="3c7544ee-3493-4243-bc97-0f21b8e72379" providerId="ADAL" clId="{12E0AC07-60B2-43AE-BDA2-B2318F0503D0}" dt="2019-06-29T16:11:47.772" v="131" actId="1036"/>
        <pc:sldMkLst>
          <pc:docMk/>
          <pc:sldMk cId="0" sldId="271"/>
        </pc:sldMkLst>
        <pc:graphicFrameChg chg="add mod">
          <ac:chgData name="Diego Chaparro" userId="3c7544ee-3493-4243-bc97-0f21b8e72379" providerId="ADAL" clId="{12E0AC07-60B2-43AE-BDA2-B2318F0503D0}" dt="2019-06-29T16:11:47.772" v="131" actId="1036"/>
          <ac:graphicFrameMkLst>
            <pc:docMk/>
            <pc:sldMk cId="0" sldId="271"/>
            <ac:graphicFrameMk id="2" creationId="{F736B675-B2A2-41DE-95E5-03E66BCDCFC1}"/>
          </ac:graphicFrameMkLst>
        </pc:graphicFrameChg>
        <pc:picChg chg="del">
          <ac:chgData name="Diego Chaparro" userId="3c7544ee-3493-4243-bc97-0f21b8e72379" providerId="ADAL" clId="{12E0AC07-60B2-43AE-BDA2-B2318F0503D0}" dt="2019-06-29T13:38:24.354" v="4" actId="478"/>
          <ac:picMkLst>
            <pc:docMk/>
            <pc:sldMk cId="0" sldId="271"/>
            <ac:picMk id="170" creationId="{00000000-0000-0000-0000-000000000000}"/>
          </ac:picMkLst>
        </pc:picChg>
      </pc:sldChg>
      <pc:sldChg chg="addSp delSp modSp">
        <pc:chgData name="Diego Chaparro" userId="3c7544ee-3493-4243-bc97-0f21b8e72379" providerId="ADAL" clId="{12E0AC07-60B2-43AE-BDA2-B2318F0503D0}" dt="2019-06-29T16:11:53.561" v="132"/>
        <pc:sldMkLst>
          <pc:docMk/>
          <pc:sldMk cId="0" sldId="272"/>
        </pc:sldMkLst>
        <pc:graphicFrameChg chg="add mod">
          <ac:chgData name="Diego Chaparro" userId="3c7544ee-3493-4243-bc97-0f21b8e72379" providerId="ADAL" clId="{12E0AC07-60B2-43AE-BDA2-B2318F0503D0}" dt="2019-06-29T16:11:53.561" v="132"/>
          <ac:graphicFrameMkLst>
            <pc:docMk/>
            <pc:sldMk cId="0" sldId="272"/>
            <ac:graphicFrameMk id="2" creationId="{8A4C4A09-67A3-4B71-995F-6A5729D0D958}"/>
          </ac:graphicFrameMkLst>
        </pc:graphicFrameChg>
        <pc:picChg chg="del">
          <ac:chgData name="Diego Chaparro" userId="3c7544ee-3493-4243-bc97-0f21b8e72379" providerId="ADAL" clId="{12E0AC07-60B2-43AE-BDA2-B2318F0503D0}" dt="2019-06-29T13:40:57.914" v="8" actId="478"/>
          <ac:picMkLst>
            <pc:docMk/>
            <pc:sldMk cId="0" sldId="272"/>
            <ac:picMk id="180" creationId="{00000000-0000-0000-0000-000000000000}"/>
          </ac:picMkLst>
        </pc:picChg>
      </pc:sldChg>
      <pc:sldChg chg="modSp">
        <pc:chgData name="Diego Chaparro" userId="3c7544ee-3493-4243-bc97-0f21b8e72379" providerId="ADAL" clId="{12E0AC07-60B2-43AE-BDA2-B2318F0503D0}" dt="2019-06-29T15:58:17.656" v="122" actId="20577"/>
        <pc:sldMkLst>
          <pc:docMk/>
          <pc:sldMk cId="0" sldId="274"/>
        </pc:sldMkLst>
        <pc:graphicFrameChg chg="mod modGraphic">
          <ac:chgData name="Diego Chaparro" userId="3c7544ee-3493-4243-bc97-0f21b8e72379" providerId="ADAL" clId="{12E0AC07-60B2-43AE-BDA2-B2318F0503D0}" dt="2019-06-29T15:58:17.656" v="122" actId="20577"/>
          <ac:graphicFrameMkLst>
            <pc:docMk/>
            <pc:sldMk cId="0" sldId="274"/>
            <ac:graphicFrameMk id="195" creationId="{00000000-0000-0000-0000-000000000000}"/>
          </ac:graphicFrameMkLst>
        </pc:graphicFrameChg>
      </pc:sldChg>
      <pc:sldChg chg="modSp">
        <pc:chgData name="Diego Chaparro" userId="3c7544ee-3493-4243-bc97-0f21b8e72379" providerId="ADAL" clId="{12E0AC07-60B2-43AE-BDA2-B2318F0503D0}" dt="2019-06-29T16:24:08.262" v="134" actId="1036"/>
        <pc:sldMkLst>
          <pc:docMk/>
          <pc:sldMk cId="1869225771" sldId="283"/>
        </pc:sldMkLst>
        <pc:graphicFrameChg chg="mod">
          <ac:chgData name="Diego Chaparro" userId="3c7544ee-3493-4243-bc97-0f21b8e72379" providerId="ADAL" clId="{12E0AC07-60B2-43AE-BDA2-B2318F0503D0}" dt="2019-06-29T16:24:08.262" v="134" actId="1036"/>
          <ac:graphicFrameMkLst>
            <pc:docMk/>
            <pc:sldMk cId="1869225771" sldId="283"/>
            <ac:graphicFrameMk id="8" creationId="{9EAF7A3E-F44A-4238-BF47-D858C66CDA8C}"/>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ba0cd92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ba0cd92c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5ba0cd92c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 name="Google Shape;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826e76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c826e762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c826e762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826e76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c826e762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c826e762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22</a:t>
            </a:fld>
            <a:endParaRPr/>
          </a:p>
        </p:txBody>
      </p:sp>
    </p:spTree>
    <p:extLst>
      <p:ext uri="{BB962C8B-B14F-4D97-AF65-F5344CB8AC3E}">
        <p14:creationId xmlns:p14="http://schemas.microsoft.com/office/powerpoint/2010/main" val="256332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826e76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c826e762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c826e762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23</a:t>
            </a:fld>
            <a:endParaRPr/>
          </a:p>
        </p:txBody>
      </p:sp>
    </p:spTree>
    <p:extLst>
      <p:ext uri="{BB962C8B-B14F-4D97-AF65-F5344CB8AC3E}">
        <p14:creationId xmlns:p14="http://schemas.microsoft.com/office/powerpoint/2010/main" val="345857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826e76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c826e762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c826e762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24</a:t>
            </a:fld>
            <a:endParaRPr/>
          </a:p>
        </p:txBody>
      </p:sp>
    </p:spTree>
    <p:extLst>
      <p:ext uri="{BB962C8B-B14F-4D97-AF65-F5344CB8AC3E}">
        <p14:creationId xmlns:p14="http://schemas.microsoft.com/office/powerpoint/2010/main" val="907497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c826e76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c826e762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c826e762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25</a:t>
            </a:fld>
            <a:endParaRPr/>
          </a:p>
        </p:txBody>
      </p:sp>
    </p:spTree>
    <p:extLst>
      <p:ext uri="{BB962C8B-B14F-4D97-AF65-F5344CB8AC3E}">
        <p14:creationId xmlns:p14="http://schemas.microsoft.com/office/powerpoint/2010/main" val="25582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1"/>
        <p:cNvGrpSpPr/>
        <p:nvPr/>
      </p:nvGrpSpPr>
      <p:grpSpPr>
        <a:xfrm>
          <a:off x="0" y="0"/>
          <a:ext cx="0" cy="0"/>
          <a:chOff x="0" y="0"/>
          <a:chExt cx="0" cy="0"/>
        </a:xfrm>
      </p:grpSpPr>
      <p:pic>
        <p:nvPicPr>
          <p:cNvPr id="12" name="Google Shape;12;p2"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2"/>
        <p:cNvGrpSpPr/>
        <p:nvPr/>
      </p:nvGrpSpPr>
      <p:grpSpPr>
        <a:xfrm>
          <a:off x="0" y="0"/>
          <a:ext cx="0" cy="0"/>
          <a:chOff x="0" y="0"/>
          <a:chExt cx="0" cy="0"/>
        </a:xfrm>
      </p:grpSpPr>
      <p:pic>
        <p:nvPicPr>
          <p:cNvPr id="33" name="Google Shape;33;p12"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13"/>
        <p:cNvGrpSpPr/>
        <p:nvPr/>
      </p:nvGrpSpPr>
      <p:grpSpPr>
        <a:xfrm>
          <a:off x="0" y="0"/>
          <a:ext cx="0" cy="0"/>
          <a:chOff x="0" y="0"/>
          <a:chExt cx="0" cy="0"/>
        </a:xfrm>
      </p:grpSpPr>
      <p:pic>
        <p:nvPicPr>
          <p:cNvPr id="14" name="Google Shape;14;p3"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15"/>
        <p:cNvGrpSpPr/>
        <p:nvPr/>
      </p:nvGrpSpPr>
      <p:grpSpPr>
        <a:xfrm>
          <a:off x="0" y="0"/>
          <a:ext cx="0" cy="0"/>
          <a:chOff x="0" y="0"/>
          <a:chExt cx="0" cy="0"/>
        </a:xfrm>
      </p:grpSpPr>
      <p:pic>
        <p:nvPicPr>
          <p:cNvPr id="16" name="Google Shape;16;p4"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7"/>
        <p:cNvGrpSpPr/>
        <p:nvPr/>
      </p:nvGrpSpPr>
      <p:grpSpPr>
        <a:xfrm>
          <a:off x="0" y="0"/>
          <a:ext cx="0" cy="0"/>
          <a:chOff x="0" y="0"/>
          <a:chExt cx="0" cy="0"/>
        </a:xfrm>
      </p:grpSpPr>
      <p:pic>
        <p:nvPicPr>
          <p:cNvPr id="18" name="Google Shape;18;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9"/>
        <p:cNvGrpSpPr/>
        <p:nvPr/>
      </p:nvGrpSpPr>
      <p:grpSpPr>
        <a:xfrm>
          <a:off x="0" y="0"/>
          <a:ext cx="0" cy="0"/>
          <a:chOff x="0" y="0"/>
          <a:chExt cx="0" cy="0"/>
        </a:xfrm>
      </p:grpSpPr>
      <p:pic>
        <p:nvPicPr>
          <p:cNvPr id="20" name="Google Shape;20;p6"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21"/>
        <p:cNvGrpSpPr/>
        <p:nvPr/>
      </p:nvGrpSpPr>
      <p:grpSpPr>
        <a:xfrm>
          <a:off x="0" y="0"/>
          <a:ext cx="0" cy="0"/>
          <a:chOff x="0" y="0"/>
          <a:chExt cx="0" cy="0"/>
        </a:xfrm>
      </p:grpSpPr>
      <p:pic>
        <p:nvPicPr>
          <p:cNvPr id="22" name="Google Shape;22;p7"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3"/>
        <p:cNvGrpSpPr/>
        <p:nvPr/>
      </p:nvGrpSpPr>
      <p:grpSpPr>
        <a:xfrm>
          <a:off x="0" y="0"/>
          <a:ext cx="0" cy="0"/>
          <a:chOff x="0" y="0"/>
          <a:chExt cx="0" cy="0"/>
        </a:xfrm>
      </p:grpSpPr>
      <p:pic>
        <p:nvPicPr>
          <p:cNvPr id="24" name="Google Shape;24;p8"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g"/><Relationship Id="rId5" Type="http://schemas.openxmlformats.org/officeDocument/2006/relationships/hyperlink" Target="https://lisim-my.sharepoint.com/personal/diego_chaparro_lisimsw_com/Documents/Datos%20adjuntos/Documentos/Documentos/Documentos%20V1/SENA/ADSI/Proyecto%20CVRP/CVRP%20-%20%20Mapa%20de%20procesos.docx" TargetMode="Externa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slide" Target="slide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20.jpg"/><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OneDrive%20-%20LiSim/Datos%20adjuntos/Documentos/Documentos/Documentos%20V1/SENA/ADSI/Proyecto%20CVRP/D&#237;a/Casos%20de%20uso.dia"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Excel_Worksheet.xlsx"/><Relationship Id="rId5" Type="http://schemas.openxmlformats.org/officeDocument/2006/relationships/image" Target="../media/image31.png"/><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9.xml"/><Relationship Id="rId3" Type="http://schemas.openxmlformats.org/officeDocument/2006/relationships/image" Target="../media/image13.png"/><Relationship Id="rId21" Type="http://schemas.openxmlformats.org/officeDocument/2006/relationships/slide" Target="slide21.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8.xml"/><Relationship Id="rId25" Type="http://schemas.openxmlformats.org/officeDocument/2006/relationships/slide" Target="slide25.xml"/><Relationship Id="rId2" Type="http://schemas.openxmlformats.org/officeDocument/2006/relationships/notesSlide" Target="../notesSlides/notesSlide3.xml"/><Relationship Id="rId16" Type="http://schemas.openxmlformats.org/officeDocument/2006/relationships/slide" Target="slide17.xml"/><Relationship Id="rId20" Type="http://schemas.openxmlformats.org/officeDocument/2006/relationships/slide" Target="slide20.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24.xml"/><Relationship Id="rId5" Type="http://schemas.openxmlformats.org/officeDocument/2006/relationships/slide" Target="slide5.xml"/><Relationship Id="rId15" Type="http://schemas.openxmlformats.org/officeDocument/2006/relationships/slide" Target="slide15.xml"/><Relationship Id="rId23" Type="http://schemas.openxmlformats.org/officeDocument/2006/relationships/slide" Target="slide23.xml"/><Relationship Id="rId10" Type="http://schemas.openxmlformats.org/officeDocument/2006/relationships/slide" Target="slide10.xml"/><Relationship Id="rId19" Type="http://schemas.openxmlformats.org/officeDocument/2006/relationships/slide" Target="slide16.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3"/>
          <p:cNvSpPr txBox="1"/>
          <p:nvPr/>
        </p:nvSpPr>
        <p:spPr>
          <a:xfrm>
            <a:off x="729817" y="1298285"/>
            <a:ext cx="4432500" cy="195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dirty="0">
                <a:solidFill>
                  <a:schemeClr val="lt1"/>
                </a:solidFill>
                <a:latin typeface="Calibri"/>
                <a:ea typeface="Calibri"/>
                <a:cs typeface="Calibri"/>
                <a:sym typeface="Calibri"/>
              </a:rPr>
              <a:t>Presentación del Proyecto de Grado sistema CVRP</a:t>
            </a:r>
            <a:endParaRPr sz="2800" b="1"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chemeClr val="lt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842A377B-6710-49C6-B63A-9336B0582DC0}"/>
              </a:ext>
            </a:extLst>
          </p:cNvPr>
          <p:cNvSpPr txBox="1"/>
          <p:nvPr/>
        </p:nvSpPr>
        <p:spPr>
          <a:xfrm>
            <a:off x="729817" y="3248585"/>
            <a:ext cx="4763386" cy="1169551"/>
          </a:xfrm>
          <a:prstGeom prst="rect">
            <a:avLst/>
          </a:prstGeom>
          <a:noFill/>
        </p:spPr>
        <p:txBody>
          <a:bodyPr wrap="square" rtlCol="0">
            <a:spAutoFit/>
          </a:bodyPr>
          <a:lstStyle/>
          <a:p>
            <a:endParaRPr lang="es-CO" dirty="0">
              <a:solidFill>
                <a:schemeClr val="bg1"/>
              </a:solidFill>
              <a:latin typeface="Candara" panose="020E0502030303020204" pitchFamily="34" charset="0"/>
            </a:endParaRPr>
          </a:p>
          <a:p>
            <a:r>
              <a:rPr lang="es-CO" dirty="0">
                <a:solidFill>
                  <a:schemeClr val="bg1"/>
                </a:solidFill>
                <a:latin typeface="Candara" panose="020E0502030303020204" pitchFamily="34" charset="0"/>
              </a:rPr>
              <a:t>German Holguín</a:t>
            </a:r>
          </a:p>
          <a:p>
            <a:r>
              <a:rPr lang="es-CO" dirty="0">
                <a:solidFill>
                  <a:schemeClr val="bg1"/>
                </a:solidFill>
                <a:latin typeface="Candara" panose="020E0502030303020204" pitchFamily="34" charset="0"/>
              </a:rPr>
              <a:t>Andrés Obando</a:t>
            </a:r>
          </a:p>
          <a:p>
            <a:r>
              <a:rPr lang="es-CO" dirty="0">
                <a:solidFill>
                  <a:schemeClr val="bg1"/>
                </a:solidFill>
                <a:latin typeface="Candara" panose="020E0502030303020204" pitchFamily="34" charset="0"/>
              </a:rPr>
              <a:t>Sebastián Triana</a:t>
            </a:r>
          </a:p>
          <a:p>
            <a:r>
              <a:rPr lang="es-CO" dirty="0">
                <a:solidFill>
                  <a:schemeClr val="bg1"/>
                </a:solidFill>
                <a:latin typeface="Candara" panose="020E0502030303020204" pitchFamily="34" charset="0"/>
              </a:rPr>
              <a:t>Diego Chaparro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p:nvPr/>
        </p:nvSpPr>
        <p:spPr>
          <a:xfrm>
            <a:off x="876066" y="290242"/>
            <a:ext cx="404941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ALCANCES Y LIMITACIONES</a:t>
            </a:r>
            <a:endParaRPr sz="2000" b="1" i="0" u="none" strike="noStrike" cap="none">
              <a:solidFill>
                <a:srgbClr val="E8E6E8"/>
              </a:solidFill>
              <a:latin typeface="Calibri"/>
              <a:ea typeface="Calibri"/>
              <a:cs typeface="Calibri"/>
              <a:sym typeface="Calibri"/>
            </a:endParaRPr>
          </a:p>
        </p:txBody>
      </p:sp>
      <p:sp>
        <p:nvSpPr>
          <p:cNvPr id="134" name="Google Shape;134;p24"/>
          <p:cNvSpPr txBox="1"/>
          <p:nvPr/>
        </p:nvSpPr>
        <p:spPr>
          <a:xfrm>
            <a:off x="954675" y="1780025"/>
            <a:ext cx="7626300" cy="276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ES" sz="1400" b="1" i="0" u="none" strike="noStrike" cap="none">
                <a:solidFill>
                  <a:srgbClr val="5E5C5D"/>
                </a:solidFill>
                <a:latin typeface="Calibri"/>
                <a:ea typeface="Calibri"/>
                <a:cs typeface="Calibri"/>
                <a:sym typeface="Calibri"/>
              </a:rPr>
              <a:t>Alcances</a:t>
            </a:r>
            <a:endParaRPr sz="1400" b="0" i="0" u="none" strike="noStrike" cap="none">
              <a:solidFill>
                <a:srgbClr val="5E5C5D"/>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a:solidFill>
                  <a:srgbClr val="5E5C5D"/>
                </a:solidFill>
                <a:latin typeface="Calibri"/>
                <a:ea typeface="Calibri"/>
                <a:cs typeface="Calibri"/>
                <a:sym typeface="Calibri"/>
              </a:rPr>
              <a:t>Generar una herramienta práctica que funcione  para las compraventas a nivel distrital la cual será desarrollada en español, buscando generar satisfacción tanto en los clientes como en los proveedores que usen la solución web, logrando generar un impacto positivo en el desarrollo del proceso compraventa con pacto de retroventa. </a:t>
            </a:r>
            <a:endParaRPr sz="1400" b="0" i="0" u="none" strike="noStrike" cap="none">
              <a:solidFill>
                <a:srgbClr val="5E5C5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5E5C5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rgbClr val="5E5C5D"/>
                </a:solidFill>
                <a:latin typeface="Calibri"/>
                <a:ea typeface="Calibri"/>
                <a:cs typeface="Calibri"/>
                <a:sym typeface="Calibri"/>
              </a:rPr>
              <a:t>Limitaciones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a:solidFill>
                  <a:srgbClr val="5E5C5D"/>
                </a:solidFill>
                <a:latin typeface="Calibri"/>
                <a:ea typeface="Calibri"/>
                <a:cs typeface="Calibri"/>
                <a:sym typeface="Calibri"/>
              </a:rPr>
              <a:t>La falta de recursos  económicos al desarrollar la herramienta, así como la persuasión para que las compraventas   implementen nuestra aplicación CVRP (COMPRAVENTA RÁPIDA DE PRODUCTOS). El desacuerdo del administrador en utilizar nuestra aplicación llega a ser una limitación que se le dará manejo mediante sesiones de capacitación para lograr su aprobación y que este haga uso de  nuestra aplicación de optimización de Compraventa en línea.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5E5C5D"/>
              </a:solidFill>
              <a:latin typeface="Calibri"/>
              <a:ea typeface="Calibri"/>
              <a:cs typeface="Calibri"/>
              <a:sym typeface="Calibri"/>
            </a:endParaRPr>
          </a:p>
        </p:txBody>
      </p:sp>
      <p:sp>
        <p:nvSpPr>
          <p:cNvPr id="135" name="Google Shape;135;p24"/>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3" action="ppaction://hlinksldjump"/>
              </a:rPr>
              <a:t>Regresar</a:t>
            </a:r>
            <a:endParaRPr sz="1400" b="1" i="0" u="none" strike="noStrike" cap="none">
              <a:solidFill>
                <a:schemeClr val="lt1"/>
              </a:solidFill>
              <a:latin typeface="Calibri"/>
              <a:ea typeface="Calibri"/>
              <a:cs typeface="Calibri"/>
              <a:sym typeface="Calibri"/>
            </a:endParaRPr>
          </a:p>
        </p:txBody>
      </p:sp>
      <p:sp>
        <p:nvSpPr>
          <p:cNvPr id="136" name="Google Shape;136;p24"/>
          <p:cNvSpPr txBox="1"/>
          <p:nvPr/>
        </p:nvSpPr>
        <p:spPr>
          <a:xfrm>
            <a:off x="954675" y="1208025"/>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p:nvPr/>
        </p:nvSpPr>
        <p:spPr>
          <a:xfrm>
            <a:off x="954675" y="144887"/>
            <a:ext cx="425425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lt1"/>
                </a:solidFill>
                <a:latin typeface="Calibri"/>
                <a:ea typeface="Calibri"/>
                <a:cs typeface="Calibri"/>
                <a:sym typeface="Calibri"/>
              </a:rPr>
              <a:t>JUSTIFICACIÓN DEL PROYECTO</a:t>
            </a:r>
            <a:endParaRPr sz="2000" b="1" i="0" u="none" strike="noStrike" cap="none">
              <a:solidFill>
                <a:schemeClr val="lt1"/>
              </a:solidFill>
              <a:latin typeface="Calibri"/>
              <a:ea typeface="Calibri"/>
              <a:cs typeface="Calibri"/>
              <a:sym typeface="Calibri"/>
            </a:endParaRPr>
          </a:p>
        </p:txBody>
      </p:sp>
      <p:sp>
        <p:nvSpPr>
          <p:cNvPr id="142" name="Google Shape;142;p25"/>
          <p:cNvSpPr txBox="1"/>
          <p:nvPr/>
        </p:nvSpPr>
        <p:spPr>
          <a:xfrm>
            <a:off x="954674" y="1227522"/>
            <a:ext cx="416397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JUSTIFICACIÓN DEL PROYECTO</a:t>
            </a:r>
            <a:endParaRPr sz="1400" b="0" i="0" u="none" strike="noStrike" cap="none">
              <a:solidFill>
                <a:srgbClr val="000000"/>
              </a:solidFill>
              <a:latin typeface="Arial"/>
              <a:ea typeface="Arial"/>
              <a:cs typeface="Arial"/>
              <a:sym typeface="Arial"/>
            </a:endParaRPr>
          </a:p>
        </p:txBody>
      </p:sp>
      <p:sp>
        <p:nvSpPr>
          <p:cNvPr id="143" name="Google Shape;143;p25"/>
          <p:cNvSpPr txBox="1"/>
          <p:nvPr/>
        </p:nvSpPr>
        <p:spPr>
          <a:xfrm>
            <a:off x="990200" y="2502824"/>
            <a:ext cx="6694500" cy="1071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a:solidFill>
                  <a:srgbClr val="5E5C5D"/>
                </a:solidFill>
                <a:latin typeface="Calibri"/>
                <a:ea typeface="Calibri"/>
                <a:cs typeface="Calibri"/>
                <a:sym typeface="Calibri"/>
              </a:rPr>
              <a:t>En la actualidad la gran mayoría de personas prefiere comprar o vender por internet y así evitar desplazarse a un local de Compra o venta. Este sistema de </a:t>
            </a:r>
            <a:r>
              <a:rPr lang="es-ES" sz="1400" b="0" i="0" u="none" strike="noStrike" cap="none">
                <a:solidFill>
                  <a:srgbClr val="000000"/>
                </a:solidFill>
                <a:latin typeface="Calibri"/>
                <a:ea typeface="Calibri"/>
                <a:cs typeface="Calibri"/>
                <a:sym typeface="Calibri"/>
              </a:rPr>
              <a:t>Compraventa</a:t>
            </a:r>
            <a:r>
              <a:rPr lang="es-ES" sz="1400" b="0" i="0" u="none" strike="noStrike" cap="none">
                <a:solidFill>
                  <a:srgbClr val="5E5C5D"/>
                </a:solidFill>
                <a:latin typeface="Calibri"/>
                <a:ea typeface="Calibri"/>
                <a:cs typeface="Calibri"/>
                <a:sym typeface="Calibri"/>
              </a:rPr>
              <a:t> </a:t>
            </a:r>
            <a:r>
              <a:rPr lang="es-ES" sz="1400" b="0" i="0" u="none" strike="noStrike" cap="none">
                <a:solidFill>
                  <a:srgbClr val="000000"/>
                </a:solidFill>
                <a:latin typeface="Calibri"/>
                <a:ea typeface="Calibri"/>
                <a:cs typeface="Calibri"/>
                <a:sym typeface="Calibri"/>
              </a:rPr>
              <a:t>Rápida de Productos</a:t>
            </a:r>
            <a:r>
              <a:rPr lang="es-ES" sz="1400" b="0" i="0" u="none" strike="noStrike" cap="none">
                <a:solidFill>
                  <a:srgbClr val="5E5C5D"/>
                </a:solidFill>
                <a:latin typeface="Calibri"/>
                <a:ea typeface="Calibri"/>
                <a:cs typeface="Calibri"/>
                <a:sym typeface="Calibri"/>
              </a:rPr>
              <a:t> permite que los usuarios tenga facilidad al realizar los trámites en línea y tiene como finalidad apoyar el crecimiento de las compraventas en el mercado.</a:t>
            </a:r>
            <a:endParaRPr sz="1400" b="0" i="0" u="none" strike="noStrike" cap="none">
              <a:solidFill>
                <a:srgbClr val="5E5C5D"/>
              </a:solidFill>
              <a:latin typeface="Calibri"/>
              <a:ea typeface="Calibri"/>
              <a:cs typeface="Calibri"/>
              <a:sym typeface="Calibri"/>
            </a:endParaRPr>
          </a:p>
        </p:txBody>
      </p:sp>
      <p:pic>
        <p:nvPicPr>
          <p:cNvPr id="144" name="Google Shape;144;p25"/>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145" name="Google Shape;145;p25"/>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4" action="ppaction://hlinksldjump"/>
              </a:rPr>
              <a:t>Regresar</a:t>
            </a:r>
            <a:endParaRPr sz="14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p:nvPr/>
        </p:nvSpPr>
        <p:spPr>
          <a:xfrm>
            <a:off x="479150" y="267875"/>
            <a:ext cx="8068200" cy="49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2000" b="1" i="0" u="none" strike="noStrike" cap="none">
                <a:solidFill>
                  <a:schemeClr val="lt1"/>
                </a:solidFill>
                <a:latin typeface="Calibri"/>
                <a:ea typeface="Calibri"/>
                <a:cs typeface="Calibri"/>
                <a:sym typeface="Calibri"/>
              </a:rPr>
              <a:t>MAPA DE PROCESOS</a:t>
            </a:r>
            <a:endParaRPr sz="20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Calibri"/>
              <a:ea typeface="Calibri"/>
              <a:cs typeface="Calibri"/>
              <a:sym typeface="Calibri"/>
            </a:endParaRPr>
          </a:p>
        </p:txBody>
      </p:sp>
      <p:sp>
        <p:nvSpPr>
          <p:cNvPr id="159" name="Google Shape;159;p27"/>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pic>
        <p:nvPicPr>
          <p:cNvPr id="160" name="Google Shape;160;p27" descr="Imagen relacionada">
            <a:hlinkClick r:id="rId5"/>
          </p:cNvPr>
          <p:cNvPicPr preferRelativeResize="0"/>
          <p:nvPr/>
        </p:nvPicPr>
        <p:blipFill rotWithShape="1">
          <a:blip r:embed="rId6">
            <a:alphaModFix/>
          </a:blip>
          <a:srcRect/>
          <a:stretch/>
        </p:blipFill>
        <p:spPr>
          <a:xfrm>
            <a:off x="628006" y="1454538"/>
            <a:ext cx="3327306" cy="2538974"/>
          </a:xfrm>
          <a:prstGeom prst="roundRect">
            <a:avLst>
              <a:gd name="adj" fmla="val 8594"/>
            </a:avLst>
          </a:prstGeom>
          <a:solidFill>
            <a:srgbClr val="ECECEC"/>
          </a:solidFill>
          <a:ln>
            <a:noFill/>
          </a:ln>
          <a:effectLst>
            <a:reflection stA="38000" endPos="28000" dist="5000" dir="5400000" sy="-100000" algn="bl" rotWithShape="0"/>
          </a:effectLst>
        </p:spPr>
      </p:pic>
      <p:sp>
        <p:nvSpPr>
          <p:cNvPr id="162" name="Google Shape;162;p27"/>
          <p:cNvSpPr/>
          <p:nvPr/>
        </p:nvSpPr>
        <p:spPr>
          <a:xfrm>
            <a:off x="4494713" y="2388007"/>
            <a:ext cx="1087380" cy="708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2" name="Objeto 1">
            <a:extLst>
              <a:ext uri="{FF2B5EF4-FFF2-40B4-BE49-F238E27FC236}">
                <a16:creationId xmlns:a16="http://schemas.microsoft.com/office/drawing/2014/main" id="{AD6A2697-2ED0-4538-AB3F-63F1F9637545}"/>
              </a:ext>
            </a:extLst>
          </p:cNvPr>
          <p:cNvGraphicFramePr>
            <a:graphicFrameLocks noChangeAspect="1"/>
          </p:cNvGraphicFramePr>
          <p:nvPr>
            <p:extLst>
              <p:ext uri="{D42A27DB-BD31-4B8C-83A1-F6EECF244321}">
                <p14:modId xmlns:p14="http://schemas.microsoft.com/office/powerpoint/2010/main" val="3981085376"/>
              </p:ext>
            </p:extLst>
          </p:nvPr>
        </p:nvGraphicFramePr>
        <p:xfrm>
          <a:off x="6121494" y="2377510"/>
          <a:ext cx="914400" cy="771525"/>
        </p:xfrm>
        <a:graphic>
          <a:graphicData uri="http://schemas.openxmlformats.org/presentationml/2006/ole">
            <mc:AlternateContent xmlns:mc="http://schemas.openxmlformats.org/markup-compatibility/2006">
              <mc:Choice xmlns:v="urn:schemas-microsoft-com:vml" Requires="v">
                <p:oleObj spid="_x0000_s1026" name="Document" showAsIcon="1" r:id="rId7" imgW="914400" imgH="771480" progId="Word.Document.12">
                  <p:embed/>
                </p:oleObj>
              </mc:Choice>
              <mc:Fallback>
                <p:oleObj name="Document" showAsIcon="1" r:id="rId7" imgW="914400" imgH="771480" progId="Word.Document.12">
                  <p:embed/>
                  <p:pic>
                    <p:nvPicPr>
                      <p:cNvPr id="2" name="Objeto 1">
                        <a:extLst>
                          <a:ext uri="{FF2B5EF4-FFF2-40B4-BE49-F238E27FC236}">
                            <a16:creationId xmlns:a16="http://schemas.microsoft.com/office/drawing/2014/main" id="{AD6A2697-2ED0-4538-AB3F-63F1F9637545}"/>
                          </a:ext>
                        </a:extLst>
                      </p:cNvPr>
                      <p:cNvPicPr/>
                      <p:nvPr/>
                    </p:nvPicPr>
                    <p:blipFill>
                      <a:blip r:embed="rId8"/>
                      <a:stretch>
                        <a:fillRect/>
                      </a:stretch>
                    </p:blipFill>
                    <p:spPr>
                      <a:xfrm>
                        <a:off x="6121494" y="2377510"/>
                        <a:ext cx="914400" cy="77152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2465625" y="268976"/>
            <a:ext cx="4212748" cy="4859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s-ES" sz="2000" b="1" i="0" u="none" strike="noStrike" cap="none">
                <a:solidFill>
                  <a:srgbClr val="E8E6E8"/>
                </a:solidFill>
                <a:latin typeface="Calibri"/>
                <a:ea typeface="Calibri"/>
                <a:cs typeface="Calibri"/>
                <a:sym typeface="Calibri"/>
              </a:rPr>
              <a:t>LEVANTAMIENTO DE INFORMACIÓN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pic>
        <p:nvPicPr>
          <p:cNvPr id="168" name="Google Shape;168;p28" descr="Resultado de imagen para informacion"/>
          <p:cNvPicPr preferRelativeResize="0"/>
          <p:nvPr/>
        </p:nvPicPr>
        <p:blipFill rotWithShape="1">
          <a:blip r:embed="rId4">
            <a:alphaModFix/>
          </a:blip>
          <a:srcRect/>
          <a:stretch/>
        </p:blipFill>
        <p:spPr>
          <a:xfrm>
            <a:off x="360686" y="1531639"/>
            <a:ext cx="3839174" cy="2303505"/>
          </a:xfrm>
          <a:prstGeom prst="roundRect">
            <a:avLst>
              <a:gd name="adj" fmla="val 8594"/>
            </a:avLst>
          </a:prstGeom>
          <a:solidFill>
            <a:srgbClr val="ECECEC"/>
          </a:solidFill>
          <a:ln>
            <a:noFill/>
          </a:ln>
          <a:effectLst>
            <a:reflection stA="38000" endPos="28000" dist="5000" dir="5400000" sy="-100000" algn="bl" rotWithShape="0"/>
          </a:effectLst>
        </p:spPr>
      </p:pic>
      <p:sp>
        <p:nvSpPr>
          <p:cNvPr id="169" name="Google Shape;169;p28"/>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5" action="ppaction://hlinksldjump"/>
              </a:rPr>
              <a:t>Regresar</a:t>
            </a:r>
            <a:endParaRPr sz="1400" b="1" i="0" u="none" strike="noStrike" cap="none">
              <a:solidFill>
                <a:schemeClr val="lt1"/>
              </a:solidFill>
              <a:latin typeface="Calibri"/>
              <a:ea typeface="Calibri"/>
              <a:cs typeface="Calibri"/>
              <a:sym typeface="Calibri"/>
            </a:endParaRPr>
          </a:p>
        </p:txBody>
      </p:sp>
      <p:sp>
        <p:nvSpPr>
          <p:cNvPr id="171" name="Google Shape;171;p28"/>
          <p:cNvSpPr/>
          <p:nvPr/>
        </p:nvSpPr>
        <p:spPr>
          <a:xfrm>
            <a:off x="4494713" y="2388007"/>
            <a:ext cx="1087380" cy="708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2" name="Objeto 1">
            <a:extLst>
              <a:ext uri="{FF2B5EF4-FFF2-40B4-BE49-F238E27FC236}">
                <a16:creationId xmlns:a16="http://schemas.microsoft.com/office/drawing/2014/main" id="{F736B675-B2A2-41DE-95E5-03E66BCDCFC1}"/>
              </a:ext>
            </a:extLst>
          </p:cNvPr>
          <p:cNvGraphicFramePr>
            <a:graphicFrameLocks noChangeAspect="1"/>
          </p:cNvGraphicFramePr>
          <p:nvPr>
            <p:extLst>
              <p:ext uri="{D42A27DB-BD31-4B8C-83A1-F6EECF244321}">
                <p14:modId xmlns:p14="http://schemas.microsoft.com/office/powerpoint/2010/main" val="3707680919"/>
              </p:ext>
            </p:extLst>
          </p:nvPr>
        </p:nvGraphicFramePr>
        <p:xfrm>
          <a:off x="5876946" y="2409273"/>
          <a:ext cx="914400" cy="771525"/>
        </p:xfrm>
        <a:graphic>
          <a:graphicData uri="http://schemas.openxmlformats.org/presentationml/2006/ole">
            <mc:AlternateContent xmlns:mc="http://schemas.openxmlformats.org/markup-compatibility/2006">
              <mc:Choice xmlns:v="urn:schemas-microsoft-com:vml" Requires="v">
                <p:oleObj spid="_x0000_s2050" name="Document" showAsIcon="1" r:id="rId6" imgW="914400" imgH="771480" progId="Word.Document.12">
                  <p:embed/>
                </p:oleObj>
              </mc:Choice>
              <mc:Fallback>
                <p:oleObj name="Document" showAsIcon="1" r:id="rId6" imgW="914400" imgH="771480" progId="Word.Document.12">
                  <p:embed/>
                  <p:pic>
                    <p:nvPicPr>
                      <p:cNvPr id="2" name="Objeto 1">
                        <a:extLst>
                          <a:ext uri="{FF2B5EF4-FFF2-40B4-BE49-F238E27FC236}">
                            <a16:creationId xmlns:a16="http://schemas.microsoft.com/office/drawing/2014/main" id="{F736B675-B2A2-41DE-95E5-03E66BCDCFC1}"/>
                          </a:ext>
                        </a:extLst>
                      </p:cNvPr>
                      <p:cNvPicPr/>
                      <p:nvPr/>
                    </p:nvPicPr>
                    <p:blipFill>
                      <a:blip r:embed="rId7"/>
                      <a:stretch>
                        <a:fillRect/>
                      </a:stretch>
                    </p:blipFill>
                    <p:spPr>
                      <a:xfrm>
                        <a:off x="5876946" y="2409273"/>
                        <a:ext cx="914400" cy="77152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p:nvPr/>
        </p:nvSpPr>
        <p:spPr>
          <a:xfrm>
            <a:off x="2331057" y="183917"/>
            <a:ext cx="3989465"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REQUERIMIENTOS FUNCIONALES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sp>
        <p:nvSpPr>
          <p:cNvPr id="178" name="Google Shape;178;p29"/>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pic>
        <p:nvPicPr>
          <p:cNvPr id="179" name="Google Shape;179;p29" descr="Imagen relacionada"/>
          <p:cNvPicPr preferRelativeResize="0"/>
          <p:nvPr/>
        </p:nvPicPr>
        <p:blipFill rotWithShape="1">
          <a:blip r:embed="rId5">
            <a:alphaModFix/>
          </a:blip>
          <a:srcRect/>
          <a:stretch/>
        </p:blipFill>
        <p:spPr>
          <a:xfrm>
            <a:off x="1327279" y="1341364"/>
            <a:ext cx="2864810" cy="2864810"/>
          </a:xfrm>
          <a:prstGeom prst="roundRect">
            <a:avLst>
              <a:gd name="adj" fmla="val 8594"/>
            </a:avLst>
          </a:prstGeom>
          <a:solidFill>
            <a:srgbClr val="ECECEC"/>
          </a:solidFill>
          <a:ln>
            <a:noFill/>
          </a:ln>
          <a:effectLst>
            <a:reflection stA="38000" endPos="28000" dist="5000" dir="5400000" sy="-100000" algn="bl" rotWithShape="0"/>
          </a:effectLst>
        </p:spPr>
      </p:pic>
      <p:sp>
        <p:nvSpPr>
          <p:cNvPr id="181" name="Google Shape;181;p29"/>
          <p:cNvSpPr/>
          <p:nvPr/>
        </p:nvSpPr>
        <p:spPr>
          <a:xfrm>
            <a:off x="4494713" y="2388007"/>
            <a:ext cx="1087380" cy="708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2" name="Objeto 1">
            <a:extLst>
              <a:ext uri="{FF2B5EF4-FFF2-40B4-BE49-F238E27FC236}">
                <a16:creationId xmlns:a16="http://schemas.microsoft.com/office/drawing/2014/main" id="{8A4C4A09-67A3-4B71-995F-6A5729D0D958}"/>
              </a:ext>
            </a:extLst>
          </p:cNvPr>
          <p:cNvGraphicFramePr>
            <a:graphicFrameLocks noChangeAspect="1"/>
          </p:cNvGraphicFramePr>
          <p:nvPr>
            <p:extLst>
              <p:ext uri="{D42A27DB-BD31-4B8C-83A1-F6EECF244321}">
                <p14:modId xmlns:p14="http://schemas.microsoft.com/office/powerpoint/2010/main" val="727542170"/>
              </p:ext>
            </p:extLst>
          </p:nvPr>
        </p:nvGraphicFramePr>
        <p:xfrm>
          <a:off x="5884717" y="2398640"/>
          <a:ext cx="914400" cy="771525"/>
        </p:xfrm>
        <a:graphic>
          <a:graphicData uri="http://schemas.openxmlformats.org/presentationml/2006/ole">
            <mc:AlternateContent xmlns:mc="http://schemas.openxmlformats.org/markup-compatibility/2006">
              <mc:Choice xmlns:v="urn:schemas-microsoft-com:vml" Requires="v">
                <p:oleObj spid="_x0000_s3074" name="Document" showAsIcon="1" r:id="rId6" imgW="914400" imgH="771480" progId="Word.Document.12">
                  <p:embed/>
                </p:oleObj>
              </mc:Choice>
              <mc:Fallback>
                <p:oleObj name="Document" showAsIcon="1" r:id="rId6" imgW="914400" imgH="771480" progId="Word.Document.12">
                  <p:embed/>
                  <p:pic>
                    <p:nvPicPr>
                      <p:cNvPr id="2" name="Objeto 1">
                        <a:extLst>
                          <a:ext uri="{FF2B5EF4-FFF2-40B4-BE49-F238E27FC236}">
                            <a16:creationId xmlns:a16="http://schemas.microsoft.com/office/drawing/2014/main" id="{8A4C4A09-67A3-4B71-995F-6A5729D0D958}"/>
                          </a:ext>
                        </a:extLst>
                      </p:cNvPr>
                      <p:cNvPicPr/>
                      <p:nvPr/>
                    </p:nvPicPr>
                    <p:blipFill>
                      <a:blip r:embed="rId7"/>
                      <a:stretch>
                        <a:fillRect/>
                      </a:stretch>
                    </p:blipFill>
                    <p:spPr>
                      <a:xfrm>
                        <a:off x="5884717" y="2398640"/>
                        <a:ext cx="914400" cy="77152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p:nvPr/>
        </p:nvSpPr>
        <p:spPr>
          <a:xfrm>
            <a:off x="3166247" y="194547"/>
            <a:ext cx="44778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dirty="0">
                <a:solidFill>
                  <a:srgbClr val="E8E6E8"/>
                </a:solidFill>
                <a:latin typeface="Calibri"/>
                <a:ea typeface="Arial"/>
                <a:cs typeface="Arial"/>
                <a:sym typeface="Calibri"/>
              </a:rPr>
              <a:t>DIAGRAMA DE GANTT</a:t>
            </a:r>
            <a:endParaRPr sz="1400" b="0" i="0" u="none" strike="noStrike" cap="none" dirty="0">
              <a:solidFill>
                <a:srgbClr val="000000"/>
              </a:solidFill>
              <a:latin typeface="Arial"/>
              <a:ea typeface="Arial"/>
              <a:cs typeface="Arial"/>
              <a:sym typeface="Arial"/>
            </a:endParaRPr>
          </a:p>
        </p:txBody>
      </p:sp>
      <p:pic>
        <p:nvPicPr>
          <p:cNvPr id="188" name="Google Shape;188;p30"/>
          <p:cNvPicPr preferRelativeResize="0"/>
          <p:nvPr/>
        </p:nvPicPr>
        <p:blipFill rotWithShape="1">
          <a:blip r:embed="rId3">
            <a:alphaModFix/>
          </a:blip>
          <a:srcRect/>
          <a:stretch/>
        </p:blipFill>
        <p:spPr>
          <a:xfrm>
            <a:off x="408708" y="1127052"/>
            <a:ext cx="8326583" cy="3328719"/>
          </a:xfrm>
          <a:prstGeom prst="rect">
            <a:avLst/>
          </a:prstGeom>
          <a:noFill/>
          <a:ln>
            <a:noFill/>
          </a:ln>
        </p:spPr>
      </p:pic>
      <p:sp>
        <p:nvSpPr>
          <p:cNvPr id="189" name="Google Shape;189;p30"/>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4" action="ppaction://hlinksldjump"/>
              </a:rPr>
              <a:t>Regresar</a:t>
            </a:r>
            <a:endParaRPr sz="14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B7768E-D55E-4BBE-A12F-3E3D81A3C6B5}"/>
              </a:ext>
            </a:extLst>
          </p:cNvPr>
          <p:cNvPicPr>
            <a:picLocks noChangeAspect="1"/>
          </p:cNvPicPr>
          <p:nvPr/>
        </p:nvPicPr>
        <p:blipFill>
          <a:blip r:embed="rId2"/>
          <a:stretch>
            <a:fillRect/>
          </a:stretch>
        </p:blipFill>
        <p:spPr>
          <a:xfrm>
            <a:off x="962856" y="1203796"/>
            <a:ext cx="7218288" cy="3387807"/>
          </a:xfrm>
          <a:prstGeom prst="rect">
            <a:avLst/>
          </a:prstGeom>
        </p:spPr>
      </p:pic>
      <p:sp>
        <p:nvSpPr>
          <p:cNvPr id="3" name="Google Shape;187;p30">
            <a:extLst>
              <a:ext uri="{FF2B5EF4-FFF2-40B4-BE49-F238E27FC236}">
                <a16:creationId xmlns:a16="http://schemas.microsoft.com/office/drawing/2014/main" id="{869601E0-5FDD-4108-9ECA-BA35740330DF}"/>
              </a:ext>
            </a:extLst>
          </p:cNvPr>
          <p:cNvSpPr txBox="1"/>
          <p:nvPr/>
        </p:nvSpPr>
        <p:spPr>
          <a:xfrm>
            <a:off x="2333100" y="300873"/>
            <a:ext cx="4477800"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2000" b="1" i="0" u="none" strike="noStrike" cap="none" dirty="0">
                <a:solidFill>
                  <a:srgbClr val="E8E6E8"/>
                </a:solidFill>
                <a:latin typeface="Calibri"/>
                <a:ea typeface="Arial"/>
                <a:cs typeface="Arial"/>
                <a:sym typeface="Calibri"/>
              </a:rPr>
              <a:t>CRONOGRAMA DE TIEMPOS</a:t>
            </a:r>
            <a:endParaRPr sz="1400" b="0" i="0" u="none" strike="noStrike" cap="none" dirty="0">
              <a:solidFill>
                <a:srgbClr val="000000"/>
              </a:solidFill>
              <a:latin typeface="Arial"/>
              <a:ea typeface="Arial"/>
              <a:cs typeface="Arial"/>
              <a:sym typeface="Arial"/>
            </a:endParaRPr>
          </a:p>
        </p:txBody>
      </p:sp>
      <p:sp>
        <p:nvSpPr>
          <p:cNvPr id="4" name="Google Shape;189;p30">
            <a:extLst>
              <a:ext uri="{FF2B5EF4-FFF2-40B4-BE49-F238E27FC236}">
                <a16:creationId xmlns:a16="http://schemas.microsoft.com/office/drawing/2014/main" id="{B0CD54F5-3C31-4440-81F1-01C9D4771352}"/>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3" action="ppaction://hlinksldjump"/>
              </a:rPr>
              <a:t>Regresar</a:t>
            </a:r>
            <a:endParaRPr sz="14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5268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p:nvPr/>
        </p:nvSpPr>
        <p:spPr>
          <a:xfrm>
            <a:off x="2802450" y="276225"/>
            <a:ext cx="35391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TABLAS DE PRESUPUESTO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graphicFrame>
        <p:nvGraphicFramePr>
          <p:cNvPr id="195" name="Google Shape;195;p31"/>
          <p:cNvGraphicFramePr/>
          <p:nvPr>
            <p:extLst>
              <p:ext uri="{D42A27DB-BD31-4B8C-83A1-F6EECF244321}">
                <p14:modId xmlns:p14="http://schemas.microsoft.com/office/powerpoint/2010/main" val="2386816683"/>
              </p:ext>
            </p:extLst>
          </p:nvPr>
        </p:nvGraphicFramePr>
        <p:xfrm>
          <a:off x="796412" y="1212112"/>
          <a:ext cx="7669150" cy="2872975"/>
        </p:xfrm>
        <a:graphic>
          <a:graphicData uri="http://schemas.openxmlformats.org/drawingml/2006/table">
            <a:tbl>
              <a:tblPr firstRow="1" firstCol="1" bandRow="1">
                <a:noFill/>
                <a:tableStyleId>{EDAB1A7D-8624-455F-B109-2CE5EC93465C}</a:tableStyleId>
              </a:tblPr>
              <a:tblGrid>
                <a:gridCol w="3834575">
                  <a:extLst>
                    <a:ext uri="{9D8B030D-6E8A-4147-A177-3AD203B41FA5}">
                      <a16:colId xmlns:a16="http://schemas.microsoft.com/office/drawing/2014/main" val="20000"/>
                    </a:ext>
                  </a:extLst>
                </a:gridCol>
                <a:gridCol w="3834575">
                  <a:extLst>
                    <a:ext uri="{9D8B030D-6E8A-4147-A177-3AD203B41FA5}">
                      <a16:colId xmlns:a16="http://schemas.microsoft.com/office/drawing/2014/main" val="20001"/>
                    </a:ext>
                  </a:extLst>
                </a:gridCol>
              </a:tblGrid>
              <a:tr h="410425">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a:t>RECURSOS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a:t>VALOR</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10425">
                <a:tc>
                  <a:txBody>
                    <a:bodyPr/>
                    <a:lstStyle/>
                    <a:p>
                      <a:pPr marL="0" marR="0" lvl="0" indent="0" algn="ctr" rtl="0">
                        <a:lnSpc>
                          <a:spcPct val="107000"/>
                        </a:lnSpc>
                        <a:spcBef>
                          <a:spcPts val="0"/>
                        </a:spcBef>
                        <a:spcAft>
                          <a:spcPts val="0"/>
                        </a:spcAft>
                        <a:buClr>
                          <a:srgbClr val="000000"/>
                        </a:buClr>
                        <a:buSzPts val="1100"/>
                        <a:buFont typeface="Arial"/>
                        <a:buNone/>
                      </a:pP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100"/>
                        <a:buFont typeface="Arial"/>
                        <a:buNone/>
                      </a:pP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10425">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a:t>PERSONAL</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dirty="0"/>
                        <a:t>2.000.000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410425">
                <a:tc>
                  <a:txBody>
                    <a:bodyPr/>
                    <a:lstStyle/>
                    <a:p>
                      <a:pPr marL="0" marR="0" lvl="0" indent="0" algn="ctr" rtl="0">
                        <a:lnSpc>
                          <a:spcPct val="107000"/>
                        </a:lnSpc>
                        <a:spcBef>
                          <a:spcPts val="0"/>
                        </a:spcBef>
                        <a:spcAft>
                          <a:spcPts val="0"/>
                        </a:spcAft>
                        <a:buClr>
                          <a:srgbClr val="000000"/>
                        </a:buClr>
                        <a:buSzPts val="1100"/>
                        <a:buFont typeface="Arial"/>
                        <a:buNone/>
                      </a:pPr>
                      <a:r>
                        <a:rPr lang="es-CO" sz="1100" u="none" strike="noStrike" cap="none" dirty="0">
                          <a:latin typeface="Calibri"/>
                          <a:ea typeface="Calibri"/>
                          <a:cs typeface="Calibri"/>
                          <a:sym typeface="Calibri"/>
                        </a:rPr>
                        <a:t>SERVICIOS</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100"/>
                        <a:buFont typeface="Arial"/>
                        <a:buNone/>
                      </a:pPr>
                      <a:r>
                        <a:rPr lang="es-CO" sz="1100" u="none" strike="noStrike" cap="none" dirty="0">
                          <a:latin typeface="Calibri"/>
                          <a:ea typeface="Calibri"/>
                          <a:cs typeface="Calibri"/>
                          <a:sym typeface="Calibri"/>
                        </a:rPr>
                        <a:t>250.000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10425">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a:t>HOSTING</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dirty="0"/>
                        <a:t>325.000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410425">
                <a:tc>
                  <a:txBody>
                    <a:bodyPr/>
                    <a:lstStyle/>
                    <a:p>
                      <a:pPr marL="0" marR="0" lvl="0" indent="0" algn="ctr" rtl="0">
                        <a:lnSpc>
                          <a:spcPct val="107000"/>
                        </a:lnSpc>
                        <a:spcBef>
                          <a:spcPts val="0"/>
                        </a:spcBef>
                        <a:spcAft>
                          <a:spcPts val="0"/>
                        </a:spcAft>
                        <a:buClr>
                          <a:srgbClr val="000000"/>
                        </a:buClr>
                        <a:buSzPts val="1100"/>
                        <a:buFont typeface="Arial"/>
                        <a:buNone/>
                      </a:pPr>
                      <a:r>
                        <a:rPr lang="es-ES" sz="1100" u="none" strike="noStrike" cap="none">
                          <a:latin typeface="Calibri"/>
                          <a:ea typeface="Calibri"/>
                          <a:cs typeface="Calibri"/>
                          <a:sym typeface="Calibri"/>
                        </a:rPr>
                        <a:t>MANTENIMIENTO</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100"/>
                        <a:buFont typeface="Arial"/>
                        <a:buNone/>
                      </a:pPr>
                      <a:r>
                        <a:rPr lang="es-ES" sz="1100" u="none" strike="noStrike" cap="none" dirty="0">
                          <a:latin typeface="Calibri"/>
                          <a:ea typeface="Calibri"/>
                          <a:cs typeface="Calibri"/>
                          <a:sym typeface="Calibri"/>
                        </a:rPr>
                        <a:t>300.000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410425">
                <a:tc>
                  <a:txBody>
                    <a:bodyPr/>
                    <a:lstStyle/>
                    <a:p>
                      <a:pPr marL="0" marR="0" lvl="0" indent="0" algn="ctr" rtl="0">
                        <a:lnSpc>
                          <a:spcPct val="107000"/>
                        </a:lnSpc>
                        <a:spcBef>
                          <a:spcPts val="0"/>
                        </a:spcBef>
                        <a:spcAft>
                          <a:spcPts val="0"/>
                        </a:spcAft>
                        <a:buClr>
                          <a:srgbClr val="000000"/>
                        </a:buClr>
                        <a:buSzPts val="1000"/>
                        <a:buFont typeface="Arial"/>
                        <a:buNone/>
                      </a:pPr>
                      <a:r>
                        <a:rPr lang="es-ES" sz="1000" u="none" strike="noStrike" cap="none" dirty="0"/>
                        <a:t>TOTAL</a:t>
                      </a:r>
                      <a:endParaRPr sz="11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100"/>
                        <a:buFont typeface="Arial"/>
                        <a:buNone/>
                      </a:pPr>
                      <a:r>
                        <a:rPr lang="es-CO" sz="1100" u="none" strike="noStrike" cap="none" dirty="0">
                          <a:latin typeface="Calibri"/>
                          <a:ea typeface="Calibri"/>
                          <a:cs typeface="Calibri"/>
                          <a:sym typeface="Calibri"/>
                        </a:rPr>
                        <a:t>2.875.000</a:t>
                      </a: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sp>
        <p:nvSpPr>
          <p:cNvPr id="196" name="Google Shape;196;p31"/>
          <p:cNvSpPr txBox="1"/>
          <p:nvPr/>
        </p:nvSpPr>
        <p:spPr>
          <a:xfrm>
            <a:off x="4647725" y="276225"/>
            <a:ext cx="4840800" cy="56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1"/>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3" action="ppaction://hlinksldjump"/>
              </a:rPr>
              <a:t>Regresar</a:t>
            </a:r>
            <a:endParaRPr sz="1400" b="1" i="0" u="none" strike="noStrike" cap="non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p:nvPr/>
        </p:nvSpPr>
        <p:spPr>
          <a:xfrm>
            <a:off x="2802450" y="276225"/>
            <a:ext cx="35391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CONTROL DE VERSIONES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sp>
        <p:nvSpPr>
          <p:cNvPr id="211" name="Google Shape;211;p33"/>
          <p:cNvSpPr txBox="1"/>
          <p:nvPr/>
        </p:nvSpPr>
        <p:spPr>
          <a:xfrm>
            <a:off x="4647725" y="276225"/>
            <a:ext cx="4840800" cy="56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3"/>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3" action="ppaction://hlinksldjump"/>
              </a:rPr>
              <a:t>Regresar</a:t>
            </a:r>
            <a:endParaRPr sz="1400" b="1"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D0280134-B189-4609-B71A-0140D7188DC1}"/>
              </a:ext>
            </a:extLst>
          </p:cNvPr>
          <p:cNvPicPr>
            <a:picLocks noChangeAspect="1"/>
          </p:cNvPicPr>
          <p:nvPr/>
        </p:nvPicPr>
        <p:blipFill>
          <a:blip r:embed="rId4"/>
          <a:stretch>
            <a:fillRect/>
          </a:stretch>
        </p:blipFill>
        <p:spPr>
          <a:xfrm>
            <a:off x="1084519" y="1435611"/>
            <a:ext cx="6794205" cy="25773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p:nvPr/>
        </p:nvSpPr>
        <p:spPr>
          <a:xfrm>
            <a:off x="2802450" y="276225"/>
            <a:ext cx="35391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VIABILIDAD DEL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sp>
        <p:nvSpPr>
          <p:cNvPr id="219" name="Google Shape;219;p34"/>
          <p:cNvSpPr txBox="1"/>
          <p:nvPr/>
        </p:nvSpPr>
        <p:spPr>
          <a:xfrm>
            <a:off x="4647725" y="276225"/>
            <a:ext cx="4840800" cy="56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4"/>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3" action="ppaction://hlinksldjump"/>
              </a:rPr>
              <a:t>Regresar</a:t>
            </a:r>
            <a:endParaRPr sz="1400" b="1" i="0" u="none" strike="noStrike" cap="none" dirty="0">
              <a:solidFill>
                <a:schemeClr val="lt1"/>
              </a:solidFill>
              <a:latin typeface="Calibri"/>
              <a:ea typeface="Calibri"/>
              <a:cs typeface="Calibri"/>
              <a:sym typeface="Calibri"/>
            </a:endParaRPr>
          </a:p>
        </p:txBody>
      </p:sp>
      <p:sp>
        <p:nvSpPr>
          <p:cNvPr id="221" name="Google Shape;221;p34"/>
          <p:cNvSpPr txBox="1"/>
          <p:nvPr/>
        </p:nvSpPr>
        <p:spPr>
          <a:xfrm>
            <a:off x="894507" y="2036249"/>
            <a:ext cx="7239400" cy="161071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a:solidFill>
                  <a:srgbClr val="5E5C5D"/>
                </a:solidFill>
                <a:latin typeface="Calibri"/>
                <a:ea typeface="Calibri"/>
                <a:cs typeface="Calibri"/>
                <a:sym typeface="Calibri"/>
              </a:rPr>
              <a:t>Se realiza un análisis del impacto que puede tener el proyecto, en los procesos habituales que maneja la compraventa y se llega a la conclusión de  que, implementar el sistema de información es una opción muy viable por el hecho de que procesos como el flujo directo con el cliente será más rápido logrando que la iteración cliente-vendedor mejore. Con el fin de que el cliente tenga una mejora más ágil en los procesos que maneje, ya sea comprar un producto, o si se encuentra en un estado de pacto por retroventa.</a:t>
            </a:r>
            <a:endParaRPr sz="1400" b="0" i="0" u="none" strike="noStrike" cap="none">
              <a:solidFill>
                <a:srgbClr val="5E5C5D"/>
              </a:solidFill>
              <a:latin typeface="Calibri"/>
              <a:ea typeface="Calibri"/>
              <a:cs typeface="Calibri"/>
              <a:sym typeface="Calibri"/>
            </a:endParaRPr>
          </a:p>
        </p:txBody>
      </p:sp>
      <p:sp>
        <p:nvSpPr>
          <p:cNvPr id="222" name="Google Shape;222;p34"/>
          <p:cNvSpPr txBox="1"/>
          <p:nvPr/>
        </p:nvSpPr>
        <p:spPr>
          <a:xfrm>
            <a:off x="954675" y="1208025"/>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4"/>
          <p:cNvSpPr txBox="1"/>
          <p:nvPr/>
        </p:nvSpPr>
        <p:spPr>
          <a:xfrm>
            <a:off x="1856026" y="347317"/>
            <a:ext cx="5105883"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s-ES" sz="2000" b="1" i="0" u="none" strike="noStrike" cap="none">
                <a:solidFill>
                  <a:schemeClr val="lt1"/>
                </a:solidFill>
                <a:latin typeface="Calibri"/>
                <a:ea typeface="Calibri"/>
                <a:cs typeface="Calibri"/>
                <a:sym typeface="Calibri"/>
              </a:rPr>
              <a:t>VERSIONES DEL DOCUMENTO</a:t>
            </a:r>
            <a:endParaRPr/>
          </a:p>
        </p:txBody>
      </p:sp>
      <p:sp>
        <p:nvSpPr>
          <p:cNvPr id="44" name="Google Shape;44;p14"/>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 name="Google Shape;45;p14"/>
          <p:cNvPicPr preferRelativeResize="0"/>
          <p:nvPr/>
        </p:nvPicPr>
        <p:blipFill rotWithShape="1">
          <a:blip r:embed="rId3">
            <a:alphaModFix/>
          </a:blip>
          <a:srcRect/>
          <a:stretch/>
        </p:blipFill>
        <p:spPr>
          <a:xfrm>
            <a:off x="836291" y="1587270"/>
            <a:ext cx="265430" cy="41910"/>
          </a:xfrm>
          <a:prstGeom prst="rect">
            <a:avLst/>
          </a:prstGeom>
          <a:noFill/>
          <a:ln>
            <a:noFill/>
          </a:ln>
        </p:spPr>
      </p:pic>
      <p:sp>
        <p:nvSpPr>
          <p:cNvPr id="46" name="Google Shape;46;p14"/>
          <p:cNvSpPr txBox="1"/>
          <p:nvPr/>
        </p:nvSpPr>
        <p:spPr>
          <a:xfrm>
            <a:off x="954675" y="1208025"/>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graphicFrame>
        <p:nvGraphicFramePr>
          <p:cNvPr id="47" name="Google Shape;47;p14"/>
          <p:cNvGraphicFramePr/>
          <p:nvPr/>
        </p:nvGraphicFramePr>
        <p:xfrm>
          <a:off x="1343247" y="2048510"/>
          <a:ext cx="6131425" cy="1046510"/>
        </p:xfrm>
        <a:graphic>
          <a:graphicData uri="http://schemas.openxmlformats.org/drawingml/2006/table">
            <a:tbl>
              <a:tblPr firstRow="1" bandRow="1">
                <a:noFill/>
                <a:tableStyleId>{EDAB1A7D-8624-455F-B109-2CE5EC93465C}</a:tableStyleId>
              </a:tblPr>
              <a:tblGrid>
                <a:gridCol w="2250550">
                  <a:extLst>
                    <a:ext uri="{9D8B030D-6E8A-4147-A177-3AD203B41FA5}">
                      <a16:colId xmlns:a16="http://schemas.microsoft.com/office/drawing/2014/main" val="20000"/>
                    </a:ext>
                  </a:extLst>
                </a:gridCol>
                <a:gridCol w="2041450">
                  <a:extLst>
                    <a:ext uri="{9D8B030D-6E8A-4147-A177-3AD203B41FA5}">
                      <a16:colId xmlns:a16="http://schemas.microsoft.com/office/drawing/2014/main" val="20001"/>
                    </a:ext>
                  </a:extLst>
                </a:gridCol>
                <a:gridCol w="1839425">
                  <a:extLst>
                    <a:ext uri="{9D8B030D-6E8A-4147-A177-3AD203B41FA5}">
                      <a16:colId xmlns:a16="http://schemas.microsoft.com/office/drawing/2014/main" val="20002"/>
                    </a:ext>
                  </a:extLst>
                </a:gridCol>
              </a:tblGrid>
              <a:tr h="272625">
                <a:tc>
                  <a:txBody>
                    <a:bodyPr/>
                    <a:lstStyle/>
                    <a:p>
                      <a:pPr marL="0" marR="0" lvl="0" indent="0" algn="l" rtl="0">
                        <a:lnSpc>
                          <a:spcPct val="100000"/>
                        </a:lnSpc>
                        <a:spcBef>
                          <a:spcPts val="0"/>
                        </a:spcBef>
                        <a:spcAft>
                          <a:spcPts val="0"/>
                        </a:spcAft>
                        <a:buNone/>
                      </a:pPr>
                      <a:r>
                        <a:rPr lang="es-ES" sz="1400" u="none" strike="noStrike" cap="none"/>
                        <a:t>Versión</a:t>
                      </a:r>
                      <a:endParaRPr/>
                    </a:p>
                  </a:txBody>
                  <a:tcPr marL="91450" marR="91450" marT="45725" marB="45725"/>
                </a:tc>
                <a:tc>
                  <a:txBody>
                    <a:bodyPr/>
                    <a:lstStyle/>
                    <a:p>
                      <a:pPr marL="0" marR="0" lvl="0" indent="0" algn="l" rtl="0">
                        <a:lnSpc>
                          <a:spcPct val="100000"/>
                        </a:lnSpc>
                        <a:spcBef>
                          <a:spcPts val="0"/>
                        </a:spcBef>
                        <a:spcAft>
                          <a:spcPts val="0"/>
                        </a:spcAft>
                        <a:buNone/>
                      </a:pPr>
                      <a:r>
                        <a:rPr lang="es-ES" sz="1400" u="none" strike="noStrike" cap="none"/>
                        <a:t>Descripción</a:t>
                      </a:r>
                      <a:endParaRPr/>
                    </a:p>
                  </a:txBody>
                  <a:tcPr marL="91450" marR="91450" marT="45725" marB="45725"/>
                </a:tc>
                <a:tc>
                  <a:txBody>
                    <a:bodyPr/>
                    <a:lstStyle/>
                    <a:p>
                      <a:pPr marL="0" marR="0" lvl="0" indent="0" algn="l" rtl="0">
                        <a:lnSpc>
                          <a:spcPct val="100000"/>
                        </a:lnSpc>
                        <a:spcBef>
                          <a:spcPts val="0"/>
                        </a:spcBef>
                        <a:spcAft>
                          <a:spcPts val="0"/>
                        </a:spcAft>
                        <a:buNone/>
                      </a:pPr>
                      <a:r>
                        <a:rPr lang="es-ES" sz="1400" u="none" strike="noStrike" cap="none"/>
                        <a:t>Fecha</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E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s-ES" sz="1400" u="none" strike="noStrike" cap="none"/>
                        <a:t>Versión Inicial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s-ES" sz="1400" u="none" strike="noStrike" cap="none"/>
                        <a:t>23-03-2019</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ES" sz="1400" u="none" strike="noStrike" cap="none"/>
                        <a:t>2.0</a:t>
                      </a:r>
                      <a:endParaRPr/>
                    </a:p>
                  </a:txBody>
                  <a:tcPr marL="91450" marR="91450" marT="45725" marB="45725"/>
                </a:tc>
                <a:tc>
                  <a:txBody>
                    <a:bodyPr/>
                    <a:lstStyle/>
                    <a:p>
                      <a:pPr marL="0" marR="0" lvl="0" indent="0" algn="l" rtl="0">
                        <a:lnSpc>
                          <a:spcPct val="100000"/>
                        </a:lnSpc>
                        <a:spcBef>
                          <a:spcPts val="0"/>
                        </a:spcBef>
                        <a:spcAft>
                          <a:spcPts val="0"/>
                        </a:spcAft>
                        <a:buNone/>
                      </a:pPr>
                      <a:r>
                        <a:rPr lang="es-ES" sz="1400" u="none" strike="noStrike" cap="none"/>
                        <a:t>Ajustes – Versión Inicial</a:t>
                      </a:r>
                      <a:endParaRPr/>
                    </a:p>
                  </a:txBody>
                  <a:tcPr marL="91450" marR="91450" marT="45725" marB="45725"/>
                </a:tc>
                <a:tc>
                  <a:txBody>
                    <a:bodyPr/>
                    <a:lstStyle/>
                    <a:p>
                      <a:pPr marL="0" marR="0" lvl="0" indent="0" algn="l" rtl="0">
                        <a:lnSpc>
                          <a:spcPct val="100000"/>
                        </a:lnSpc>
                        <a:spcBef>
                          <a:spcPts val="0"/>
                        </a:spcBef>
                        <a:spcAft>
                          <a:spcPts val="0"/>
                        </a:spcAft>
                        <a:buNone/>
                      </a:pPr>
                      <a:r>
                        <a:rPr lang="es-ES" sz="1400" u="none" strike="noStrike" cap="none"/>
                        <a:t>29-06-2019</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p:nvPr/>
        </p:nvSpPr>
        <p:spPr>
          <a:xfrm>
            <a:off x="2439356" y="188493"/>
            <a:ext cx="4265288"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dirty="0">
                <a:solidFill>
                  <a:srgbClr val="FFFFFF"/>
                </a:solidFill>
                <a:latin typeface="Calibri"/>
                <a:ea typeface="Calibri"/>
                <a:cs typeface="Calibri"/>
                <a:sym typeface="Calibri"/>
              </a:rPr>
              <a:t>LISTADO DE SOFTWARE Y HARDWARE</a:t>
            </a:r>
            <a:endParaRPr sz="1400" b="0" i="0" u="none" strike="noStrike" cap="none" dirty="0">
              <a:solidFill>
                <a:srgbClr val="FFFFFF"/>
              </a:solidFill>
              <a:latin typeface="Arial"/>
              <a:ea typeface="Arial"/>
              <a:cs typeface="Arial"/>
              <a:sym typeface="Arial"/>
            </a:endParaRPr>
          </a:p>
        </p:txBody>
      </p:sp>
      <p:pic>
        <p:nvPicPr>
          <p:cNvPr id="81" name="Google Shape;81;p18"/>
          <p:cNvPicPr preferRelativeResize="0"/>
          <p:nvPr/>
        </p:nvPicPr>
        <p:blipFill>
          <a:blip r:embed="rId3">
            <a:alphaModFix/>
          </a:blip>
          <a:stretch>
            <a:fillRect/>
          </a:stretch>
        </p:blipFill>
        <p:spPr>
          <a:xfrm>
            <a:off x="4277157" y="1050382"/>
            <a:ext cx="3856750" cy="3813438"/>
          </a:xfrm>
          <a:prstGeom prst="rect">
            <a:avLst/>
          </a:prstGeom>
          <a:noFill/>
          <a:ln>
            <a:noFill/>
          </a:ln>
        </p:spPr>
      </p:pic>
      <p:sp>
        <p:nvSpPr>
          <p:cNvPr id="4" name="Google Shape;220;p34">
            <a:extLst>
              <a:ext uri="{FF2B5EF4-FFF2-40B4-BE49-F238E27FC236}">
                <a16:creationId xmlns:a16="http://schemas.microsoft.com/office/drawing/2014/main" id="{8EBAD83D-9B67-4AF2-9B30-A410342F93B1}"/>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4" action="ppaction://hlinksldjump"/>
              </a:rPr>
              <a:t>Regresar</a:t>
            </a:r>
            <a:endParaRPr sz="1400" b="1" i="0" u="none" strike="noStrike" cap="none" dirty="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853942BF-488C-4E8D-B0A2-AA9D99491524}"/>
              </a:ext>
            </a:extLst>
          </p:cNvPr>
          <p:cNvPicPr>
            <a:picLocks noChangeAspect="1"/>
          </p:cNvPicPr>
          <p:nvPr/>
        </p:nvPicPr>
        <p:blipFill>
          <a:blip r:embed="rId5"/>
          <a:stretch>
            <a:fillRect/>
          </a:stretch>
        </p:blipFill>
        <p:spPr>
          <a:xfrm>
            <a:off x="385640" y="1050382"/>
            <a:ext cx="3644100" cy="38134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444850" y="134253"/>
            <a:ext cx="42543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1" dirty="0">
                <a:solidFill>
                  <a:schemeClr val="lt1"/>
                </a:solidFill>
                <a:latin typeface="Calibri"/>
                <a:ea typeface="Calibri"/>
                <a:cs typeface="Calibri"/>
                <a:sym typeface="Calibri"/>
              </a:rPr>
              <a:t>MODELO ENTIDAD - RELACIÓN</a:t>
            </a:r>
            <a:endParaRPr sz="2000" b="1" i="0" u="none" strike="noStrike" cap="none" dirty="0">
              <a:solidFill>
                <a:schemeClr val="lt1"/>
              </a:solidFill>
              <a:latin typeface="Calibri"/>
              <a:ea typeface="Calibri"/>
              <a:cs typeface="Calibri"/>
              <a:sym typeface="Calibri"/>
            </a:endParaRPr>
          </a:p>
        </p:txBody>
      </p:sp>
      <p:sp>
        <p:nvSpPr>
          <p:cNvPr id="4" name="Google Shape;145;p25">
            <a:extLst>
              <a:ext uri="{FF2B5EF4-FFF2-40B4-BE49-F238E27FC236}">
                <a16:creationId xmlns:a16="http://schemas.microsoft.com/office/drawing/2014/main" id="{51E48B3B-022A-4051-9257-81225889F55F}"/>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3" action="ppaction://hlinksldjump"/>
              </a:rPr>
              <a:t>Regresar</a:t>
            </a:r>
            <a:endParaRPr sz="1400" b="1" i="0" u="none" strike="noStrike" cap="none" dirty="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B6DDAC78-923C-4FC7-9FDA-18398C0EC9AB}"/>
              </a:ext>
            </a:extLst>
          </p:cNvPr>
          <p:cNvPicPr>
            <a:picLocks noChangeAspect="1"/>
          </p:cNvPicPr>
          <p:nvPr/>
        </p:nvPicPr>
        <p:blipFill>
          <a:blip r:embed="rId4"/>
          <a:stretch>
            <a:fillRect/>
          </a:stretch>
        </p:blipFill>
        <p:spPr>
          <a:xfrm>
            <a:off x="2565658" y="1240914"/>
            <a:ext cx="4012683" cy="3192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444850" y="112988"/>
            <a:ext cx="42543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1" dirty="0">
                <a:solidFill>
                  <a:schemeClr val="lt1"/>
                </a:solidFill>
                <a:latin typeface="Calibri"/>
                <a:ea typeface="Calibri"/>
                <a:cs typeface="Calibri"/>
                <a:sym typeface="Calibri"/>
              </a:rPr>
              <a:t>MODELO RELACIONAL</a:t>
            </a:r>
            <a:endParaRPr sz="2000" b="1" i="0" u="none" strike="noStrike" cap="none" dirty="0">
              <a:solidFill>
                <a:schemeClr val="lt1"/>
              </a:solidFill>
              <a:latin typeface="Calibri"/>
              <a:ea typeface="Calibri"/>
              <a:cs typeface="Calibri"/>
              <a:sym typeface="Calibri"/>
            </a:endParaRPr>
          </a:p>
        </p:txBody>
      </p:sp>
      <p:pic>
        <p:nvPicPr>
          <p:cNvPr id="152" name="Google Shape;152;p26"/>
          <p:cNvPicPr preferRelativeResize="0"/>
          <p:nvPr/>
        </p:nvPicPr>
        <p:blipFill rotWithShape="1">
          <a:blip r:embed="rId3">
            <a:alphaModFix/>
          </a:blip>
          <a:srcRect/>
          <a:stretch/>
        </p:blipFill>
        <p:spPr>
          <a:xfrm>
            <a:off x="954675" y="1169580"/>
            <a:ext cx="6670464" cy="3743873"/>
          </a:xfrm>
          <a:prstGeom prst="rect">
            <a:avLst/>
          </a:prstGeom>
          <a:noFill/>
          <a:ln>
            <a:noFill/>
          </a:ln>
        </p:spPr>
      </p:pic>
      <p:sp>
        <p:nvSpPr>
          <p:cNvPr id="4" name="Google Shape;145;p25">
            <a:extLst>
              <a:ext uri="{FF2B5EF4-FFF2-40B4-BE49-F238E27FC236}">
                <a16:creationId xmlns:a16="http://schemas.microsoft.com/office/drawing/2014/main" id="{51E48B3B-022A-4051-9257-81225889F55F}"/>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4" action="ppaction://hlinksldjump"/>
              </a:rPr>
              <a:t>Regresar</a:t>
            </a:r>
            <a:endParaRPr sz="14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88398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444850" y="165809"/>
            <a:ext cx="42543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1" dirty="0">
                <a:solidFill>
                  <a:schemeClr val="lt1"/>
                </a:solidFill>
                <a:latin typeface="Calibri"/>
                <a:ea typeface="Calibri"/>
                <a:cs typeface="Calibri"/>
                <a:sym typeface="Calibri"/>
              </a:rPr>
              <a:t>DIAGRAMA DE CLASES</a:t>
            </a:r>
            <a:endParaRPr sz="2000" b="1" i="0" u="none" strike="noStrike" cap="none" dirty="0">
              <a:solidFill>
                <a:schemeClr val="lt1"/>
              </a:solidFill>
              <a:latin typeface="Calibri"/>
              <a:ea typeface="Calibri"/>
              <a:cs typeface="Calibri"/>
              <a:sym typeface="Calibri"/>
            </a:endParaRPr>
          </a:p>
        </p:txBody>
      </p:sp>
      <p:sp>
        <p:nvSpPr>
          <p:cNvPr id="4" name="Google Shape;145;p25">
            <a:extLst>
              <a:ext uri="{FF2B5EF4-FFF2-40B4-BE49-F238E27FC236}">
                <a16:creationId xmlns:a16="http://schemas.microsoft.com/office/drawing/2014/main" id="{51E48B3B-022A-4051-9257-81225889F55F}"/>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3" action="ppaction://hlinksldjump"/>
              </a:rPr>
              <a:t>Regresar</a:t>
            </a:r>
            <a:endParaRPr sz="1400" b="1" i="0" u="none" strike="noStrike" cap="none" dirty="0">
              <a:solidFill>
                <a:schemeClr val="lt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F624EFB0-BD3D-4AAB-A4BB-8312E1079BFB}"/>
              </a:ext>
            </a:extLst>
          </p:cNvPr>
          <p:cNvPicPr>
            <a:picLocks noChangeAspect="1"/>
          </p:cNvPicPr>
          <p:nvPr/>
        </p:nvPicPr>
        <p:blipFill>
          <a:blip r:embed="rId4"/>
          <a:stretch>
            <a:fillRect/>
          </a:stretch>
        </p:blipFill>
        <p:spPr>
          <a:xfrm>
            <a:off x="701915" y="1249534"/>
            <a:ext cx="7740170" cy="3084673"/>
          </a:xfrm>
          <a:prstGeom prst="rect">
            <a:avLst/>
          </a:prstGeom>
        </p:spPr>
      </p:pic>
    </p:spTree>
    <p:extLst>
      <p:ext uri="{BB962C8B-B14F-4D97-AF65-F5344CB8AC3E}">
        <p14:creationId xmlns:p14="http://schemas.microsoft.com/office/powerpoint/2010/main" val="318659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444850" y="165809"/>
            <a:ext cx="42543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1" dirty="0">
                <a:solidFill>
                  <a:schemeClr val="lt1"/>
                </a:solidFill>
                <a:latin typeface="Calibri"/>
                <a:ea typeface="Calibri"/>
                <a:cs typeface="Calibri"/>
                <a:sym typeface="Calibri"/>
              </a:rPr>
              <a:t>CASOS DE USO</a:t>
            </a:r>
            <a:endParaRPr sz="2000" b="1" i="0" u="none" strike="noStrike" cap="none" dirty="0">
              <a:solidFill>
                <a:schemeClr val="lt1"/>
              </a:solidFill>
              <a:latin typeface="Calibri"/>
              <a:ea typeface="Calibri"/>
              <a:cs typeface="Calibri"/>
              <a:sym typeface="Calibri"/>
            </a:endParaRPr>
          </a:p>
        </p:txBody>
      </p:sp>
      <p:sp>
        <p:nvSpPr>
          <p:cNvPr id="4" name="Google Shape;145;p25">
            <a:extLst>
              <a:ext uri="{FF2B5EF4-FFF2-40B4-BE49-F238E27FC236}">
                <a16:creationId xmlns:a16="http://schemas.microsoft.com/office/drawing/2014/main" id="{51E48B3B-022A-4051-9257-81225889F55F}"/>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3" action="ppaction://hlinksldjump"/>
              </a:rPr>
              <a:t>Regresar</a:t>
            </a:r>
            <a:endParaRPr sz="1400" b="1" i="0" u="none" strike="noStrike" cap="none" dirty="0">
              <a:solidFill>
                <a:schemeClr val="lt1"/>
              </a:solidFill>
              <a:latin typeface="Calibri"/>
              <a:ea typeface="Calibri"/>
              <a:cs typeface="Calibri"/>
              <a:sym typeface="Calibri"/>
            </a:endParaRPr>
          </a:p>
        </p:txBody>
      </p:sp>
      <p:pic>
        <p:nvPicPr>
          <p:cNvPr id="5" name="Imagen 4">
            <a:hlinkClick r:id="rId4" action="ppaction://hlinkfile"/>
            <a:extLst>
              <a:ext uri="{FF2B5EF4-FFF2-40B4-BE49-F238E27FC236}">
                <a16:creationId xmlns:a16="http://schemas.microsoft.com/office/drawing/2014/main" id="{5B5C76FB-189B-4564-B488-0F2FAD6CB0BE}"/>
              </a:ext>
            </a:extLst>
          </p:cNvPr>
          <p:cNvPicPr>
            <a:picLocks noChangeAspect="1"/>
          </p:cNvPicPr>
          <p:nvPr/>
        </p:nvPicPr>
        <p:blipFill>
          <a:blip r:embed="rId5"/>
          <a:stretch>
            <a:fillRect/>
          </a:stretch>
        </p:blipFill>
        <p:spPr>
          <a:xfrm>
            <a:off x="1955583" y="1453282"/>
            <a:ext cx="5232833" cy="2236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072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444850" y="165809"/>
            <a:ext cx="42543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1" dirty="0">
                <a:solidFill>
                  <a:schemeClr val="lt1"/>
                </a:solidFill>
                <a:latin typeface="Calibri"/>
                <a:ea typeface="Calibri"/>
                <a:cs typeface="Calibri"/>
                <a:sym typeface="Calibri"/>
              </a:rPr>
              <a:t>DICCIONARIO DE DATOS</a:t>
            </a:r>
            <a:endParaRPr sz="2000" b="1" i="0" u="none" strike="noStrike" cap="none" dirty="0">
              <a:solidFill>
                <a:schemeClr val="lt1"/>
              </a:solidFill>
              <a:latin typeface="Calibri"/>
              <a:ea typeface="Calibri"/>
              <a:cs typeface="Calibri"/>
              <a:sym typeface="Calibri"/>
            </a:endParaRPr>
          </a:p>
        </p:txBody>
      </p:sp>
      <p:sp>
        <p:nvSpPr>
          <p:cNvPr id="4" name="Google Shape;145;p25">
            <a:extLst>
              <a:ext uri="{FF2B5EF4-FFF2-40B4-BE49-F238E27FC236}">
                <a16:creationId xmlns:a16="http://schemas.microsoft.com/office/drawing/2014/main" id="{51E48B3B-022A-4051-9257-81225889F55F}"/>
              </a:ext>
            </a:extLst>
          </p:cNvPr>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dirty="0">
                <a:solidFill>
                  <a:schemeClr val="hlink"/>
                </a:solidFill>
                <a:latin typeface="Calibri"/>
                <a:ea typeface="Calibri"/>
                <a:cs typeface="Calibri"/>
                <a:sym typeface="Calibri"/>
                <a:hlinkClick r:id="rId4" action="ppaction://hlinksldjump"/>
              </a:rPr>
              <a:t>Regresar</a:t>
            </a:r>
            <a:endParaRPr sz="1400" b="1" i="0" u="none" strike="noStrike" cap="none" dirty="0">
              <a:solidFill>
                <a:schemeClr val="lt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5C051277-3299-4768-A8EB-08A79DF6C890}"/>
              </a:ext>
            </a:extLst>
          </p:cNvPr>
          <p:cNvPicPr>
            <a:picLocks noChangeAspect="1"/>
          </p:cNvPicPr>
          <p:nvPr/>
        </p:nvPicPr>
        <p:blipFill>
          <a:blip r:embed="rId5"/>
          <a:stretch>
            <a:fillRect/>
          </a:stretch>
        </p:blipFill>
        <p:spPr>
          <a:xfrm>
            <a:off x="525309" y="1637412"/>
            <a:ext cx="4259343" cy="2114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Google Shape;181;p29">
            <a:extLst>
              <a:ext uri="{FF2B5EF4-FFF2-40B4-BE49-F238E27FC236}">
                <a16:creationId xmlns:a16="http://schemas.microsoft.com/office/drawing/2014/main" id="{8B32FDE2-6D0A-450E-BFF1-711E98C32497}"/>
              </a:ext>
            </a:extLst>
          </p:cNvPr>
          <p:cNvSpPr/>
          <p:nvPr/>
        </p:nvSpPr>
        <p:spPr>
          <a:xfrm>
            <a:off x="5366583" y="2340696"/>
            <a:ext cx="1087380" cy="708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8" name="Objeto 7">
            <a:extLst>
              <a:ext uri="{FF2B5EF4-FFF2-40B4-BE49-F238E27FC236}">
                <a16:creationId xmlns:a16="http://schemas.microsoft.com/office/drawing/2014/main" id="{9EAF7A3E-F44A-4238-BF47-D858C66CDA8C}"/>
              </a:ext>
            </a:extLst>
          </p:cNvPr>
          <p:cNvGraphicFramePr>
            <a:graphicFrameLocks noChangeAspect="1"/>
          </p:cNvGraphicFramePr>
          <p:nvPr>
            <p:extLst>
              <p:ext uri="{D42A27DB-BD31-4B8C-83A1-F6EECF244321}">
                <p14:modId xmlns:p14="http://schemas.microsoft.com/office/powerpoint/2010/main" val="2448910079"/>
              </p:ext>
            </p:extLst>
          </p:nvPr>
        </p:nvGraphicFramePr>
        <p:xfrm>
          <a:off x="7035894" y="2286502"/>
          <a:ext cx="914400" cy="771525"/>
        </p:xfrm>
        <a:graphic>
          <a:graphicData uri="http://schemas.openxmlformats.org/presentationml/2006/ole">
            <mc:AlternateContent xmlns:mc="http://schemas.openxmlformats.org/markup-compatibility/2006">
              <mc:Choice xmlns:v="urn:schemas-microsoft-com:vml" Requires="v">
                <p:oleObj spid="_x0000_s4098" name="Worksheet" showAsIcon="1" r:id="rId6" imgW="914400" imgH="771480" progId="Excel.Sheet.12">
                  <p:embed/>
                </p:oleObj>
              </mc:Choice>
              <mc:Fallback>
                <p:oleObj name="Worksheet" showAsIcon="1" r:id="rId6" imgW="914400" imgH="771480" progId="Excel.Sheet.12">
                  <p:embed/>
                  <p:pic>
                    <p:nvPicPr>
                      <p:cNvPr id="8" name="Objeto 7">
                        <a:extLst>
                          <a:ext uri="{FF2B5EF4-FFF2-40B4-BE49-F238E27FC236}">
                            <a16:creationId xmlns:a16="http://schemas.microsoft.com/office/drawing/2014/main" id="{9EAF7A3E-F44A-4238-BF47-D858C66CDA8C}"/>
                          </a:ext>
                        </a:extLst>
                      </p:cNvPr>
                      <p:cNvPicPr/>
                      <p:nvPr/>
                    </p:nvPicPr>
                    <p:blipFill>
                      <a:blip r:embed="rId7"/>
                      <a:stretch>
                        <a:fillRect/>
                      </a:stretch>
                    </p:blipFill>
                    <p:spPr>
                      <a:xfrm>
                        <a:off x="7035894" y="228650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69225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5"/>
          <p:cNvSpPr txBox="1"/>
          <p:nvPr/>
        </p:nvSpPr>
        <p:spPr>
          <a:xfrm>
            <a:off x="533478" y="2012401"/>
            <a:ext cx="278928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2400" b="1" i="0" u="none" strike="noStrike" cap="none">
                <a:solidFill>
                  <a:schemeClr val="lt1"/>
                </a:solidFill>
                <a:latin typeface="Calibri"/>
                <a:ea typeface="Calibri"/>
                <a:cs typeface="Calibri"/>
                <a:sym typeface="Calibri"/>
              </a:rPr>
              <a:t>CONTENIDO</a:t>
            </a:r>
            <a:endParaRPr/>
          </a:p>
        </p:txBody>
      </p:sp>
      <p:pic>
        <p:nvPicPr>
          <p:cNvPr id="53" name="Google Shape;53;p15"/>
          <p:cNvPicPr preferRelativeResize="0"/>
          <p:nvPr/>
        </p:nvPicPr>
        <p:blipFill rotWithShape="1">
          <a:blip r:embed="rId3">
            <a:alphaModFix/>
          </a:blip>
          <a:srcRect/>
          <a:stretch/>
        </p:blipFill>
        <p:spPr>
          <a:xfrm>
            <a:off x="613148" y="1769688"/>
            <a:ext cx="990600" cy="50800"/>
          </a:xfrm>
          <a:prstGeom prst="rect">
            <a:avLst/>
          </a:prstGeom>
          <a:noFill/>
          <a:ln>
            <a:noFill/>
          </a:ln>
        </p:spPr>
      </p:pic>
      <p:sp>
        <p:nvSpPr>
          <p:cNvPr id="54" name="Google Shape;54;p15"/>
          <p:cNvSpPr txBox="1"/>
          <p:nvPr/>
        </p:nvSpPr>
        <p:spPr>
          <a:xfrm>
            <a:off x="4143534" y="130360"/>
            <a:ext cx="259126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none" strike="noStrike" cap="none">
                <a:solidFill>
                  <a:srgbClr val="5E5C5D"/>
                </a:solidFill>
                <a:latin typeface="Calibri"/>
                <a:ea typeface="Calibri"/>
                <a:cs typeface="Calibri"/>
                <a:sym typeface="Calibri"/>
              </a:rPr>
              <a:t>Tabla de Contenido</a:t>
            </a:r>
            <a:endParaRPr/>
          </a:p>
        </p:txBody>
      </p:sp>
      <p:sp>
        <p:nvSpPr>
          <p:cNvPr id="55" name="Google Shape;55;p15"/>
          <p:cNvSpPr txBox="1"/>
          <p:nvPr/>
        </p:nvSpPr>
        <p:spPr>
          <a:xfrm>
            <a:off x="4143534" y="438137"/>
            <a:ext cx="3885416" cy="429348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4" action="ppaction://hlinksldjump"/>
              </a:rPr>
              <a:t>Nombre del Proyecto</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5" action="ppaction://hlinksldjump"/>
              </a:rPr>
              <a:t>Árbol de problemas</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6" action="ppaction://hlinksldjump"/>
              </a:rPr>
              <a:t>Idea del proyecto</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7" action="ppaction://hlinksldjump"/>
              </a:rPr>
              <a:t>Planteamiento del problema</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8" action="ppaction://hlinksldjump"/>
              </a:rPr>
              <a:t>Objetivo general</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9" action="ppaction://hlinksldjump"/>
              </a:rPr>
              <a:t>Objetivos específicos</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0" action="ppaction://hlinksldjump"/>
              </a:rPr>
              <a:t>Alcance y limitaciones del proyecto</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1" action="ppaction://hlinksldjump"/>
              </a:rPr>
              <a:t>Justificación</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2" action="ppaction://hlinksldjump"/>
              </a:rPr>
              <a:t>Mapa de procesos</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3" action="ppaction://hlinksldjump"/>
              </a:rPr>
              <a:t>Levantamiento de la información</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4" action="ppaction://hlinksldjump"/>
              </a:rPr>
              <a:t>Requerimientos técnicos del proyecto</a:t>
            </a:r>
            <a:endParaRPr lang="es-ES" sz="1050" b="0" i="0" u="sng" strike="noStrike" cap="none" dirty="0">
              <a:solidFill>
                <a:schemeClr val="hlink"/>
              </a:solidFill>
              <a:latin typeface="Arial"/>
              <a:ea typeface="Arial"/>
              <a:cs typeface="Arial"/>
              <a:sym typeface="Arial"/>
            </a:endParaRPr>
          </a:p>
          <a:p>
            <a:pPr marL="228600" indent="-228600">
              <a:buSzPts val="1050"/>
              <a:buFont typeface="Arial"/>
              <a:buAutoNum type="arabicPeriod"/>
            </a:pPr>
            <a:r>
              <a:rPr lang="es-ES" sz="1050" dirty="0">
                <a:hlinkClick r:id="rId15" action="ppaction://hlinksldjump"/>
              </a:rPr>
              <a:t>Diagrama de Gantt</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6" action="ppaction://hlinksldjump"/>
              </a:rPr>
              <a:t>Tabla de Presupuesto</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7" action="ppaction://hlinksldjump"/>
              </a:rPr>
              <a:t>Control de versiones</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sng" strike="noStrike" cap="none" dirty="0">
                <a:solidFill>
                  <a:schemeClr val="hlink"/>
                </a:solidFill>
                <a:latin typeface="Arial"/>
                <a:ea typeface="Arial"/>
                <a:cs typeface="Arial"/>
                <a:sym typeface="Arial"/>
                <a:hlinkClick r:id="rId18" action="ppaction://hlinksldjump"/>
              </a:rPr>
              <a:t>Viabilidad del proyecto</a:t>
            </a:r>
            <a:endParaRPr lang="es-ES" sz="1050" b="0" i="0" u="sng" strike="noStrike" cap="none" dirty="0">
              <a:solidFill>
                <a:schemeClr val="hlink"/>
              </a:solidFill>
              <a:latin typeface="Arial"/>
              <a:ea typeface="Arial"/>
              <a:cs typeface="Arial"/>
              <a:sym typeface="Arial"/>
            </a:endParaRPr>
          </a:p>
          <a:p>
            <a:pPr marL="228600" indent="-228600">
              <a:buSzPts val="1050"/>
              <a:buFont typeface="Arial"/>
              <a:buAutoNum type="arabicPeriod"/>
            </a:pPr>
            <a:r>
              <a:rPr lang="es-ES" sz="1050" u="sng" dirty="0">
                <a:solidFill>
                  <a:schemeClr val="hlink"/>
                </a:solidFill>
                <a:hlinkClick r:id="rId19" action="ppaction://hlinksldjump"/>
              </a:rPr>
              <a:t>Cronograma</a:t>
            </a:r>
            <a:r>
              <a:rPr lang="es-ES" sz="1050" u="sng" dirty="0">
                <a:solidFill>
                  <a:schemeClr val="hlink"/>
                </a:solidFill>
              </a:rPr>
              <a:t> de tiempos</a:t>
            </a:r>
          </a:p>
          <a:p>
            <a:pPr marL="228600" indent="-228600">
              <a:buSzPts val="1050"/>
              <a:buFont typeface="Arial"/>
              <a:buAutoNum type="arabicPeriod"/>
            </a:pPr>
            <a:r>
              <a:rPr lang="es-CO" sz="1050" u="sng" dirty="0">
                <a:solidFill>
                  <a:schemeClr val="hlink"/>
                </a:solidFill>
                <a:hlinkClick r:id="rId20" action="ppaction://hlinksldjump"/>
              </a:rPr>
              <a:t>Lista de hardware y software</a:t>
            </a:r>
            <a:endParaRPr lang="es-CO" sz="1050" u="sng" dirty="0">
              <a:solidFill>
                <a:schemeClr val="hlink"/>
              </a:solidFill>
            </a:endParaRPr>
          </a:p>
          <a:p>
            <a:pPr marL="228600" indent="-228600">
              <a:buSzPts val="1050"/>
              <a:buFont typeface="Arial"/>
              <a:buAutoNum type="arabicPeriod"/>
            </a:pPr>
            <a:r>
              <a:rPr lang="es-ES" sz="1050" dirty="0">
                <a:hlinkClick r:id="rId21" action="ppaction://hlinksldjump"/>
              </a:rPr>
              <a:t>Modelo Entidad – Relación</a:t>
            </a:r>
            <a:endParaRPr lang="es-ES" sz="1050" dirty="0">
              <a:hlinkClick r:id="rId22" action="ppaction://hlinksldjump"/>
            </a:endParaRPr>
          </a:p>
          <a:p>
            <a:pPr marL="228600" indent="-228600">
              <a:buSzPts val="1050"/>
              <a:buFont typeface="Arial"/>
              <a:buAutoNum type="arabicPeriod"/>
            </a:pPr>
            <a:r>
              <a:rPr lang="es-ES" sz="1050" dirty="0">
                <a:hlinkClick r:id="rId22" action="ppaction://hlinksldjump"/>
              </a:rPr>
              <a:t>Modelo relacional</a:t>
            </a:r>
            <a:endParaRPr lang="es-ES" sz="1050" dirty="0"/>
          </a:p>
          <a:p>
            <a:pPr marL="228600" indent="-228600">
              <a:buSzPts val="1050"/>
              <a:buFont typeface="Arial"/>
              <a:buAutoNum type="arabicPeriod"/>
            </a:pPr>
            <a:r>
              <a:rPr lang="es-ES" sz="1050" dirty="0">
                <a:hlinkClick r:id="rId23" action="ppaction://hlinksldjump"/>
              </a:rPr>
              <a:t>Diagrama de clases</a:t>
            </a:r>
            <a:endParaRPr sz="105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none" strike="noStrike" cap="none" dirty="0">
                <a:solidFill>
                  <a:srgbClr val="000000"/>
                </a:solidFill>
                <a:latin typeface="Arial"/>
                <a:ea typeface="Arial"/>
                <a:cs typeface="Arial"/>
                <a:sym typeface="Arial"/>
                <a:hlinkClick r:id="rId24" action="ppaction://hlinksldjump"/>
              </a:rPr>
              <a:t>Casos de uso</a:t>
            </a:r>
            <a:endParaRPr dirty="0"/>
          </a:p>
          <a:p>
            <a:pPr marL="228600" marR="0" lvl="0" indent="-228600" algn="l" rtl="0">
              <a:lnSpc>
                <a:spcPct val="100000"/>
              </a:lnSpc>
              <a:spcBef>
                <a:spcPts val="0"/>
              </a:spcBef>
              <a:spcAft>
                <a:spcPts val="0"/>
              </a:spcAft>
              <a:buClr>
                <a:srgbClr val="000000"/>
              </a:buClr>
              <a:buSzPts val="1050"/>
              <a:buFont typeface="Arial"/>
              <a:buAutoNum type="arabicPeriod"/>
            </a:pPr>
            <a:r>
              <a:rPr lang="es-ES" sz="1050" b="0" i="0" u="none" strike="noStrike" cap="none" dirty="0">
                <a:solidFill>
                  <a:srgbClr val="000000"/>
                </a:solidFill>
                <a:latin typeface="Arial"/>
                <a:ea typeface="Arial"/>
                <a:cs typeface="Arial"/>
                <a:sym typeface="Arial"/>
                <a:hlinkClick r:id="rId25" action="ppaction://hlinksldjump"/>
              </a:rPr>
              <a:t>Diccionario </a:t>
            </a:r>
            <a:r>
              <a:rPr lang="es-ES" sz="1050" b="0" i="0" u="none" strike="noStrike" cap="none">
                <a:solidFill>
                  <a:srgbClr val="000000"/>
                </a:solidFill>
                <a:latin typeface="Arial"/>
                <a:ea typeface="Arial"/>
                <a:cs typeface="Arial"/>
                <a:sym typeface="Arial"/>
                <a:hlinkClick r:id="rId25" action="ppaction://hlinksldjump"/>
              </a:rPr>
              <a:t>de datos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6"/>
          <p:cNvSpPr txBox="1"/>
          <p:nvPr/>
        </p:nvSpPr>
        <p:spPr>
          <a:xfrm>
            <a:off x="693982" y="347317"/>
            <a:ext cx="5105883"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s-ES" sz="2000" b="1" i="0" u="none" strike="noStrike" cap="none" dirty="0">
                <a:solidFill>
                  <a:schemeClr val="lt1"/>
                </a:solidFill>
                <a:latin typeface="Calibri"/>
                <a:ea typeface="Calibri"/>
                <a:cs typeface="Calibri"/>
                <a:sym typeface="Calibri"/>
              </a:rPr>
              <a:t>SISTEMA CVRP MANEJO DE COMPRAVENTA</a:t>
            </a:r>
            <a:endParaRPr dirty="0"/>
          </a:p>
        </p:txBody>
      </p:sp>
      <p:sp>
        <p:nvSpPr>
          <p:cNvPr id="61" name="Google Shape;61;p16"/>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 name="Google Shape;62;p16"/>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63" name="Google Shape;63;p16"/>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sp>
        <p:nvSpPr>
          <p:cNvPr id="64" name="Google Shape;64;p16"/>
          <p:cNvSpPr txBox="1"/>
          <p:nvPr/>
        </p:nvSpPr>
        <p:spPr>
          <a:xfrm>
            <a:off x="602354" y="1857988"/>
            <a:ext cx="7439925" cy="116955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400" b="0" i="0" u="none" strike="noStrike" cap="none" dirty="0">
                <a:solidFill>
                  <a:schemeClr val="dk1"/>
                </a:solidFill>
                <a:latin typeface="Arial"/>
                <a:ea typeface="Arial"/>
                <a:cs typeface="Arial"/>
                <a:sym typeface="Arial"/>
              </a:rPr>
              <a:t>CVRP es la iniciativa de proyecto que nace a partir de hacer un análisis en una compraventa, siendo las iniciales de </a:t>
            </a:r>
            <a:r>
              <a:rPr lang="es-ES" sz="1400" b="1" i="0" u="none" strike="noStrike" cap="none" dirty="0">
                <a:solidFill>
                  <a:schemeClr val="dk1"/>
                </a:solidFill>
                <a:latin typeface="Arial"/>
                <a:ea typeface="Arial"/>
                <a:cs typeface="Arial"/>
                <a:sym typeface="Arial"/>
              </a:rPr>
              <a:t>compra y venta rápida de productos</a:t>
            </a:r>
            <a:r>
              <a:rPr lang="es-ES" sz="1400" b="0" i="0" u="none" strike="noStrike" cap="none" dirty="0">
                <a:solidFill>
                  <a:schemeClr val="dk1"/>
                </a:solidFill>
                <a:latin typeface="Arial"/>
                <a:ea typeface="Arial"/>
                <a:cs typeface="Arial"/>
                <a:sym typeface="Arial"/>
              </a:rPr>
              <a:t> consultando con el administrador de la compraventa los tipos de factores que se podrían automatizar. Así mismo, generar un sistema de información que logre optimizar los procesos de la compra venta </a:t>
            </a:r>
            <a:r>
              <a:rPr lang="es-ES" sz="1400" b="1" i="0" u="none" strike="noStrike" cap="none" dirty="0">
                <a:solidFill>
                  <a:schemeClr val="dk1"/>
                </a:solidFill>
                <a:latin typeface="Arial"/>
                <a:ea typeface="Arial"/>
                <a:cs typeface="Arial"/>
                <a:sym typeface="Arial"/>
              </a:rPr>
              <a:t>Nuevo Milenio</a:t>
            </a:r>
            <a:r>
              <a:rPr lang="es-ES" sz="1400" b="0" i="0" u="none" strike="noStrike" cap="none" dirty="0">
                <a:solidFill>
                  <a:schemeClr val="dk1"/>
                </a:solidFill>
                <a:latin typeface="Arial"/>
                <a:ea typeface="Arial"/>
                <a:cs typeface="Arial"/>
                <a:sym typeface="Arial"/>
              </a:rPr>
              <a:t>.</a:t>
            </a:r>
            <a:endParaRPr dirty="0"/>
          </a:p>
        </p:txBody>
      </p:sp>
      <p:pic>
        <p:nvPicPr>
          <p:cNvPr id="65" name="Google Shape;65;p16"/>
          <p:cNvPicPr preferRelativeResize="0"/>
          <p:nvPr/>
        </p:nvPicPr>
        <p:blipFill rotWithShape="1">
          <a:blip r:embed="rId3">
            <a:alphaModFix/>
          </a:blip>
          <a:srcRect/>
          <a:stretch/>
        </p:blipFill>
        <p:spPr>
          <a:xfrm>
            <a:off x="602354" y="1584138"/>
            <a:ext cx="265430" cy="41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p:nvPr/>
        </p:nvSpPr>
        <p:spPr>
          <a:xfrm>
            <a:off x="954675" y="297287"/>
            <a:ext cx="3106962"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FFFFFF"/>
                </a:solidFill>
                <a:latin typeface="Calibri"/>
                <a:ea typeface="Calibri"/>
                <a:cs typeface="Calibri"/>
                <a:sym typeface="Calibri"/>
              </a:rPr>
              <a:t>ÁRBOL DE PROBLEMAS</a:t>
            </a:r>
            <a:endParaRPr sz="1400" b="0" i="0" u="none" strike="noStrike" cap="none">
              <a:solidFill>
                <a:srgbClr val="FFFFFF"/>
              </a:solidFill>
              <a:latin typeface="Arial"/>
              <a:ea typeface="Arial"/>
              <a:cs typeface="Arial"/>
              <a:sym typeface="Arial"/>
            </a:endParaRPr>
          </a:p>
        </p:txBody>
      </p:sp>
      <p:sp>
        <p:nvSpPr>
          <p:cNvPr id="71" name="Google Shape;71;p17"/>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17"/>
          <p:cNvPicPr preferRelativeResize="0"/>
          <p:nvPr/>
        </p:nvPicPr>
        <p:blipFill rotWithShape="1">
          <a:blip r:embed="rId3">
            <a:alphaModFix/>
          </a:blip>
          <a:srcRect/>
          <a:stretch/>
        </p:blipFill>
        <p:spPr>
          <a:xfrm>
            <a:off x="1101721" y="1963366"/>
            <a:ext cx="265430" cy="41910"/>
          </a:xfrm>
          <a:prstGeom prst="rect">
            <a:avLst/>
          </a:prstGeom>
          <a:noFill/>
          <a:ln>
            <a:noFill/>
          </a:ln>
        </p:spPr>
      </p:pic>
      <p:pic>
        <p:nvPicPr>
          <p:cNvPr id="73" name="Google Shape;73;p17"/>
          <p:cNvPicPr preferRelativeResize="0"/>
          <p:nvPr/>
        </p:nvPicPr>
        <p:blipFill rotWithShape="1">
          <a:blip r:embed="rId4">
            <a:alphaModFix/>
          </a:blip>
          <a:srcRect t="11706" r="10069"/>
          <a:stretch/>
        </p:blipFill>
        <p:spPr>
          <a:xfrm>
            <a:off x="693982" y="1069202"/>
            <a:ext cx="6953548" cy="3794619"/>
          </a:xfrm>
          <a:prstGeom prst="rect">
            <a:avLst/>
          </a:prstGeom>
          <a:noFill/>
          <a:ln>
            <a:noFill/>
          </a:ln>
        </p:spPr>
      </p:pic>
      <p:sp>
        <p:nvSpPr>
          <p:cNvPr id="74" name="Google Shape;74;p17"/>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5" action="ppaction://hlinksldjump"/>
              </a:rPr>
              <a:t>Regresar</a:t>
            </a:r>
            <a:endParaRPr sz="1400" b="1"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p:nvPr/>
        </p:nvSpPr>
        <p:spPr>
          <a:xfrm>
            <a:off x="990200" y="2185350"/>
            <a:ext cx="6694500" cy="17712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a:solidFill>
                  <a:srgbClr val="5E5C5D"/>
                </a:solidFill>
                <a:latin typeface="Calibri"/>
                <a:ea typeface="Calibri"/>
                <a:cs typeface="Calibri"/>
                <a:sym typeface="Calibri"/>
              </a:rPr>
              <a:t>Favorecer a la compraventa </a:t>
            </a:r>
            <a:r>
              <a:rPr lang="es-ES" sz="1400" b="1" i="0" u="none" strike="noStrike" cap="none">
                <a:solidFill>
                  <a:srgbClr val="5E5C5D"/>
                </a:solidFill>
                <a:latin typeface="Calibri"/>
                <a:ea typeface="Calibri"/>
                <a:cs typeface="Calibri"/>
                <a:sym typeface="Calibri"/>
              </a:rPr>
              <a:t>NUEVO MILENIO</a:t>
            </a:r>
            <a:r>
              <a:rPr lang="es-ES" sz="1400" b="0" i="0" u="none" strike="noStrike" cap="none">
                <a:solidFill>
                  <a:srgbClr val="5E5C5D"/>
                </a:solidFill>
                <a:latin typeface="Calibri"/>
                <a:ea typeface="Calibri"/>
                <a:cs typeface="Calibri"/>
                <a:sym typeface="Calibri"/>
              </a:rPr>
              <a:t> en su manejo y distribución de productos, buscando una interfaz atractiva frente a los usuarios, mejorando el proceso de interacción entre el cliente y el administrador de la compra venta. De tal manera que al administrador se le facilite mostrar los productos actuales, y que pueda actualizar rápidamente el inventario de la compraventa y con esta forma llevar un control más estricto sobre los artículos que hay disponibles.</a:t>
            </a:r>
            <a:endParaRPr sz="1400" b="0" i="0" u="none" strike="noStrike" cap="none">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100"/>
              <a:buFont typeface="Arial"/>
              <a:buNone/>
            </a:pPr>
            <a:endParaRPr sz="1400" b="0" i="0" u="none" strike="noStrike" cap="none">
              <a:solidFill>
                <a:srgbClr val="5E5C5D"/>
              </a:solidFill>
              <a:latin typeface="Calibri"/>
              <a:ea typeface="Calibri"/>
              <a:cs typeface="Calibri"/>
              <a:sym typeface="Calibri"/>
            </a:endParaRPr>
          </a:p>
        </p:txBody>
      </p:sp>
      <p:sp>
        <p:nvSpPr>
          <p:cNvPr id="93" name="Google Shape;93;p20"/>
          <p:cNvSpPr txBox="1"/>
          <p:nvPr/>
        </p:nvSpPr>
        <p:spPr>
          <a:xfrm>
            <a:off x="954675" y="297287"/>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E8E6E8"/>
                </a:solidFill>
                <a:latin typeface="Calibri"/>
                <a:ea typeface="Calibri"/>
                <a:cs typeface="Calibri"/>
                <a:sym typeface="Calibri"/>
              </a:rPr>
              <a:t>IDEA DEL PROYECTO</a:t>
            </a:r>
            <a:endParaRPr sz="1400" b="0" i="0" u="none" strike="noStrike" cap="none">
              <a:solidFill>
                <a:srgbClr val="000000"/>
              </a:solidFill>
              <a:latin typeface="Arial"/>
              <a:ea typeface="Arial"/>
              <a:cs typeface="Arial"/>
              <a:sym typeface="Arial"/>
            </a:endParaRPr>
          </a:p>
        </p:txBody>
      </p:sp>
      <p:sp>
        <p:nvSpPr>
          <p:cNvPr id="94" name="Google Shape;94;p20"/>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0"/>
          <p:cNvSpPr txBox="1"/>
          <p:nvPr/>
        </p:nvSpPr>
        <p:spPr>
          <a:xfrm>
            <a:off x="954675" y="1208025"/>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pic>
        <p:nvPicPr>
          <p:cNvPr id="96" name="Google Shape;96;p20"/>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97" name="Google Shape;97;p20"/>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p:nvPr/>
        </p:nvSpPr>
        <p:spPr>
          <a:xfrm>
            <a:off x="898500" y="174550"/>
            <a:ext cx="4779286"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dirty="0">
                <a:solidFill>
                  <a:srgbClr val="E8E6E8"/>
                </a:solidFill>
                <a:latin typeface="Calibri"/>
                <a:ea typeface="Calibri"/>
                <a:cs typeface="Calibri"/>
                <a:sym typeface="Calibri"/>
              </a:rPr>
              <a:t>IDEA COMO SOLUCIÓN A UN PROBLEMA</a:t>
            </a:r>
            <a:endParaRPr sz="2000" b="1" i="0" u="none" strike="noStrike" cap="none" dirty="0">
              <a:solidFill>
                <a:srgbClr val="E8E6E8"/>
              </a:solidFill>
              <a:latin typeface="Calibri"/>
              <a:ea typeface="Calibri"/>
              <a:cs typeface="Calibri"/>
              <a:sym typeface="Calibri"/>
            </a:endParaRPr>
          </a:p>
        </p:txBody>
      </p:sp>
      <p:sp>
        <p:nvSpPr>
          <p:cNvPr id="103" name="Google Shape;103;p21"/>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1"/>
          <p:cNvSpPr txBox="1"/>
          <p:nvPr/>
        </p:nvSpPr>
        <p:spPr>
          <a:xfrm>
            <a:off x="954674" y="1376384"/>
            <a:ext cx="6073447" cy="3786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IDEAS PARA OPTIMIZAR PROCESOS DE COMPRAVENTA</a:t>
            </a:r>
            <a:endParaRPr sz="1400" b="0" i="0" u="none" strike="noStrike" cap="none">
              <a:solidFill>
                <a:srgbClr val="000000"/>
              </a:solidFill>
              <a:latin typeface="Arial"/>
              <a:ea typeface="Arial"/>
              <a:cs typeface="Arial"/>
              <a:sym typeface="Arial"/>
            </a:endParaRPr>
          </a:p>
        </p:txBody>
      </p:sp>
      <p:sp>
        <p:nvSpPr>
          <p:cNvPr id="105" name="Google Shape;105;p21"/>
          <p:cNvSpPr txBox="1"/>
          <p:nvPr/>
        </p:nvSpPr>
        <p:spPr>
          <a:xfrm>
            <a:off x="954674" y="1959462"/>
            <a:ext cx="6694500" cy="16815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Calibri"/>
                <a:ea typeface="Calibri"/>
                <a:cs typeface="Calibri"/>
                <a:sym typeface="Calibri"/>
              </a:rPr>
              <a:t>Proporcionar al administrador de la compra venta la posibilidad de ofrecer o vender de una manera más práctica los artículos incluidos en el inventario. </a:t>
            </a:r>
            <a:endParaRPr sz="1400" b="0" i="0" u="none" strike="noStrike" cap="none" dirty="0">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endParaRPr sz="1400" b="0" i="0" u="none" strike="noStrike" cap="none" dirty="0">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100"/>
              <a:buFont typeface="Arial"/>
              <a:buNone/>
            </a:pPr>
            <a:r>
              <a:rPr lang="es-ES" sz="1400" b="0" i="0" u="none" strike="noStrike" cap="none" dirty="0">
                <a:solidFill>
                  <a:srgbClr val="5E5C5D"/>
                </a:solidFill>
                <a:latin typeface="Calibri"/>
                <a:ea typeface="Calibri"/>
                <a:cs typeface="Calibri"/>
                <a:sym typeface="Calibri"/>
              </a:rPr>
              <a:t>Conceder al cliente la opción de realizar compras, consultas y pagos de los artículos disponibles que sean de su agrado mediante el proceso de compra con pacto de retroventa, permitiendo que el proceso sea más ágil y cómodo para ambas partes.</a:t>
            </a:r>
            <a:endParaRPr sz="1400" b="0" i="0" u="none" strike="noStrike" cap="none" dirty="0">
              <a:solidFill>
                <a:srgbClr val="5E5C5D"/>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p:txBody>
      </p:sp>
      <p:pic>
        <p:nvPicPr>
          <p:cNvPr id="106" name="Google Shape;106;p21"/>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107" name="Google Shape;107;p21"/>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lt1"/>
                </a:solidFill>
                <a:latin typeface="Calibri"/>
                <a:ea typeface="Calibri"/>
                <a:cs typeface="Calibri"/>
                <a:sym typeface="Calibri"/>
              </a:rPr>
              <a:t>OBJETIVO GENERAL</a:t>
            </a:r>
            <a:endParaRPr sz="2000" b="1" i="0" u="none" strike="noStrike" cap="none">
              <a:solidFill>
                <a:schemeClr val="lt1"/>
              </a:solidFill>
              <a:latin typeface="Calibri"/>
              <a:ea typeface="Calibri"/>
              <a:cs typeface="Calibri"/>
              <a:sym typeface="Calibri"/>
            </a:endParaRPr>
          </a:p>
        </p:txBody>
      </p:sp>
      <p:sp>
        <p:nvSpPr>
          <p:cNvPr id="113" name="Google Shape;113;p22"/>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2"/>
          <p:cNvSpPr txBox="1"/>
          <p:nvPr/>
        </p:nvSpPr>
        <p:spPr>
          <a:xfrm>
            <a:off x="954674" y="1227522"/>
            <a:ext cx="416397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5E5C5D"/>
              </a:solidFill>
              <a:latin typeface="Calibri"/>
              <a:ea typeface="Calibri"/>
              <a:cs typeface="Calibri"/>
              <a:sym typeface="Calibri"/>
            </a:endParaRPr>
          </a:p>
        </p:txBody>
      </p:sp>
      <p:sp>
        <p:nvSpPr>
          <p:cNvPr id="115" name="Google Shape;115;p22"/>
          <p:cNvSpPr txBox="1"/>
          <p:nvPr/>
        </p:nvSpPr>
        <p:spPr>
          <a:xfrm>
            <a:off x="954674" y="1984321"/>
            <a:ext cx="6694500" cy="132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dirty="0">
                <a:solidFill>
                  <a:srgbClr val="5E5C5D"/>
                </a:solidFill>
                <a:latin typeface="Calibri"/>
                <a:ea typeface="Calibri"/>
                <a:cs typeface="Calibri"/>
                <a:sym typeface="Calibri"/>
              </a:rPr>
              <a:t>Crear la oportunidad para que la compraventa </a:t>
            </a:r>
            <a:r>
              <a:rPr lang="es-ES" sz="1400" b="1" i="0" u="none" strike="noStrike" cap="none" dirty="0">
                <a:solidFill>
                  <a:srgbClr val="5E5C5D"/>
                </a:solidFill>
                <a:latin typeface="Calibri"/>
                <a:ea typeface="Calibri"/>
                <a:cs typeface="Calibri"/>
                <a:sym typeface="Calibri"/>
              </a:rPr>
              <a:t>NUEVO MILENIO</a:t>
            </a:r>
            <a:r>
              <a:rPr lang="es-ES" sz="1400" b="0" i="0" u="none" strike="noStrike" cap="none" dirty="0">
                <a:solidFill>
                  <a:srgbClr val="5E5C5D"/>
                </a:solidFill>
                <a:latin typeface="Calibri"/>
                <a:ea typeface="Calibri"/>
                <a:cs typeface="Calibri"/>
                <a:sym typeface="Calibri"/>
              </a:rPr>
              <a:t> pueda ofrecer un catálogo de productos de una manera más óptima y cómoda para sus clientes. Que se pueda extender el alcance a la población.</a:t>
            </a:r>
            <a:endParaRPr sz="1400" b="0" i="0" u="none" strike="noStrike" cap="none" dirty="0">
              <a:solidFill>
                <a:srgbClr val="5E5C5D"/>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dirty="0">
                <a:solidFill>
                  <a:srgbClr val="5E5C5D"/>
                </a:solidFill>
                <a:latin typeface="Calibri"/>
                <a:ea typeface="Calibri"/>
                <a:cs typeface="Calibri"/>
                <a:sym typeface="Calibri"/>
              </a:rPr>
              <a:t>Con esto también se optimiza y se organizan el ingreso y salida de los artículos en la Compraventa.</a:t>
            </a:r>
            <a:endParaRPr sz="1400" b="0" i="0" u="none" strike="noStrike" cap="none" dirty="0">
              <a:solidFill>
                <a:srgbClr val="5E5C5D"/>
              </a:solidFill>
              <a:latin typeface="Calibri"/>
              <a:ea typeface="Calibri"/>
              <a:cs typeface="Calibri"/>
              <a:sym typeface="Calibri"/>
            </a:endParaRPr>
          </a:p>
        </p:txBody>
      </p:sp>
      <p:pic>
        <p:nvPicPr>
          <p:cNvPr id="116" name="Google Shape;116;p22"/>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117" name="Google Shape;117;p22"/>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sp>
        <p:nvSpPr>
          <p:cNvPr id="118" name="Google Shape;118;p22"/>
          <p:cNvSpPr txBox="1"/>
          <p:nvPr/>
        </p:nvSpPr>
        <p:spPr>
          <a:xfrm>
            <a:off x="954675" y="1218658"/>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954674" y="144887"/>
            <a:ext cx="3484895"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ES" sz="2000" b="1" i="0" u="none" strike="noStrike" cap="none" dirty="0">
                <a:solidFill>
                  <a:schemeClr val="lt1"/>
                </a:solidFill>
                <a:latin typeface="Calibri"/>
                <a:ea typeface="Calibri"/>
                <a:cs typeface="Calibri"/>
                <a:sym typeface="Calibri"/>
              </a:rPr>
              <a:t>OBJETIVOS ESPECÍFICOS</a:t>
            </a:r>
            <a:endParaRPr sz="2000" b="1" i="0" u="none" strike="noStrike" cap="none" dirty="0">
              <a:solidFill>
                <a:schemeClr val="lt1"/>
              </a:solidFill>
              <a:latin typeface="Calibri"/>
              <a:ea typeface="Calibri"/>
              <a:cs typeface="Calibri"/>
              <a:sym typeface="Calibri"/>
            </a:endParaRPr>
          </a:p>
        </p:txBody>
      </p:sp>
      <p:sp>
        <p:nvSpPr>
          <p:cNvPr id="124" name="Google Shape;124;p23"/>
          <p:cNvSpPr txBox="1"/>
          <p:nvPr/>
        </p:nvSpPr>
        <p:spPr>
          <a:xfrm>
            <a:off x="954674" y="1227522"/>
            <a:ext cx="416397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5E5C5D"/>
              </a:solidFill>
              <a:latin typeface="Calibri"/>
              <a:ea typeface="Calibri"/>
              <a:cs typeface="Calibri"/>
              <a:sym typeface="Calibri"/>
            </a:endParaRPr>
          </a:p>
        </p:txBody>
      </p:sp>
      <p:sp>
        <p:nvSpPr>
          <p:cNvPr id="125" name="Google Shape;125;p23"/>
          <p:cNvSpPr txBox="1"/>
          <p:nvPr/>
        </p:nvSpPr>
        <p:spPr>
          <a:xfrm>
            <a:off x="954675" y="1823624"/>
            <a:ext cx="6694500" cy="24495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Arial"/>
                <a:ea typeface="Arial"/>
                <a:cs typeface="Arial"/>
                <a:sym typeface="Arial"/>
              </a:rPr>
              <a:t>•</a:t>
            </a:r>
            <a:r>
              <a:rPr lang="es-ES" sz="1400" b="0" i="0" u="none" strike="noStrike" cap="none" dirty="0">
                <a:solidFill>
                  <a:srgbClr val="5E5C5D"/>
                </a:solidFill>
                <a:latin typeface="Calibri"/>
                <a:ea typeface="Calibri"/>
                <a:cs typeface="Calibri"/>
                <a:sym typeface="Calibri"/>
              </a:rPr>
              <a:t>Crear un canal de comunicación entre cliente-vendedor que permita una mayor agilidad en el proceso.</a:t>
            </a:r>
            <a:endParaRPr sz="1400" b="0" i="0" u="none" strike="noStrike" cap="none" dirty="0">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Arial"/>
                <a:ea typeface="Arial"/>
                <a:cs typeface="Arial"/>
                <a:sym typeface="Arial"/>
              </a:rPr>
              <a:t>•</a:t>
            </a:r>
            <a:r>
              <a:rPr lang="es-ES" sz="1400" b="0" i="0" u="none" strike="noStrike" cap="none" dirty="0">
                <a:solidFill>
                  <a:srgbClr val="5E5C5D"/>
                </a:solidFill>
                <a:latin typeface="Calibri"/>
                <a:ea typeface="Calibri"/>
                <a:cs typeface="Calibri"/>
                <a:sym typeface="Calibri"/>
              </a:rPr>
              <a:t>Generar satisfacción en el cliente final que use el producto</a:t>
            </a:r>
            <a:endParaRPr sz="1400" b="0" i="0" u="none" strike="noStrike" cap="none" dirty="0">
              <a:solidFill>
                <a:srgbClr val="5E5C5D"/>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Arial"/>
                <a:ea typeface="Arial"/>
                <a:cs typeface="Arial"/>
                <a:sym typeface="Arial"/>
              </a:rPr>
              <a:t>•</a:t>
            </a:r>
            <a:r>
              <a:rPr lang="es-ES" sz="1400" b="0" i="0" u="none" strike="noStrike" cap="none" dirty="0">
                <a:solidFill>
                  <a:srgbClr val="5E5C5D"/>
                </a:solidFill>
                <a:latin typeface="Calibri"/>
                <a:ea typeface="Calibri"/>
                <a:cs typeface="Calibri"/>
                <a:sym typeface="Calibri"/>
              </a:rPr>
              <a:t>Satisfacer la necesidad del cliente de encontrar el artículo de su interés de manera rápida.</a:t>
            </a:r>
            <a:endParaRPr sz="1400" b="0" i="0" u="none" strike="noStrike" cap="none" dirty="0">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Arial"/>
                <a:ea typeface="Arial"/>
                <a:cs typeface="Arial"/>
                <a:sym typeface="Arial"/>
              </a:rPr>
              <a:t>•</a:t>
            </a:r>
            <a:r>
              <a:rPr lang="es-ES" sz="1400" b="0" i="0" u="none" strike="noStrike" cap="none" dirty="0">
                <a:solidFill>
                  <a:srgbClr val="5E5C5D"/>
                </a:solidFill>
                <a:latin typeface="Calibri"/>
                <a:ea typeface="Calibri"/>
                <a:cs typeface="Calibri"/>
                <a:sym typeface="Calibri"/>
              </a:rPr>
              <a:t>Permitir al cliente hacer pago en línea dentro de la fechas establecidas de su pacto de retroventa.</a:t>
            </a:r>
            <a:endParaRPr sz="1400" b="0" i="0" u="none" strike="noStrike" cap="none" dirty="0">
              <a:solidFill>
                <a:srgbClr val="5E5C5D"/>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r>
              <a:rPr lang="es-ES" sz="1400" b="0" i="0" u="none" strike="noStrike" cap="none" dirty="0">
                <a:solidFill>
                  <a:srgbClr val="5E5C5D"/>
                </a:solidFill>
                <a:latin typeface="Arial"/>
                <a:ea typeface="Arial"/>
                <a:cs typeface="Arial"/>
                <a:sym typeface="Arial"/>
              </a:rPr>
              <a:t>•</a:t>
            </a:r>
            <a:r>
              <a:rPr lang="es-ES" sz="1400" b="0" i="0" u="none" strike="noStrike" cap="none" dirty="0">
                <a:solidFill>
                  <a:srgbClr val="5E5C5D"/>
                </a:solidFill>
                <a:latin typeface="Calibri"/>
                <a:ea typeface="Calibri"/>
                <a:cs typeface="Calibri"/>
                <a:sym typeface="Calibri"/>
              </a:rPr>
              <a:t>Permitir al proveedor la visualización de sus artículos a todo público.</a:t>
            </a:r>
            <a:endParaRPr sz="1400" b="0" i="0" u="none" strike="noStrike" cap="none" dirty="0">
              <a:solidFill>
                <a:srgbClr val="5E5C5D"/>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p:txBody>
      </p:sp>
      <p:pic>
        <p:nvPicPr>
          <p:cNvPr id="126" name="Google Shape;126;p23"/>
          <p:cNvPicPr preferRelativeResize="0"/>
          <p:nvPr/>
        </p:nvPicPr>
        <p:blipFill rotWithShape="1">
          <a:blip r:embed="rId3">
            <a:alphaModFix/>
          </a:blip>
          <a:srcRect/>
          <a:stretch/>
        </p:blipFill>
        <p:spPr>
          <a:xfrm>
            <a:off x="1101721" y="1963366"/>
            <a:ext cx="265430" cy="41910"/>
          </a:xfrm>
          <a:prstGeom prst="rect">
            <a:avLst/>
          </a:prstGeom>
          <a:noFill/>
          <a:ln>
            <a:noFill/>
          </a:ln>
        </p:spPr>
      </p:pic>
      <p:sp>
        <p:nvSpPr>
          <p:cNvPr id="127" name="Google Shape;127;p23"/>
          <p:cNvSpPr txBox="1"/>
          <p:nvPr/>
        </p:nvSpPr>
        <p:spPr>
          <a:xfrm>
            <a:off x="8133907" y="4709932"/>
            <a:ext cx="101009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1" i="0" u="sng" strike="noStrike" cap="none">
                <a:solidFill>
                  <a:schemeClr val="hlink"/>
                </a:solidFill>
                <a:latin typeface="Calibri"/>
                <a:ea typeface="Calibri"/>
                <a:cs typeface="Calibri"/>
                <a:sym typeface="Calibri"/>
                <a:hlinkClick r:id="rId4" action="ppaction://hlinksldjump"/>
              </a:rPr>
              <a:t>Regresar</a:t>
            </a:r>
            <a:endParaRPr sz="1400" b="1" i="0" u="none" strike="noStrike" cap="none">
              <a:solidFill>
                <a:schemeClr val="lt1"/>
              </a:solidFill>
              <a:latin typeface="Calibri"/>
              <a:ea typeface="Calibri"/>
              <a:cs typeface="Calibri"/>
              <a:sym typeface="Calibri"/>
            </a:endParaRPr>
          </a:p>
        </p:txBody>
      </p:sp>
      <p:sp>
        <p:nvSpPr>
          <p:cNvPr id="128" name="Google Shape;128;p23"/>
          <p:cNvSpPr txBox="1"/>
          <p:nvPr/>
        </p:nvSpPr>
        <p:spPr>
          <a:xfrm>
            <a:off x="954675" y="1208025"/>
            <a:ext cx="5456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5E5C5D"/>
                </a:solidFill>
                <a:latin typeface="Calibri"/>
                <a:ea typeface="Calibri"/>
                <a:cs typeface="Calibri"/>
                <a:sym typeface="Calibri"/>
              </a:rPr>
              <a:t>SISTEMA CVRP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862</Words>
  <Application>Microsoft Office PowerPoint</Application>
  <PresentationFormat>Presentación en pantalla (16:9)</PresentationFormat>
  <Paragraphs>141</Paragraphs>
  <Slides>26</Slides>
  <Notes>25</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26</vt:i4>
      </vt:variant>
    </vt:vector>
  </HeadingPairs>
  <TitlesOfParts>
    <vt:vector size="32" baseType="lpstr">
      <vt:lpstr>Arial</vt:lpstr>
      <vt:lpstr>Calibri</vt:lpstr>
      <vt:lpstr>Candara</vt:lpstr>
      <vt:lpstr>Presentación SENA-GC-F-004-V1</vt:lpstr>
      <vt:lpstr>Document</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Chaparro</cp:lastModifiedBy>
  <cp:revision>7</cp:revision>
  <dcterms:modified xsi:type="dcterms:W3CDTF">2019-07-27T20:38:32Z</dcterms:modified>
</cp:coreProperties>
</file>