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98" r:id="rId2"/>
    <p:sldId id="256" r:id="rId3"/>
    <p:sldId id="294" r:id="rId4"/>
    <p:sldId id="257" r:id="rId5"/>
    <p:sldId id="259" r:id="rId6"/>
    <p:sldId id="300" r:id="rId7"/>
    <p:sldId id="301" r:id="rId8"/>
    <p:sldId id="302" r:id="rId9"/>
    <p:sldId id="270" r:id="rId10"/>
    <p:sldId id="287" r:id="rId11"/>
    <p:sldId id="289" r:id="rId12"/>
    <p:sldId id="311" r:id="rId13"/>
    <p:sldId id="271" r:id="rId14"/>
    <p:sldId id="295" r:id="rId15"/>
    <p:sldId id="299" r:id="rId16"/>
    <p:sldId id="310" r:id="rId17"/>
    <p:sldId id="309" r:id="rId18"/>
    <p:sldId id="307" r:id="rId19"/>
    <p:sldId id="306" r:id="rId20"/>
    <p:sldId id="303" r:id="rId21"/>
    <p:sldId id="304" r:id="rId22"/>
    <p:sldId id="305" r:id="rId23"/>
    <p:sldId id="297" r:id="rId24"/>
    <p:sldId id="284" r:id="rId25"/>
    <p:sldId id="264" r:id="rId26"/>
    <p:sldId id="293" r:id="rId27"/>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660"/>
  </p:normalViewPr>
  <p:slideViewPr>
    <p:cSldViewPr snapToGrid="0">
      <p:cViewPr varScale="1">
        <p:scale>
          <a:sx n="91" d="100"/>
          <a:sy n="91" d="100"/>
        </p:scale>
        <p:origin x="1258"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NTHAPUDI V RAHUL BHARADWAJ" userId="68d8fb5791720ffb" providerId="LiveId" clId="{69A5468C-96A5-4541-A24C-8A443CB02E6B}"/>
    <pc:docChg chg="modSld">
      <pc:chgData name="CHINTHAPUDI V RAHUL BHARADWAJ" userId="68d8fb5791720ffb" providerId="LiveId" clId="{69A5468C-96A5-4541-A24C-8A443CB02E6B}" dt="2022-12-06T15:36:22.881" v="4" actId="20577"/>
      <pc:docMkLst>
        <pc:docMk/>
      </pc:docMkLst>
      <pc:sldChg chg="modSp mod">
        <pc:chgData name="CHINTHAPUDI V RAHUL BHARADWAJ" userId="68d8fb5791720ffb" providerId="LiveId" clId="{69A5468C-96A5-4541-A24C-8A443CB02E6B}" dt="2022-12-06T15:36:22.881" v="4" actId="20577"/>
        <pc:sldMkLst>
          <pc:docMk/>
          <pc:sldMk cId="2924199053" sldId="298"/>
        </pc:sldMkLst>
        <pc:spChg chg="mod">
          <ac:chgData name="CHINTHAPUDI V RAHUL BHARADWAJ" userId="68d8fb5791720ffb" providerId="LiveId" clId="{69A5468C-96A5-4541-A24C-8A443CB02E6B}" dt="2022-12-06T15:36:22.881" v="4" actId="20577"/>
          <ac:spMkLst>
            <pc:docMk/>
            <pc:sldMk cId="2924199053" sldId="298"/>
            <ac:spMk id="3" creationId="{9ADCD368-3822-4BC5-A7A1-34BF598E780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
        <p:nvSpPr>
          <p:cNvPr id="12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2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25"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2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2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3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37"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3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3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4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49"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5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5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9"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60"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61"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62"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63"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72"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73"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7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7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8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85"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8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8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9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97"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9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9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0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10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109"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11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1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sp>
        <p:nvSpPr>
          <p:cNvPr id="3"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pic>
        <p:nvPicPr>
          <p:cNvPr id="4" name="image.png" descr="image.png"/>
          <p:cNvPicPr>
            <a:picLocks noChangeAspect="1"/>
          </p:cNvPicPr>
          <p:nvPr/>
        </p:nvPicPr>
        <p:blipFill>
          <a:blip r:embed="rId12"/>
          <a:stretch>
            <a:fillRect/>
          </a:stretch>
        </p:blipFill>
        <p:spPr>
          <a:xfrm>
            <a:off x="0" y="38100"/>
            <a:ext cx="1104900" cy="1104900"/>
          </a:xfrm>
          <a:prstGeom prst="rect">
            <a:avLst/>
          </a:prstGeom>
          <a:ln w="12700">
            <a:miter lim="400000"/>
          </a:ln>
        </p:spPr>
      </p:pic>
      <p:sp>
        <p:nvSpPr>
          <p:cNvPr id="5" name="Slide Number"/>
          <p:cNvSpPr txBox="1">
            <a:spLocks noGrp="1"/>
          </p:cNvSpPr>
          <p:nvPr>
            <p:ph type="sldNum" sz="quarter" idx="2"/>
          </p:nvPr>
        </p:nvSpPr>
        <p:spPr>
          <a:xfrm>
            <a:off x="8308692" y="381000"/>
            <a:ext cx="301909" cy="288824"/>
          </a:xfrm>
          <a:prstGeom prst="rect">
            <a:avLst/>
          </a:prstGeom>
          <a:ln w="12700">
            <a:miter lim="400000"/>
          </a:ln>
        </p:spPr>
        <p:txBody>
          <a:bodyPr wrap="none" lIns="45719" rIns="45719">
            <a:spAutoFit/>
          </a:bodyPr>
          <a:lstStyle>
            <a:lvl1pPr algn="r">
              <a:defRPr>
                <a:latin typeface="+mn-lt"/>
                <a:ea typeface="+mn-ea"/>
                <a:cs typeface="+mn-cs"/>
                <a:sym typeface="Arial"/>
              </a:defRPr>
            </a:lvl1pPr>
          </a:lstStyle>
          <a:p>
            <a:fld id="{86CB4B4D-7CA3-9044-876B-883B54F8677D}" type="slidenum">
              <a:rPr/>
              <a:pPr/>
              <a:t>‹#›</a:t>
            </a:fld>
            <a:endParaRPr/>
          </a:p>
        </p:txBody>
      </p:sp>
      <p:sp>
        <p:nvSpPr>
          <p:cNvPr id="6" name="Title Text"/>
          <p:cNvSpPr txBox="1">
            <a:spLocks noGrp="1"/>
          </p:cNvSpPr>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7" name="Body Level One…"/>
          <p:cNvSpPr txBox="1">
            <a:spLocks noGrp="1"/>
          </p:cNvSpPr>
          <p:nvPr>
            <p:ph type="body" idx="1"/>
          </p:nvPr>
        </p:nvSpPr>
        <p:spPr>
          <a:xfrm>
            <a:off x="457200" y="1600200"/>
            <a:ext cx="8229600" cy="4525963"/>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342900" marR="0" indent="-3429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1pPr>
      <a:lvl2pPr marL="661307" marR="0" indent="-204107"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2pPr>
      <a:lvl3pPr marL="1200150" marR="0" indent="-28575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3pPr>
      <a:lvl4pPr marL="16002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4pPr>
      <a:lvl5pPr marL="20828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5pPr>
      <a:lvl6pPr marL="25400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6pPr>
      <a:lvl7pPr marL="29972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7pPr>
      <a:lvl8pPr marL="34544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8pPr>
      <a:lvl9pPr marL="39116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hyperlink" Target="https://www.kaggle.com/datasets/uciml/pima-indians-diabetes-database?select=diabetes.csv" TargetMode="Externa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s://ieeexplore.ieee.org/document/8819841/citations#citations" TargetMode="External"/><Relationship Id="rId2" Type="http://schemas.openxmlformats.org/officeDocument/2006/relationships/hyperlink" Target="https://ieeexplore.ieee.org/document/9588925/figures#figures" TargetMode="External"/><Relationship Id="rId1" Type="http://schemas.openxmlformats.org/officeDocument/2006/relationships/slideLayout" Target="../slideLayouts/slideLayout10.xml"/><Relationship Id="rId5" Type="http://schemas.openxmlformats.org/officeDocument/2006/relationships/hyperlink" Target="https://ieeexplore.ieee.org/document/8819841" TargetMode="External"/><Relationship Id="rId4" Type="http://schemas.openxmlformats.org/officeDocument/2006/relationships/hyperlink" Target="https://ieeexplore.ieee.org/document/8679365"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ADCD368-3822-4BC5-A7A1-34BF598E7802}"/>
              </a:ext>
            </a:extLst>
          </p:cNvPr>
          <p:cNvSpPr>
            <a:spLocks noGrp="1"/>
          </p:cNvSpPr>
          <p:nvPr>
            <p:ph type="body" idx="1"/>
          </p:nvPr>
        </p:nvSpPr>
        <p:spPr>
          <a:xfrm>
            <a:off x="291548" y="2986769"/>
            <a:ext cx="8521148" cy="2495067"/>
          </a:xfrm>
        </p:spPr>
        <p:txBody>
          <a:bodyPr>
            <a:normAutofit/>
          </a:bodyPr>
          <a:lstStyle/>
          <a:p>
            <a:pPr marL="0" indent="0">
              <a:buNone/>
            </a:pPr>
            <a:r>
              <a:rPr lang="en-IN" sz="3600" dirty="0">
                <a:solidFill>
                  <a:schemeClr val="tx1"/>
                </a:solidFill>
                <a:latin typeface="Times New Roman" panose="02020603050405020304" pitchFamily="18" charset="0"/>
                <a:ea typeface="+mj-ea"/>
                <a:cs typeface="Times New Roman" panose="02020603050405020304" pitchFamily="18" charset="0"/>
              </a:rPr>
              <a:t>Diabetes Prediction Using Machine Learning  		        </a:t>
            </a:r>
            <a:r>
              <a:rPr lang="en-IN" sz="3000" dirty="0">
                <a:solidFill>
                  <a:schemeClr val="tx1"/>
                </a:solidFill>
                <a:latin typeface="Times New Roman" panose="02020603050405020304" pitchFamily="18" charset="0"/>
                <a:ea typeface="+mj-ea"/>
                <a:cs typeface="Times New Roman" panose="02020603050405020304" pitchFamily="18" charset="0"/>
              </a:rPr>
              <a:t>Tag Level-2 Review </a:t>
            </a:r>
          </a:p>
          <a:p>
            <a:pPr marL="0" indent="0">
              <a:buNone/>
            </a:pPr>
            <a:endParaRPr lang="en-IN" sz="900" dirty="0">
              <a:solidFill>
                <a:schemeClr val="tx1"/>
              </a:solidFill>
            </a:endParaRPr>
          </a:p>
          <a:p>
            <a:pPr marL="0" indent="0">
              <a:buNone/>
            </a:pPr>
            <a:endParaRPr lang="en-IN" sz="900" dirty="0">
              <a:solidFill>
                <a:schemeClr val="tx1"/>
              </a:solidFill>
            </a:endParaRPr>
          </a:p>
          <a:p>
            <a:pPr marL="0" indent="0">
              <a:buNone/>
            </a:pPr>
            <a:endParaRPr lang="en-IN" sz="900" dirty="0">
              <a:solidFill>
                <a:schemeClr val="tx1"/>
              </a:solidFill>
            </a:endParaRPr>
          </a:p>
          <a:p>
            <a:pPr marL="0" indent="0">
              <a:buNone/>
            </a:pPr>
            <a:endParaRPr lang="en-IN" sz="900" dirty="0">
              <a:solidFill>
                <a:schemeClr val="tx1"/>
              </a:solidFill>
            </a:endParaRPr>
          </a:p>
        </p:txBody>
      </p:sp>
      <p:pic>
        <p:nvPicPr>
          <p:cNvPr id="4" name="Picture 2">
            <a:extLst>
              <a:ext uri="{FF2B5EF4-FFF2-40B4-BE49-F238E27FC236}">
                <a16:creationId xmlns:a16="http://schemas.microsoft.com/office/drawing/2014/main" id="{6FE4C8E6-DE9A-4459-BE83-689123561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534768"/>
            <a:ext cx="3089182" cy="208893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858A93D-01EE-457A-8EE5-B57BE45A27B3}"/>
              </a:ext>
            </a:extLst>
          </p:cNvPr>
          <p:cNvSpPr/>
          <p:nvPr/>
        </p:nvSpPr>
        <p:spPr>
          <a:xfrm>
            <a:off x="1312321" y="4881671"/>
            <a:ext cx="6519357" cy="1200329"/>
          </a:xfrm>
          <a:prstGeom prst="rect">
            <a:avLst/>
          </a:prstGeom>
        </p:spPr>
        <p:txBody>
          <a:bodyPr wrap="square">
            <a:spAutoFit/>
          </a:bodyPr>
          <a:lstStyle/>
          <a:p>
            <a:pPr algn="ctr"/>
            <a:r>
              <a:rPr lang="en-IN" sz="2400" dirty="0">
                <a:solidFill>
                  <a:schemeClr val="tx1"/>
                </a:solidFill>
                <a:latin typeface="Times New Roman" panose="02020603050405020304" pitchFamily="18" charset="0"/>
                <a:cs typeface="Times New Roman" panose="02020603050405020304" pitchFamily="18" charset="0"/>
              </a:rPr>
              <a:t>Department of Computer Science and Engineering</a:t>
            </a:r>
          </a:p>
          <a:p>
            <a:pPr algn="ctr"/>
            <a:r>
              <a:rPr lang="en-IN" sz="2400" dirty="0">
                <a:solidFill>
                  <a:schemeClr val="tx1"/>
                </a:solidFill>
                <a:latin typeface="Times New Roman" panose="02020603050405020304" pitchFamily="18" charset="0"/>
                <a:cs typeface="Times New Roman" panose="02020603050405020304" pitchFamily="18" charset="0"/>
              </a:rPr>
              <a:t>Amrita Vishwa Vidyapeetham</a:t>
            </a:r>
          </a:p>
          <a:p>
            <a:pPr algn="ctr"/>
            <a:r>
              <a:rPr lang="en-IN" sz="2400" dirty="0">
                <a:solidFill>
                  <a:schemeClr val="tx1"/>
                </a:solidFill>
                <a:latin typeface="Times New Roman" panose="02020603050405020304" pitchFamily="18" charset="0"/>
                <a:cs typeface="Times New Roman" panose="02020603050405020304" pitchFamily="18" charset="0"/>
              </a:rPr>
              <a:t>Coimbatore</a:t>
            </a:r>
          </a:p>
        </p:txBody>
      </p:sp>
    </p:spTree>
    <p:extLst>
      <p:ext uri="{BB962C8B-B14F-4D97-AF65-F5344CB8AC3E}">
        <p14:creationId xmlns:p14="http://schemas.microsoft.com/office/powerpoint/2010/main" val="292419905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589" y="1333045"/>
            <a:ext cx="7315200" cy="887641"/>
          </a:xfrm>
        </p:spPr>
        <p:txBody>
          <a:bodyPr/>
          <a:lstStyle/>
          <a:p>
            <a:r>
              <a:rPr lang="en-US" sz="3200" dirty="0">
                <a:latin typeface="Times New Roman" panose="02020603050405020304" pitchFamily="18" charset="0"/>
                <a:cs typeface="Times New Roman" panose="02020603050405020304" pitchFamily="18" charset="0"/>
              </a:rPr>
              <a:t>Software/Tools Requirements</a:t>
            </a:r>
            <a:endParaRPr lang="en-IN" sz="3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59350" y="2220686"/>
            <a:ext cx="7968343"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800"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800"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800" dirty="0"/>
              <a:t>Google COLAB( Python) – Machine Learning</a:t>
            </a:r>
          </a:p>
          <a:p>
            <a:pPr marR="0" algn="l" defTabSz="914400" rtl="0" fontAlgn="auto" latinLnBrk="0" hangingPunct="0">
              <a:lnSpc>
                <a:spcPct val="100000"/>
              </a:lnSpc>
              <a:spcBef>
                <a:spcPts val="0"/>
              </a:spcBef>
              <a:spcAft>
                <a:spcPts val="0"/>
              </a:spcAft>
              <a:buClrTx/>
              <a:buSzTx/>
              <a:tabLst/>
            </a:pPr>
            <a:endParaRPr lang="en-US" sz="1800"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800" dirty="0"/>
              <a:t>Arduino(ESP8266) – Glucometer</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800"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800" dirty="0"/>
              <a:t>VS Code – Front End</a:t>
            </a:r>
          </a:p>
        </p:txBody>
      </p:sp>
      <p:sp>
        <p:nvSpPr>
          <p:cNvPr id="5"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13</a:t>
            </a:r>
            <a:endParaRPr dirty="0"/>
          </a:p>
        </p:txBody>
      </p:sp>
    </p:spTree>
    <p:extLst>
      <p:ext uri="{BB962C8B-B14F-4D97-AF65-F5344CB8AC3E}">
        <p14:creationId xmlns:p14="http://schemas.microsoft.com/office/powerpoint/2010/main" val="241652942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53589" y="1333045"/>
            <a:ext cx="7315200" cy="887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3200" dirty="0">
                <a:latin typeface="Times New Roman" panose="02020603050405020304" pitchFamily="18" charset="0"/>
                <a:cs typeface="Times New Roman" panose="02020603050405020304" pitchFamily="18" charset="0"/>
              </a:rPr>
              <a:t>Data Set (If applicable)</a:t>
            </a:r>
          </a:p>
        </p:txBody>
      </p:sp>
      <p:sp>
        <p:nvSpPr>
          <p:cNvPr id="4" name="TextBox 3"/>
          <p:cNvSpPr txBox="1"/>
          <p:nvPr/>
        </p:nvSpPr>
        <p:spPr>
          <a:xfrm>
            <a:off x="640080" y="2220686"/>
            <a:ext cx="7968343" cy="3693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1800" dirty="0"/>
              <a:t>Source of data set:</a:t>
            </a:r>
          </a:p>
          <a:p>
            <a:endParaRPr lang="en-IN" sz="1800" dirty="0"/>
          </a:p>
          <a:p>
            <a:r>
              <a:rPr lang="en-IN" sz="1800" dirty="0">
                <a:hlinkClick r:id="rId2"/>
              </a:rPr>
              <a:t>https://www.kaggle.com/datasets/uciml/pima-indians-diabetes-database?select=diabetes.csv</a:t>
            </a:r>
            <a:r>
              <a:rPr lang="en-IN" sz="1800" dirty="0"/>
              <a:t> </a:t>
            </a:r>
          </a:p>
          <a:p>
            <a:pPr algn="just"/>
            <a:endParaRPr lang="en-IN" sz="1800" dirty="0"/>
          </a:p>
          <a:p>
            <a:pPr algn="just"/>
            <a:r>
              <a:rPr lang="en-IN" sz="1800" dirty="0"/>
              <a:t>Justification :</a:t>
            </a:r>
          </a:p>
          <a:p>
            <a:pPr algn="just"/>
            <a:endParaRPr lang="en-IN" sz="1800" dirty="0"/>
          </a:p>
          <a:p>
            <a:pPr algn="just"/>
            <a:r>
              <a:rPr lang="en-US" sz="1800" dirty="0"/>
              <a:t>The dataset consists of several medical predictor (independent) variables and one target (dependent) variable, Outcome. Independent variables include the number of pregnancies the patient has had, their BMI, insulin level, age, Blood Pressure, Pregnancies, Skin thickness and so on..</a:t>
            </a:r>
            <a:endParaRPr lang="en-IN" sz="2400" dirty="0"/>
          </a:p>
          <a:p>
            <a:pPr algn="just"/>
            <a:endParaRPr lang="en-IN" sz="1800" dirty="0"/>
          </a:p>
          <a:p>
            <a:pPr algn="just"/>
            <a:endParaRPr lang="en-US" sz="1800" dirty="0"/>
          </a:p>
        </p:txBody>
      </p:sp>
      <p:sp>
        <p:nvSpPr>
          <p:cNvPr id="5"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14</a:t>
            </a:r>
            <a:endParaRPr dirty="0"/>
          </a:p>
        </p:txBody>
      </p:sp>
    </p:spTree>
    <p:extLst>
      <p:ext uri="{BB962C8B-B14F-4D97-AF65-F5344CB8AC3E}">
        <p14:creationId xmlns:p14="http://schemas.microsoft.com/office/powerpoint/2010/main" val="84806806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990600" y="1371600"/>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Various features:</a:t>
            </a:r>
            <a:endParaRPr sz="3200" dirty="0"/>
          </a:p>
        </p:txBody>
      </p:sp>
      <p:sp>
        <p:nvSpPr>
          <p:cNvPr id="4" name="Group"/>
          <p:cNvSpPr/>
          <p:nvPr/>
        </p:nvSpPr>
        <p:spPr>
          <a:xfrm>
            <a:off x="685800" y="2249287"/>
            <a:ext cx="7772400" cy="3810001"/>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marL="342900" indent="-342900">
              <a:spcBef>
                <a:spcPts val="400"/>
              </a:spcBef>
              <a:buSzPct val="100000"/>
              <a:buFont typeface="+mj-lt"/>
              <a:buAutoNum type="arabicPeriod"/>
            </a:pPr>
            <a:r>
              <a:rPr lang="en-IN" dirty="0"/>
              <a:t>Pregnancies</a:t>
            </a:r>
          </a:p>
          <a:p>
            <a:pPr marL="342900" indent="-342900">
              <a:spcBef>
                <a:spcPts val="400"/>
              </a:spcBef>
              <a:buSzPct val="100000"/>
              <a:buFont typeface="+mj-lt"/>
              <a:buAutoNum type="arabicPeriod"/>
            </a:pPr>
            <a:r>
              <a:rPr lang="en-IN" dirty="0"/>
              <a:t>Glucose</a:t>
            </a:r>
          </a:p>
          <a:p>
            <a:pPr marL="342900" indent="-342900">
              <a:spcBef>
                <a:spcPts val="400"/>
              </a:spcBef>
              <a:buSzPct val="100000"/>
              <a:buFont typeface="+mj-lt"/>
              <a:buAutoNum type="arabicPeriod"/>
            </a:pPr>
            <a:r>
              <a:rPr lang="en-IN" dirty="0"/>
              <a:t>Blood Pressure</a:t>
            </a:r>
          </a:p>
          <a:p>
            <a:pPr marL="342900" indent="-342900">
              <a:spcBef>
                <a:spcPts val="400"/>
              </a:spcBef>
              <a:buSzPct val="100000"/>
              <a:buFont typeface="+mj-lt"/>
              <a:buAutoNum type="arabicPeriod"/>
            </a:pPr>
            <a:r>
              <a:rPr lang="en-IN" dirty="0"/>
              <a:t>Skin Thickness</a:t>
            </a:r>
          </a:p>
          <a:p>
            <a:pPr marL="342900" indent="-342900">
              <a:spcBef>
                <a:spcPts val="400"/>
              </a:spcBef>
              <a:buSzPct val="100000"/>
              <a:buFont typeface="+mj-lt"/>
              <a:buAutoNum type="arabicPeriod"/>
            </a:pPr>
            <a:r>
              <a:rPr lang="en-IN" dirty="0"/>
              <a:t>Insulin</a:t>
            </a:r>
          </a:p>
          <a:p>
            <a:pPr marL="342900" indent="-342900">
              <a:spcBef>
                <a:spcPts val="400"/>
              </a:spcBef>
              <a:buSzPct val="100000"/>
              <a:buFont typeface="+mj-lt"/>
              <a:buAutoNum type="arabicPeriod"/>
            </a:pPr>
            <a:r>
              <a:rPr lang="en-IN" dirty="0"/>
              <a:t>BMI</a:t>
            </a:r>
          </a:p>
          <a:p>
            <a:pPr marL="342900" indent="-342900">
              <a:spcBef>
                <a:spcPts val="400"/>
              </a:spcBef>
              <a:buSzPct val="100000"/>
              <a:buFont typeface="+mj-lt"/>
              <a:buAutoNum type="arabicPeriod"/>
            </a:pPr>
            <a:r>
              <a:rPr lang="en-IN" dirty="0"/>
              <a:t>Diabetes pedigree function</a:t>
            </a:r>
          </a:p>
          <a:p>
            <a:pPr marL="342900" indent="-342900">
              <a:spcBef>
                <a:spcPts val="400"/>
              </a:spcBef>
              <a:buSzPct val="100000"/>
              <a:buFont typeface="+mj-lt"/>
              <a:buAutoNum type="arabicPeriod"/>
            </a:pPr>
            <a:r>
              <a:rPr lang="en-IN" dirty="0"/>
              <a:t>Age</a:t>
            </a:r>
          </a:p>
          <a:p>
            <a:pPr marL="342900" indent="-342900">
              <a:spcBef>
                <a:spcPts val="400"/>
              </a:spcBef>
              <a:buSzPct val="100000"/>
              <a:buFont typeface="+mj-lt"/>
              <a:buAutoNum type="arabicPeriod"/>
            </a:pPr>
            <a:r>
              <a:rPr lang="en-IN" dirty="0"/>
              <a:t>Outcome</a:t>
            </a:r>
            <a:endParaRPr lang="en-US" sz="1800" dirty="0"/>
          </a:p>
        </p:txBody>
      </p:sp>
      <p:sp>
        <p:nvSpPr>
          <p:cNvPr id="5" name="Slide Number"/>
          <p:cNvSpPr txBox="1">
            <a:spLocks noGrp="1"/>
          </p:cNvSpPr>
          <p:nvPr>
            <p:ph type="sldNum" sz="quarter" idx="2"/>
          </p:nvPr>
        </p:nvSpPr>
        <p:spPr>
          <a:xfrm>
            <a:off x="8418883" y="381000"/>
            <a:ext cx="191717" cy="30777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6</a:t>
            </a:r>
            <a:endParaRPr dirty="0"/>
          </a:p>
        </p:txBody>
      </p:sp>
    </p:spTree>
    <p:extLst>
      <p:ext uri="{BB962C8B-B14F-4D97-AF65-F5344CB8AC3E}">
        <p14:creationId xmlns:p14="http://schemas.microsoft.com/office/powerpoint/2010/main" val="20962475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22962" y="2657587"/>
            <a:ext cx="1815737" cy="854144"/>
          </a:xfrm>
          <a:prstGeom prst="rect">
            <a:avLst/>
          </a:prstGeom>
          <a:solidFill>
            <a:schemeClr val="bg1"/>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11" name="TextBox 10"/>
          <p:cNvSpPr txBox="1"/>
          <p:nvPr/>
        </p:nvSpPr>
        <p:spPr>
          <a:xfrm>
            <a:off x="973185" y="2827404"/>
            <a:ext cx="1632857"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dirty="0"/>
              <a:t>To Analyze the existing system</a:t>
            </a:r>
          </a:p>
        </p:txBody>
      </p:sp>
      <p:sp>
        <p:nvSpPr>
          <p:cNvPr id="13" name="Title 1"/>
          <p:cNvSpPr>
            <a:spLocks noGrp="1"/>
          </p:cNvSpPr>
          <p:nvPr>
            <p:ph type="title"/>
          </p:nvPr>
        </p:nvSpPr>
        <p:spPr>
          <a:xfrm>
            <a:off x="936171" y="1354816"/>
            <a:ext cx="7380515" cy="1135835"/>
          </a:xfrm>
        </p:spPr>
        <p:txBody>
          <a:bodyPr/>
          <a:lstStyle/>
          <a:p>
            <a:r>
              <a:rPr lang="en-US" sz="3200" dirty="0">
                <a:latin typeface="Times New Roman" panose="02020603050405020304" pitchFamily="18" charset="0"/>
                <a:cs typeface="Times New Roman" panose="02020603050405020304" pitchFamily="18" charset="0"/>
              </a:rPr>
              <a:t>Work Plan </a:t>
            </a:r>
            <a:endParaRPr lang="en-IN" sz="3200" dirty="0">
              <a:latin typeface="Times New Roman" panose="02020603050405020304" pitchFamily="18" charset="0"/>
              <a:cs typeface="Times New Roman" panose="02020603050405020304" pitchFamily="18" charset="0"/>
            </a:endParaRPr>
          </a:p>
        </p:txBody>
      </p:sp>
      <p:sp>
        <p:nvSpPr>
          <p:cNvPr id="14" name="Rectangle 13"/>
          <p:cNvSpPr/>
          <p:nvPr/>
        </p:nvSpPr>
        <p:spPr>
          <a:xfrm>
            <a:off x="3644538" y="2651760"/>
            <a:ext cx="1881051" cy="923328"/>
          </a:xfrm>
          <a:prstGeom prst="rect">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15" name="TextBox 14"/>
          <p:cNvSpPr txBox="1"/>
          <p:nvPr/>
        </p:nvSpPr>
        <p:spPr>
          <a:xfrm>
            <a:off x="3670663" y="2651760"/>
            <a:ext cx="1828801"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dirty="0"/>
              <a:t>To create an efficient Machine Learning Model </a:t>
            </a:r>
            <a:endParaRPr lang="en-IN" dirty="0"/>
          </a:p>
        </p:txBody>
      </p:sp>
      <p:sp>
        <p:nvSpPr>
          <p:cNvPr id="16" name="Rectangle 15"/>
          <p:cNvSpPr/>
          <p:nvPr/>
        </p:nvSpPr>
        <p:spPr>
          <a:xfrm>
            <a:off x="6622868" y="2651760"/>
            <a:ext cx="1554480" cy="923328"/>
          </a:xfrm>
          <a:prstGeom prst="rect">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17" name="TextBox 16"/>
          <p:cNvSpPr txBox="1"/>
          <p:nvPr/>
        </p:nvSpPr>
        <p:spPr>
          <a:xfrm>
            <a:off x="6701245" y="2651760"/>
            <a:ext cx="1423852"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dirty="0"/>
              <a:t>To create User-interface for the web-app</a:t>
            </a:r>
            <a:endParaRPr lang="en-IN" dirty="0"/>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18" name="Rectangle 17"/>
          <p:cNvSpPr/>
          <p:nvPr/>
        </p:nvSpPr>
        <p:spPr>
          <a:xfrm>
            <a:off x="6701245" y="4532811"/>
            <a:ext cx="1593669" cy="923328"/>
          </a:xfrm>
          <a:prstGeom prst="rect">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19" name="TextBox 18"/>
          <p:cNvSpPr txBox="1"/>
          <p:nvPr/>
        </p:nvSpPr>
        <p:spPr>
          <a:xfrm>
            <a:off x="6746964" y="4640532"/>
            <a:ext cx="1502229"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dirty="0"/>
              <a:t>Integrate ML Model with the interface</a:t>
            </a:r>
            <a:endParaRPr lang="en-IN" dirty="0"/>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20" name="Rectangle 19"/>
          <p:cNvSpPr/>
          <p:nvPr/>
        </p:nvSpPr>
        <p:spPr>
          <a:xfrm>
            <a:off x="3696788" y="4532811"/>
            <a:ext cx="1828801" cy="954105"/>
          </a:xfrm>
          <a:prstGeom prst="rect">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21" name="TextBox 20"/>
          <p:cNvSpPr txBox="1"/>
          <p:nvPr/>
        </p:nvSpPr>
        <p:spPr>
          <a:xfrm>
            <a:off x="3788228" y="4640532"/>
            <a:ext cx="1554481" cy="738662"/>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dirty="0"/>
              <a:t>To deploy the application online</a:t>
            </a:r>
            <a:endParaRPr lang="en-IN" dirty="0"/>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cxnSp>
        <p:nvCxnSpPr>
          <p:cNvPr id="23" name="Straight Arrow Connector 22"/>
          <p:cNvCxnSpPr/>
          <p:nvPr/>
        </p:nvCxnSpPr>
        <p:spPr>
          <a:xfrm>
            <a:off x="2788922" y="3113424"/>
            <a:ext cx="711924" cy="0"/>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5" name="Straight Arrow Connector 24"/>
          <p:cNvCxnSpPr/>
          <p:nvPr/>
        </p:nvCxnSpPr>
        <p:spPr>
          <a:xfrm>
            <a:off x="5695406" y="3113424"/>
            <a:ext cx="783771" cy="0"/>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7" name="Straight Arrow Connector 26"/>
          <p:cNvCxnSpPr/>
          <p:nvPr/>
        </p:nvCxnSpPr>
        <p:spPr>
          <a:xfrm>
            <a:off x="7393575" y="3754208"/>
            <a:ext cx="1" cy="599482"/>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9" name="Straight Arrow Connector 28"/>
          <p:cNvCxnSpPr/>
          <p:nvPr/>
        </p:nvCxnSpPr>
        <p:spPr>
          <a:xfrm flipH="1">
            <a:off x="5695407" y="5009863"/>
            <a:ext cx="868677" cy="0"/>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3"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10</a:t>
            </a:r>
            <a:endParaRPr dirty="0"/>
          </a:p>
        </p:txBody>
      </p:sp>
    </p:spTree>
    <p:extLst>
      <p:ext uri="{BB962C8B-B14F-4D97-AF65-F5344CB8AC3E}">
        <p14:creationId xmlns:p14="http://schemas.microsoft.com/office/powerpoint/2010/main" val="66412934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619"/>
            <a:ext cx="8229600" cy="2151592"/>
          </a:xfrm>
        </p:spPr>
        <p:txBody>
          <a:bodyPr/>
          <a:lstStyle/>
          <a:p>
            <a:pPr algn="l"/>
            <a:r>
              <a:rPr lang="en-US" dirty="0">
                <a:latin typeface="Times New Roman" panose="02020603050405020304" pitchFamily="18" charset="0"/>
                <a:cs typeface="Times New Roman" panose="02020603050405020304" pitchFamily="18" charset="0"/>
              </a:rPr>
              <a:t>Modules and its explanation</a:t>
            </a:r>
            <a:br>
              <a:rPr lang="en-US"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1. Dataset Extraction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2. Data Preprocessing and Data Visualization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3. </a:t>
            </a:r>
            <a:r>
              <a:rPr lang="en-IN" sz="2400" dirty="0">
                <a:latin typeface="Times New Roman" panose="02020603050405020304" pitchFamily="18" charset="0"/>
                <a:cs typeface="Times New Roman" panose="02020603050405020304" pitchFamily="18" charset="0"/>
              </a:rPr>
              <a:t>Model Building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4. Models Used (Random Forest, Decision Tree etc)</a:t>
            </a:r>
            <a:br>
              <a:rPr lang="en-IN"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3903"/>
            <a:ext cx="8229600" cy="2750194"/>
          </a:xfrm>
        </p:spPr>
        <p:txBody>
          <a:bodyPr/>
          <a:lstStyle/>
          <a:p>
            <a:pPr algn="l"/>
            <a:br>
              <a:rPr lang="en-IN" dirty="0"/>
            </a:br>
            <a:r>
              <a:rPr lang="en-IN" dirty="0"/>
              <a:t> Techniques and a</a:t>
            </a:r>
            <a:r>
              <a:rPr lang="en-US" dirty="0"/>
              <a:t>lgorithms used:</a:t>
            </a:r>
            <a:br>
              <a:rPr lang="en-US" dirty="0"/>
            </a:br>
            <a:br>
              <a:rPr lang="en-IN" dirty="0"/>
            </a:br>
            <a:r>
              <a:rPr lang="en-IN" dirty="0"/>
              <a:t>- </a:t>
            </a:r>
            <a:r>
              <a:rPr lang="en-IN" sz="2400" dirty="0"/>
              <a:t>Exploratory Data Analysis (EDA)</a:t>
            </a:r>
            <a:br>
              <a:rPr lang="en-IN" sz="2400" dirty="0"/>
            </a:br>
            <a:r>
              <a:rPr lang="en-IN" sz="2400" dirty="0"/>
              <a:t>- Data Visualization</a:t>
            </a:r>
            <a:br>
              <a:rPr lang="en-IN" sz="2400" dirty="0"/>
            </a:br>
            <a:r>
              <a:rPr lang="en-IN" sz="2400" dirty="0"/>
              <a:t>- Model Building</a:t>
            </a:r>
            <a:br>
              <a:rPr lang="en-IN" dirty="0"/>
            </a:br>
            <a:r>
              <a:rPr lang="en-IN" dirty="0"/>
              <a:t>- </a:t>
            </a:r>
            <a:r>
              <a:rPr lang="en-IN" sz="2400" dirty="0"/>
              <a:t>Random Forest</a:t>
            </a:r>
            <a:br>
              <a:rPr lang="en-IN" sz="3200" dirty="0"/>
            </a:br>
            <a:br>
              <a:rPr lang="en-IN" dirty="0"/>
            </a:br>
            <a:br>
              <a:rPr lang="en-IN" dirty="0"/>
            </a:br>
            <a:endParaRPr lang="en-US" dirty="0"/>
          </a:p>
        </p:txBody>
      </p:sp>
    </p:spTree>
    <p:extLst>
      <p:ext uri="{BB962C8B-B14F-4D97-AF65-F5344CB8AC3E}">
        <p14:creationId xmlns:p14="http://schemas.microsoft.com/office/powerpoint/2010/main" val="89523224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137103"/>
            <a:ext cx="8229600" cy="1005206"/>
          </a:xfrm>
        </p:spPr>
        <p:txBody>
          <a:bodyPr/>
          <a:lstStyle/>
          <a:p>
            <a:r>
              <a:rPr lang="en-US" dirty="0">
                <a:latin typeface="Times New Roman" panose="02020603050405020304" pitchFamily="18" charset="0"/>
                <a:cs typeface="Times New Roman" panose="02020603050405020304" pitchFamily="18" charset="0"/>
              </a:rPr>
              <a:t>SCREENSHOTS</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81D6BAB-FE65-4A2F-8A2C-917C8EBD98C6}"/>
              </a:ext>
            </a:extLst>
          </p:cNvPr>
          <p:cNvSpPr txBox="1"/>
          <p:nvPr/>
        </p:nvSpPr>
        <p:spPr>
          <a:xfrm>
            <a:off x="1113183" y="2539278"/>
            <a:ext cx="1139687"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rPr>
              <a:t>Data pre-processing:</a:t>
            </a:r>
          </a:p>
        </p:txBody>
      </p:sp>
      <p:pic>
        <p:nvPicPr>
          <p:cNvPr id="3" name="Picture 2">
            <a:extLst>
              <a:ext uri="{FF2B5EF4-FFF2-40B4-BE49-F238E27FC236}">
                <a16:creationId xmlns:a16="http://schemas.microsoft.com/office/drawing/2014/main" id="{19E3BE85-11CC-49A9-83EB-40E8CE074F50}"/>
              </a:ext>
            </a:extLst>
          </p:cNvPr>
          <p:cNvPicPr>
            <a:picLocks noChangeAspect="1"/>
          </p:cNvPicPr>
          <p:nvPr/>
        </p:nvPicPr>
        <p:blipFill>
          <a:blip r:embed="rId2"/>
          <a:stretch>
            <a:fillRect/>
          </a:stretch>
        </p:blipFill>
        <p:spPr>
          <a:xfrm>
            <a:off x="2525065" y="2646718"/>
            <a:ext cx="4067743" cy="2810267"/>
          </a:xfrm>
          <a:prstGeom prst="rect">
            <a:avLst/>
          </a:prstGeom>
        </p:spPr>
      </p:pic>
    </p:spTree>
    <p:extLst>
      <p:ext uri="{BB962C8B-B14F-4D97-AF65-F5344CB8AC3E}">
        <p14:creationId xmlns:p14="http://schemas.microsoft.com/office/powerpoint/2010/main" val="334388007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137103"/>
            <a:ext cx="8229600" cy="1005206"/>
          </a:xfrm>
        </p:spPr>
        <p:txBody>
          <a:bodyPr/>
          <a:lstStyle/>
          <a:p>
            <a:r>
              <a:rPr lang="en-US" dirty="0">
                <a:latin typeface="Times New Roman" panose="02020603050405020304" pitchFamily="18" charset="0"/>
                <a:cs typeface="Times New Roman" panose="02020603050405020304" pitchFamily="18" charset="0"/>
              </a:rPr>
              <a:t>SCREENSHOTS - EDA:</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65EBCD1-B4D4-4D5A-8F26-F077AE3D91A7}"/>
              </a:ext>
            </a:extLst>
          </p:cNvPr>
          <p:cNvPicPr>
            <a:picLocks noChangeAspect="1"/>
          </p:cNvPicPr>
          <p:nvPr/>
        </p:nvPicPr>
        <p:blipFill>
          <a:blip r:embed="rId2"/>
          <a:stretch>
            <a:fillRect/>
          </a:stretch>
        </p:blipFill>
        <p:spPr>
          <a:xfrm>
            <a:off x="2285892" y="1906181"/>
            <a:ext cx="5890700" cy="3814716"/>
          </a:xfrm>
          <a:prstGeom prst="rect">
            <a:avLst/>
          </a:prstGeom>
        </p:spPr>
      </p:pic>
      <p:sp>
        <p:nvSpPr>
          <p:cNvPr id="6" name="TextBox 5">
            <a:extLst>
              <a:ext uri="{FF2B5EF4-FFF2-40B4-BE49-F238E27FC236}">
                <a16:creationId xmlns:a16="http://schemas.microsoft.com/office/drawing/2014/main" id="{181D6BAB-FE65-4A2F-8A2C-917C8EBD98C6}"/>
              </a:ext>
            </a:extLst>
          </p:cNvPr>
          <p:cNvSpPr txBox="1"/>
          <p:nvPr/>
        </p:nvSpPr>
        <p:spPr>
          <a:xfrm>
            <a:off x="980364" y="2366991"/>
            <a:ext cx="1616766"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a:p>
            <a:pPr marL="0" marR="0" indent="0" algn="l" defTabSz="914400" rtl="0" fontAlgn="auto" latinLnBrk="0" hangingPunct="0">
              <a:lnSpc>
                <a:spcPct val="100000"/>
              </a:lnSpc>
              <a:spcBef>
                <a:spcPts val="0"/>
              </a:spcBef>
              <a:spcAft>
                <a:spcPts val="0"/>
              </a:spcAft>
              <a:buClrTx/>
              <a:buSzTx/>
              <a:buFontTx/>
              <a:buNone/>
              <a:tabLst/>
            </a:pPr>
            <a:endParaRPr lang="en-IN" sz="2800" dirty="0"/>
          </a:p>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Times New Roman"/>
                <a:ea typeface="Times New Roman"/>
                <a:cs typeface="Times New Roman"/>
                <a:sym typeface="Times New Roman"/>
              </a:rPr>
              <a:t>Histogram-</a:t>
            </a:r>
          </a:p>
        </p:txBody>
      </p:sp>
    </p:spTree>
    <p:extLst>
      <p:ext uri="{BB962C8B-B14F-4D97-AF65-F5344CB8AC3E}">
        <p14:creationId xmlns:p14="http://schemas.microsoft.com/office/powerpoint/2010/main" val="6808889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137103"/>
            <a:ext cx="8229600" cy="1005206"/>
          </a:xfrm>
        </p:spPr>
        <p:txBody>
          <a:bodyPr/>
          <a:lstStyle/>
          <a:p>
            <a:r>
              <a:rPr lang="en-US" dirty="0">
                <a:latin typeface="Times New Roman" panose="02020603050405020304" pitchFamily="18" charset="0"/>
                <a:cs typeface="Times New Roman" panose="02020603050405020304" pitchFamily="18" charset="0"/>
              </a:rPr>
              <a:t>SCREENSHOTS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E0D461C-66E8-4608-B502-BA6645332BF3}"/>
              </a:ext>
            </a:extLst>
          </p:cNvPr>
          <p:cNvPicPr>
            <a:picLocks noChangeAspect="1"/>
          </p:cNvPicPr>
          <p:nvPr/>
        </p:nvPicPr>
        <p:blipFill>
          <a:blip r:embed="rId2"/>
          <a:stretch>
            <a:fillRect/>
          </a:stretch>
        </p:blipFill>
        <p:spPr>
          <a:xfrm>
            <a:off x="1139070" y="2646718"/>
            <a:ext cx="5858693" cy="2810267"/>
          </a:xfrm>
          <a:prstGeom prst="rect">
            <a:avLst/>
          </a:prstGeom>
        </p:spPr>
      </p:pic>
    </p:spTree>
    <p:extLst>
      <p:ext uri="{BB962C8B-B14F-4D97-AF65-F5344CB8AC3E}">
        <p14:creationId xmlns:p14="http://schemas.microsoft.com/office/powerpoint/2010/main" val="342971800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15" y="876009"/>
            <a:ext cx="8229600" cy="1005206"/>
          </a:xfrm>
        </p:spPr>
        <p:txBody>
          <a:bodyPr/>
          <a:lstStyle/>
          <a:p>
            <a:r>
              <a:rPr lang="en-US" dirty="0">
                <a:latin typeface="Times New Roman" panose="02020603050405020304" pitchFamily="18" charset="0"/>
                <a:cs typeface="Times New Roman" panose="02020603050405020304" pitchFamily="18" charset="0"/>
              </a:rPr>
              <a:t>SCREENSHOTS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E14A05C-9EE7-49C8-9BB1-F4EC95975857}"/>
              </a:ext>
            </a:extLst>
          </p:cNvPr>
          <p:cNvPicPr>
            <a:picLocks noChangeAspect="1"/>
          </p:cNvPicPr>
          <p:nvPr/>
        </p:nvPicPr>
        <p:blipFill>
          <a:blip r:embed="rId2"/>
          <a:stretch>
            <a:fillRect/>
          </a:stretch>
        </p:blipFill>
        <p:spPr>
          <a:xfrm>
            <a:off x="1987825" y="1542494"/>
            <a:ext cx="5671931" cy="4671863"/>
          </a:xfrm>
          <a:prstGeom prst="rect">
            <a:avLst/>
          </a:prstGeom>
        </p:spPr>
      </p:pic>
      <p:sp>
        <p:nvSpPr>
          <p:cNvPr id="5" name="TextBox 4">
            <a:extLst>
              <a:ext uri="{FF2B5EF4-FFF2-40B4-BE49-F238E27FC236}">
                <a16:creationId xmlns:a16="http://schemas.microsoft.com/office/drawing/2014/main" id="{3FD25630-C185-497E-A389-6A9565290CFA}"/>
              </a:ext>
            </a:extLst>
          </p:cNvPr>
          <p:cNvSpPr txBox="1"/>
          <p:nvPr/>
        </p:nvSpPr>
        <p:spPr>
          <a:xfrm>
            <a:off x="1484244" y="2539278"/>
            <a:ext cx="768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rPr>
              <a:t>heatmap:</a:t>
            </a:r>
          </a:p>
        </p:txBody>
      </p:sp>
    </p:spTree>
    <p:extLst>
      <p:ext uri="{BB962C8B-B14F-4D97-AF65-F5344CB8AC3E}">
        <p14:creationId xmlns:p14="http://schemas.microsoft.com/office/powerpoint/2010/main" val="419693426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8837080" y="149087"/>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pPr/>
              <a:t>2</a:t>
            </a:fld>
            <a:endParaRPr dirty="0"/>
          </a:p>
        </p:txBody>
      </p:sp>
      <p:sp>
        <p:nvSpPr>
          <p:cNvPr id="131" name="Z-SPA"/>
          <p:cNvSpPr txBox="1">
            <a:spLocks noGrp="1"/>
          </p:cNvSpPr>
          <p:nvPr>
            <p:ph type="title"/>
          </p:nvPr>
        </p:nvSpPr>
        <p:spPr>
          <a:xfrm>
            <a:off x="823292" y="332023"/>
            <a:ext cx="7696200" cy="914400"/>
          </a:xfrm>
          <a:prstGeom prst="rect">
            <a:avLst/>
          </a:prstGeom>
        </p:spPr>
        <p:txBody>
          <a:bodyPr>
            <a:noAutofit/>
          </a:bodyPr>
          <a:lstStyle/>
          <a:p>
            <a:pPr>
              <a:defRPr sz="4000" b="1">
                <a:latin typeface="Times New Roman"/>
                <a:ea typeface="Times New Roman"/>
                <a:cs typeface="Times New Roman"/>
                <a:sym typeface="Times New Roman"/>
              </a:defRPr>
            </a:pPr>
            <a:r>
              <a:rPr lang="en-IN" sz="2400" dirty="0">
                <a:latin typeface="Times New Roman" panose="02020603050405020304" pitchFamily="18" charset="0"/>
                <a:cs typeface="Times New Roman" panose="02020603050405020304" pitchFamily="18" charset="0"/>
              </a:rPr>
              <a:t>Diabetes Prediction Using Machine Learning </a:t>
            </a:r>
            <a:endParaRPr sz="2400" b="0" dirty="0"/>
          </a:p>
        </p:txBody>
      </p:sp>
      <p:sp>
        <p:nvSpPr>
          <p:cNvPr id="132" name="Rectangle"/>
          <p:cNvSpPr/>
          <p:nvPr/>
        </p:nvSpPr>
        <p:spPr>
          <a:xfrm>
            <a:off x="1242392" y="1524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grpSp>
        <p:nvGrpSpPr>
          <p:cNvPr id="135" name="Group"/>
          <p:cNvGrpSpPr/>
          <p:nvPr/>
        </p:nvGrpSpPr>
        <p:grpSpPr>
          <a:xfrm>
            <a:off x="457200" y="1320746"/>
            <a:ext cx="8218524" cy="4313047"/>
            <a:chOff x="0" y="-524160"/>
            <a:chExt cx="8218523" cy="4313046"/>
          </a:xfrm>
        </p:grpSpPr>
        <p:sp>
          <p:nvSpPr>
            <p:cNvPr id="133" name="Rectangle"/>
            <p:cNvSpPr/>
            <p:nvPr/>
          </p:nvSpPr>
          <p:spPr>
            <a:xfrm>
              <a:off x="0" y="0"/>
              <a:ext cx="8097814" cy="3788886"/>
            </a:xfrm>
            <a:prstGeom prst="rect">
              <a:avLst/>
            </a:prstGeom>
            <a:solidFill>
              <a:srgbClr val="FFFFFF"/>
            </a:solidFill>
            <a:ln w="12700" cap="flat">
              <a:noFill/>
              <a:miter lim="400000"/>
            </a:ln>
            <a:effectLst/>
          </p:spPr>
          <p:txBody>
            <a:bodyPr wrap="square" lIns="45719" tIns="45719" rIns="45719" bIns="45719" numCol="1" anchor="t">
              <a:noAutofit/>
            </a:bodyPr>
            <a:lstStyle/>
            <a:p>
              <a:pPr algn="ctr">
                <a:lnSpc>
                  <a:spcPct val="80000"/>
                </a:lnSpc>
                <a:spcBef>
                  <a:spcPts val="400"/>
                </a:spcBef>
                <a:defRPr sz="2000" b="1">
                  <a:latin typeface="+mn-lt"/>
                  <a:ea typeface="+mn-ea"/>
                  <a:cs typeface="+mn-cs"/>
                  <a:sym typeface="Arial"/>
                </a:defRPr>
              </a:pPr>
              <a:endParaRPr/>
            </a:p>
          </p:txBody>
        </p:sp>
        <p:sp>
          <p:nvSpPr>
            <p:cNvPr id="134" name="Team Members     Group No: 13…"/>
            <p:cNvSpPr txBox="1"/>
            <p:nvPr/>
          </p:nvSpPr>
          <p:spPr>
            <a:xfrm>
              <a:off x="209859" y="-524160"/>
              <a:ext cx="8008664" cy="35435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lnSpc>
                  <a:spcPct val="80000"/>
                </a:lnSpc>
                <a:spcBef>
                  <a:spcPts val="400"/>
                </a:spcBef>
                <a:defRPr sz="2000" b="1">
                  <a:latin typeface="+mn-lt"/>
                  <a:ea typeface="+mn-ea"/>
                  <a:cs typeface="+mn-cs"/>
                  <a:sym typeface="Arial"/>
                </a:defRPr>
              </a:pPr>
              <a:r>
                <a:rPr dirty="0"/>
                <a:t>Team Members	 			</a:t>
              </a:r>
              <a:r>
                <a:rPr lang="en-US" dirty="0"/>
                <a:t>Tag: 02</a:t>
              </a:r>
              <a:r>
                <a:rPr b="0" dirty="0"/>
                <a:t>		</a:t>
              </a:r>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p:txBody>
        </p:sp>
      </p:grpSp>
      <p:graphicFrame>
        <p:nvGraphicFramePr>
          <p:cNvPr id="137" name="Table"/>
          <p:cNvGraphicFramePr/>
          <p:nvPr>
            <p:extLst>
              <p:ext uri="{D42A27DB-BD31-4B8C-83A1-F6EECF244321}">
                <p14:modId xmlns:p14="http://schemas.microsoft.com/office/powerpoint/2010/main" val="1148531573"/>
              </p:ext>
            </p:extLst>
          </p:nvPr>
        </p:nvGraphicFramePr>
        <p:xfrm>
          <a:off x="596651" y="1656446"/>
          <a:ext cx="8000999" cy="2589212"/>
        </p:xfrm>
        <a:graphic>
          <a:graphicData uri="http://schemas.openxmlformats.org/drawingml/2006/table">
            <a:tbl>
              <a:tblPr>
                <a:tableStyleId>{4C3C2611-4C71-4FC5-86AE-919BDF0F9419}</a:tableStyleId>
              </a:tblPr>
              <a:tblGrid>
                <a:gridCol w="771525">
                  <a:extLst>
                    <a:ext uri="{9D8B030D-6E8A-4147-A177-3AD203B41FA5}">
                      <a16:colId xmlns:a16="http://schemas.microsoft.com/office/drawing/2014/main" val="20000"/>
                    </a:ext>
                  </a:extLst>
                </a:gridCol>
                <a:gridCol w="2268537">
                  <a:extLst>
                    <a:ext uri="{9D8B030D-6E8A-4147-A177-3AD203B41FA5}">
                      <a16:colId xmlns:a16="http://schemas.microsoft.com/office/drawing/2014/main" val="20001"/>
                    </a:ext>
                  </a:extLst>
                </a:gridCol>
                <a:gridCol w="3760787">
                  <a:extLst>
                    <a:ext uri="{9D8B030D-6E8A-4147-A177-3AD203B41FA5}">
                      <a16:colId xmlns:a16="http://schemas.microsoft.com/office/drawing/2014/main" val="20002"/>
                    </a:ext>
                  </a:extLst>
                </a:gridCol>
                <a:gridCol w="1200150">
                  <a:extLst>
                    <a:ext uri="{9D8B030D-6E8A-4147-A177-3AD203B41FA5}">
                      <a16:colId xmlns:a16="http://schemas.microsoft.com/office/drawing/2014/main" val="20003"/>
                    </a:ext>
                  </a:extLst>
                </a:gridCol>
              </a:tblGrid>
              <a:tr h="595312">
                <a:tc>
                  <a:txBody>
                    <a:bodyPr/>
                    <a:lstStyle/>
                    <a:p>
                      <a:pPr algn="ctr">
                        <a:defRPr sz="1800"/>
                      </a:pPr>
                      <a:r>
                        <a:rPr sz="1800" b="1">
                          <a:latin typeface="Times New Roman"/>
                          <a:ea typeface="Times New Roman"/>
                          <a:cs typeface="Times New Roman"/>
                          <a:sym typeface="Times New Roman"/>
                        </a:rPr>
                        <a:t>S.No</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800" b="1" dirty="0">
                          <a:latin typeface="Times New Roman"/>
                          <a:ea typeface="Times New Roman"/>
                          <a:cs typeface="Times New Roman"/>
                          <a:sym typeface="Times New Roman"/>
                        </a:rPr>
                        <a:t>Reg</a:t>
                      </a:r>
                      <a:r>
                        <a:rPr lang="en-IN" sz="1800" b="1" dirty="0">
                          <a:latin typeface="Times New Roman"/>
                          <a:ea typeface="Times New Roman"/>
                          <a:cs typeface="Times New Roman"/>
                          <a:sym typeface="Times New Roman"/>
                        </a:rPr>
                        <a:t> </a:t>
                      </a:r>
                      <a:r>
                        <a:rPr sz="1800" b="1" dirty="0">
                          <a:latin typeface="Times New Roman"/>
                          <a:ea typeface="Times New Roman"/>
                          <a:cs typeface="Times New Roman"/>
                          <a:sym typeface="Times New Roman"/>
                        </a:rPr>
                        <a:t>.No</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800" b="1" dirty="0">
                          <a:latin typeface="Times New Roman"/>
                          <a:ea typeface="Times New Roman"/>
                          <a:cs typeface="Times New Roman"/>
                          <a:sym typeface="Times New Roman"/>
                        </a:rPr>
                        <a:t>Name of the Student</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800" b="1">
                          <a:latin typeface="Times New Roman"/>
                          <a:ea typeface="Times New Roman"/>
                          <a:cs typeface="Times New Roman"/>
                          <a:sym typeface="Times New Roman"/>
                        </a:rPr>
                        <a:t>Section</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498475">
                <a:tc>
                  <a:txBody>
                    <a:bodyPr/>
                    <a:lstStyle/>
                    <a:p>
                      <a:pPr algn="l">
                        <a:defRPr sz="1800"/>
                      </a:pPr>
                      <a:r>
                        <a:rPr lang="en-IN" sz="1600" dirty="0">
                          <a:latin typeface="Times New Roman"/>
                          <a:ea typeface="Times New Roman"/>
                          <a:cs typeface="Times New Roman"/>
                          <a:sym typeface="Times New Roman"/>
                        </a:rPr>
                        <a:t>1</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l">
                        <a:defRPr sz="1800"/>
                      </a:pPr>
                      <a:r>
                        <a:rPr lang="en-IN" sz="1600" dirty="0">
                          <a:latin typeface="Times New Roman"/>
                          <a:ea typeface="Times New Roman"/>
                          <a:cs typeface="Times New Roman"/>
                          <a:sym typeface="Times New Roman"/>
                        </a:rPr>
                        <a:t>CB.EN.U4CSE19612</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l">
                        <a:defRPr sz="1800"/>
                      </a:pPr>
                      <a:r>
                        <a:rPr lang="en-IN" sz="1600" dirty="0">
                          <a:latin typeface="Times New Roman"/>
                          <a:ea typeface="Times New Roman"/>
                          <a:cs typeface="Times New Roman"/>
                          <a:sym typeface="Times New Roman"/>
                        </a:rPr>
                        <a:t>D .Bhargav Sreenivas</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l">
                        <a:defRPr sz="1800"/>
                      </a:pPr>
                      <a:r>
                        <a:rPr lang="en-IN" sz="1600" dirty="0">
                          <a:latin typeface="Times New Roman"/>
                          <a:ea typeface="Times New Roman"/>
                          <a:cs typeface="Times New Roman"/>
                          <a:sym typeface="Times New Roman"/>
                        </a:rPr>
                        <a:t>CSE-F</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498475">
                <a:tc>
                  <a:txBody>
                    <a:bodyPr/>
                    <a:lstStyle/>
                    <a:p>
                      <a:pPr algn="l">
                        <a:defRPr sz="1800"/>
                      </a:pPr>
                      <a:r>
                        <a:rPr lang="en-IN" sz="1600" dirty="0">
                          <a:latin typeface="Times New Roman"/>
                          <a:ea typeface="Times New Roman"/>
                          <a:cs typeface="Times New Roman"/>
                          <a:sym typeface="Times New Roman"/>
                        </a:rPr>
                        <a:t>2</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IN" sz="1600" dirty="0">
                          <a:latin typeface="Times New Roman"/>
                          <a:ea typeface="Times New Roman"/>
                          <a:cs typeface="Times New Roman"/>
                          <a:sym typeface="Times New Roman"/>
                        </a:rPr>
                        <a:t>CB.EN.U4CSE19416</a:t>
                      </a:r>
                    </a:p>
                    <a:p>
                      <a:pPr algn="l">
                        <a:defRPr sz="1800"/>
                      </a:pP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l">
                        <a:defRPr sz="1800"/>
                      </a:pPr>
                      <a:r>
                        <a:rPr lang="en-IN" sz="1600" dirty="0">
                          <a:latin typeface="Times New Roman"/>
                          <a:ea typeface="Times New Roman"/>
                          <a:cs typeface="Times New Roman"/>
                          <a:sym typeface="Times New Roman"/>
                        </a:rPr>
                        <a:t>C.V. Rahul Bharadwaj</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l">
                        <a:defRPr sz="1800"/>
                      </a:pPr>
                      <a:r>
                        <a:rPr lang="en-IN" sz="1600" dirty="0">
                          <a:latin typeface="Times New Roman"/>
                          <a:ea typeface="Times New Roman"/>
                          <a:cs typeface="Times New Roman"/>
                          <a:sym typeface="Times New Roman"/>
                        </a:rPr>
                        <a:t>CSE-E</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45949437"/>
                  </a:ext>
                </a:extLst>
              </a:tr>
              <a:tr h="498475">
                <a:tc>
                  <a:txBody>
                    <a:bodyPr/>
                    <a:lstStyle/>
                    <a:p>
                      <a:pPr algn="l">
                        <a:defRPr sz="1800"/>
                      </a:pPr>
                      <a:r>
                        <a:rPr lang="en-IN" sz="1600" dirty="0">
                          <a:latin typeface="Times New Roman"/>
                          <a:ea typeface="Times New Roman"/>
                          <a:cs typeface="Times New Roman"/>
                          <a:sym typeface="Times New Roman"/>
                        </a:rPr>
                        <a:t>3</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IN" sz="1600" dirty="0">
                          <a:latin typeface="Times New Roman"/>
                          <a:ea typeface="Times New Roman"/>
                          <a:cs typeface="Times New Roman"/>
                          <a:sym typeface="Times New Roman"/>
                        </a:rPr>
                        <a:t>CB.EN.U4CSE19125</a:t>
                      </a:r>
                    </a:p>
                    <a:p>
                      <a:pPr algn="l">
                        <a:defRPr sz="1800"/>
                      </a:pP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l">
                        <a:defRPr sz="1800"/>
                      </a:pPr>
                      <a:r>
                        <a:rPr lang="en-IN" sz="1600" dirty="0">
                          <a:latin typeface="Times New Roman"/>
                          <a:ea typeface="Times New Roman"/>
                          <a:cs typeface="Times New Roman"/>
                          <a:sym typeface="Times New Roman"/>
                        </a:rPr>
                        <a:t>K. D. Saran</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l">
                        <a:defRPr sz="1800"/>
                      </a:pPr>
                      <a:r>
                        <a:rPr lang="en-IN" sz="1600" dirty="0">
                          <a:latin typeface="Times New Roman"/>
                          <a:ea typeface="Times New Roman"/>
                          <a:cs typeface="Times New Roman"/>
                          <a:sym typeface="Times New Roman"/>
                        </a:rPr>
                        <a:t>CSE-B</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89961747"/>
                  </a:ext>
                </a:extLst>
              </a:tr>
              <a:tr h="498475">
                <a:tc>
                  <a:txBody>
                    <a:bodyPr/>
                    <a:lstStyle/>
                    <a:p>
                      <a:pPr algn="l">
                        <a:defRPr sz="1800"/>
                      </a:pPr>
                      <a:r>
                        <a:rPr lang="en-IN" sz="1600" dirty="0">
                          <a:latin typeface="Times New Roman"/>
                          <a:ea typeface="Times New Roman"/>
                          <a:cs typeface="Times New Roman"/>
                          <a:sym typeface="Times New Roman"/>
                        </a:rPr>
                        <a:t>4</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IN" sz="1600" dirty="0">
                          <a:latin typeface="Times New Roman"/>
                          <a:ea typeface="Times New Roman"/>
                          <a:cs typeface="Times New Roman"/>
                          <a:sym typeface="Times New Roman"/>
                        </a:rPr>
                        <a:t>CB.EN.U4CSE19326</a:t>
                      </a:r>
                    </a:p>
                    <a:p>
                      <a:pPr algn="l">
                        <a:defRPr sz="1800"/>
                      </a:pP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algn="l">
                        <a:defRPr sz="1800"/>
                      </a:pPr>
                      <a:r>
                        <a:rPr lang="en-IN" sz="1600" dirty="0" err="1">
                          <a:latin typeface="Times New Roman"/>
                          <a:ea typeface="Times New Roman"/>
                          <a:cs typeface="Times New Roman"/>
                          <a:sym typeface="Times New Roman"/>
                        </a:rPr>
                        <a:t>J.Venkat</a:t>
                      </a:r>
                      <a:r>
                        <a:rPr lang="en-IN" sz="1600" dirty="0">
                          <a:latin typeface="Times New Roman"/>
                          <a:ea typeface="Times New Roman"/>
                          <a:cs typeface="Times New Roman"/>
                          <a:sym typeface="Times New Roman"/>
                        </a:rPr>
                        <a:t> </a:t>
                      </a:r>
                      <a:r>
                        <a:rPr lang="en-IN" sz="1600" dirty="0" err="1">
                          <a:latin typeface="Times New Roman"/>
                          <a:ea typeface="Times New Roman"/>
                          <a:cs typeface="Times New Roman"/>
                          <a:sym typeface="Times New Roman"/>
                        </a:rPr>
                        <a:t>Ritvik</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algn="l">
                        <a:defRPr sz="1800"/>
                      </a:pPr>
                      <a:r>
                        <a:rPr lang="en-IN" sz="1600" dirty="0">
                          <a:latin typeface="Times New Roman"/>
                          <a:ea typeface="Times New Roman"/>
                          <a:cs typeface="Times New Roman"/>
                          <a:sym typeface="Times New Roman"/>
                        </a:rPr>
                        <a:t>CSE-D</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21720644"/>
                  </a:ext>
                </a:extLst>
              </a:tr>
            </a:tbl>
          </a:graphicData>
        </a:graphic>
      </p:graphicFrame>
      <p:sp>
        <p:nvSpPr>
          <p:cNvPr id="2" name="Rectangle 1">
            <a:extLst>
              <a:ext uri="{FF2B5EF4-FFF2-40B4-BE49-F238E27FC236}">
                <a16:creationId xmlns:a16="http://schemas.microsoft.com/office/drawing/2014/main" id="{CA568808-33F4-4736-A76F-3E21729E7C5C}"/>
              </a:ext>
            </a:extLst>
          </p:cNvPr>
          <p:cNvSpPr/>
          <p:nvPr/>
        </p:nvSpPr>
        <p:spPr>
          <a:xfrm>
            <a:off x="836527" y="4319981"/>
            <a:ext cx="6562944" cy="1754326"/>
          </a:xfrm>
          <a:prstGeom prst="rect">
            <a:avLst/>
          </a:prstGeom>
        </p:spPr>
        <p:txBody>
          <a:bodyPr wrap="square">
            <a:spAutoFit/>
          </a:bodyPr>
          <a:lstStyle/>
          <a:p>
            <a:r>
              <a:rPr lang="en-US" sz="1800" u="sng" dirty="0">
                <a:solidFill>
                  <a:schemeClr val="tx1"/>
                </a:solidFill>
                <a:latin typeface="Times New Roman" panose="02020603050405020304" pitchFamily="18" charset="0"/>
                <a:cs typeface="Times New Roman" panose="02020603050405020304" pitchFamily="18" charset="0"/>
              </a:rPr>
              <a:t>Project Guide:</a:t>
            </a:r>
            <a:endParaRPr lang="en-IN" sz="1800" u="sng" dirty="0">
              <a:solidFill>
                <a:schemeClr val="tx1"/>
              </a:solidFill>
              <a:latin typeface="Times New Roman" panose="02020603050405020304" pitchFamily="18" charset="0"/>
              <a:cs typeface="Times New Roman" panose="02020603050405020304" pitchFamily="18" charset="0"/>
            </a:endParaRPr>
          </a:p>
          <a:p>
            <a:r>
              <a:rPr lang="en-IN" sz="1800" dirty="0">
                <a:solidFill>
                  <a:schemeClr val="tx1"/>
                </a:solidFill>
                <a:latin typeface="Times New Roman" panose="02020603050405020304" pitchFamily="18" charset="0"/>
                <a:cs typeface="Times New Roman" panose="02020603050405020304" pitchFamily="18" charset="0"/>
              </a:rPr>
              <a:t>Dr Vijay Kumar</a:t>
            </a:r>
          </a:p>
          <a:p>
            <a:r>
              <a:rPr lang="en-US" sz="1800" dirty="0">
                <a:solidFill>
                  <a:schemeClr val="tx1"/>
                </a:solidFill>
                <a:latin typeface="Times New Roman" panose="02020603050405020304" pitchFamily="18" charset="0"/>
                <a:cs typeface="Times New Roman" panose="02020603050405020304" pitchFamily="18" charset="0"/>
              </a:rPr>
              <a:t>Amrita school of computing,</a:t>
            </a:r>
          </a:p>
          <a:p>
            <a:r>
              <a:rPr lang="en-US" sz="1800" dirty="0">
                <a:solidFill>
                  <a:schemeClr val="tx1"/>
                </a:solidFill>
                <a:latin typeface="Times New Roman" panose="02020603050405020304" pitchFamily="18" charset="0"/>
                <a:cs typeface="Times New Roman" panose="02020603050405020304" pitchFamily="18" charset="0"/>
              </a:rPr>
              <a:t>Department of computer science and engineering,</a:t>
            </a:r>
          </a:p>
          <a:p>
            <a:r>
              <a:rPr lang="en-IN" sz="1800" dirty="0">
                <a:solidFill>
                  <a:schemeClr val="tx1"/>
                </a:solidFill>
                <a:latin typeface="Times New Roman" panose="02020603050405020304" pitchFamily="18" charset="0"/>
                <a:cs typeface="Times New Roman" panose="02020603050405020304" pitchFamily="18" charset="0"/>
              </a:rPr>
              <a:t>Amrita Vishwa Vidyapeetham,</a:t>
            </a:r>
          </a:p>
          <a:p>
            <a:r>
              <a:rPr lang="en-US" sz="1800" dirty="0">
                <a:solidFill>
                  <a:schemeClr val="tx1"/>
                </a:solidFill>
                <a:latin typeface="Times New Roman" panose="02020603050405020304" pitchFamily="18" charset="0"/>
                <a:cs typeface="Times New Roman" panose="02020603050405020304" pitchFamily="18" charset="0"/>
              </a:rPr>
              <a:t>Coimbatore.</a:t>
            </a:r>
            <a:endParaRPr lang="en-IN"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137103"/>
            <a:ext cx="8229600" cy="1005206"/>
          </a:xfrm>
        </p:spPr>
        <p:txBody>
          <a:bodyPr/>
          <a:lstStyle/>
          <a:p>
            <a:r>
              <a:rPr lang="en-US" dirty="0">
                <a:latin typeface="Times New Roman" panose="02020603050405020304" pitchFamily="18" charset="0"/>
                <a:cs typeface="Times New Roman" panose="02020603050405020304" pitchFamily="18" charset="0"/>
              </a:rPr>
              <a:t>SCREENSHOTS</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5046223-D94C-4E27-B024-A4C0266FEBEA}"/>
              </a:ext>
            </a:extLst>
          </p:cNvPr>
          <p:cNvPicPr>
            <a:picLocks noChangeAspect="1"/>
          </p:cNvPicPr>
          <p:nvPr/>
        </p:nvPicPr>
        <p:blipFill>
          <a:blip r:embed="rId2"/>
          <a:stretch>
            <a:fillRect/>
          </a:stretch>
        </p:blipFill>
        <p:spPr>
          <a:xfrm>
            <a:off x="757446" y="3197361"/>
            <a:ext cx="5906324" cy="2000529"/>
          </a:xfrm>
          <a:prstGeom prst="rect">
            <a:avLst/>
          </a:prstGeom>
        </p:spPr>
      </p:pic>
      <p:sp>
        <p:nvSpPr>
          <p:cNvPr id="4" name="TextBox 3">
            <a:extLst>
              <a:ext uri="{FF2B5EF4-FFF2-40B4-BE49-F238E27FC236}">
                <a16:creationId xmlns:a16="http://schemas.microsoft.com/office/drawing/2014/main" id="{2709EECD-DC02-4B2B-8737-ED0C2ABA2739}"/>
              </a:ext>
            </a:extLst>
          </p:cNvPr>
          <p:cNvSpPr txBox="1"/>
          <p:nvPr/>
        </p:nvSpPr>
        <p:spPr>
          <a:xfrm>
            <a:off x="757446" y="1836904"/>
            <a:ext cx="2144484"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a:p>
            <a:pPr marL="0" marR="0" indent="0" algn="l" defTabSz="914400" rtl="0" fontAlgn="auto" latinLnBrk="0" hangingPunct="0">
              <a:lnSpc>
                <a:spcPct val="100000"/>
              </a:lnSpc>
              <a:spcBef>
                <a:spcPts val="0"/>
              </a:spcBef>
              <a:spcAft>
                <a:spcPts val="0"/>
              </a:spcAft>
              <a:buClrTx/>
              <a:buSzTx/>
              <a:buFontTx/>
              <a:buNone/>
              <a:tabLst/>
            </a:pPr>
            <a:endParaRPr lang="en-IN" sz="2800" dirty="0"/>
          </a:p>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Times New Roman"/>
                <a:ea typeface="Times New Roman"/>
                <a:cs typeface="Times New Roman"/>
                <a:sym typeface="Times New Roman"/>
              </a:rPr>
              <a:t>Model Building-</a:t>
            </a:r>
          </a:p>
        </p:txBody>
      </p:sp>
    </p:spTree>
    <p:extLst>
      <p:ext uri="{BB962C8B-B14F-4D97-AF65-F5344CB8AC3E}">
        <p14:creationId xmlns:p14="http://schemas.microsoft.com/office/powerpoint/2010/main" val="273332817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137103"/>
            <a:ext cx="8229600" cy="1005206"/>
          </a:xfrm>
        </p:spPr>
        <p:txBody>
          <a:bodyPr/>
          <a:lstStyle/>
          <a:p>
            <a:r>
              <a:rPr lang="en-US" dirty="0">
                <a:latin typeface="Times New Roman" panose="02020603050405020304" pitchFamily="18" charset="0"/>
                <a:cs typeface="Times New Roman" panose="02020603050405020304" pitchFamily="18" charset="0"/>
              </a:rPr>
              <a:t>SCREENSHOTS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715B4AC-9868-454D-934F-DBDD4B7191F7}"/>
              </a:ext>
            </a:extLst>
          </p:cNvPr>
          <p:cNvPicPr>
            <a:picLocks noChangeAspect="1"/>
          </p:cNvPicPr>
          <p:nvPr/>
        </p:nvPicPr>
        <p:blipFill>
          <a:blip r:embed="rId2"/>
          <a:stretch>
            <a:fillRect/>
          </a:stretch>
        </p:blipFill>
        <p:spPr>
          <a:xfrm>
            <a:off x="1468724" y="1970030"/>
            <a:ext cx="5713954" cy="3966943"/>
          </a:xfrm>
          <a:prstGeom prst="rect">
            <a:avLst/>
          </a:prstGeom>
        </p:spPr>
      </p:pic>
    </p:spTree>
    <p:extLst>
      <p:ext uri="{BB962C8B-B14F-4D97-AF65-F5344CB8AC3E}">
        <p14:creationId xmlns:p14="http://schemas.microsoft.com/office/powerpoint/2010/main" val="359879814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137103"/>
            <a:ext cx="8229600" cy="1005206"/>
          </a:xfrm>
        </p:spPr>
        <p:txBody>
          <a:bodyPr/>
          <a:lstStyle/>
          <a:p>
            <a:r>
              <a:rPr lang="en-US" dirty="0">
                <a:latin typeface="Times New Roman" panose="02020603050405020304" pitchFamily="18" charset="0"/>
                <a:cs typeface="Times New Roman" panose="02020603050405020304" pitchFamily="18" charset="0"/>
              </a:rPr>
              <a:t>SCREENSHOTS</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C573B59-989A-4E50-AB04-10A8AA561F37}"/>
              </a:ext>
            </a:extLst>
          </p:cNvPr>
          <p:cNvPicPr>
            <a:picLocks noChangeAspect="1"/>
          </p:cNvPicPr>
          <p:nvPr/>
        </p:nvPicPr>
        <p:blipFill>
          <a:blip r:embed="rId2"/>
          <a:stretch>
            <a:fillRect/>
          </a:stretch>
        </p:blipFill>
        <p:spPr>
          <a:xfrm>
            <a:off x="1345324" y="1948071"/>
            <a:ext cx="6453352" cy="4306956"/>
          </a:xfrm>
          <a:prstGeom prst="rect">
            <a:avLst/>
          </a:prstGeom>
        </p:spPr>
      </p:pic>
    </p:spTree>
    <p:extLst>
      <p:ext uri="{BB962C8B-B14F-4D97-AF65-F5344CB8AC3E}">
        <p14:creationId xmlns:p14="http://schemas.microsoft.com/office/powerpoint/2010/main" val="320569362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012"/>
            <a:ext cx="8229600" cy="306845"/>
          </a:xfrm>
        </p:spPr>
        <p:txBody>
          <a:bodyPr/>
          <a:lstStyle/>
          <a:p>
            <a:r>
              <a:rPr lang="en-US" dirty="0"/>
              <a:t>Plan for Phase 1 –Final review(with timeline)</a:t>
            </a:r>
          </a:p>
        </p:txBody>
      </p:sp>
      <p:sp>
        <p:nvSpPr>
          <p:cNvPr id="5" name="Title 1">
            <a:extLst>
              <a:ext uri="{FF2B5EF4-FFF2-40B4-BE49-F238E27FC236}">
                <a16:creationId xmlns:a16="http://schemas.microsoft.com/office/drawing/2014/main" id="{95E5F18D-E728-A3C4-AB8E-3EA6905EB8FB}"/>
              </a:ext>
            </a:extLst>
          </p:cNvPr>
          <p:cNvSpPr txBox="1">
            <a:spLocks/>
          </p:cNvSpPr>
          <p:nvPr/>
        </p:nvSpPr>
        <p:spPr>
          <a:xfrm>
            <a:off x="457200" y="2428956"/>
            <a:ext cx="8229600" cy="244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marL="342900" indent="-342900" algn="l" hangingPunct="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Implementation of machine learning models</a:t>
            </a:r>
          </a:p>
          <a:p>
            <a:pPr marL="342900" indent="-342900" algn="l" hangingPunct="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IOT connection to the project</a:t>
            </a:r>
          </a:p>
          <a:p>
            <a:pPr marL="342900" indent="-342900" algn="l" hangingPunct="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WebPage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2146"/>
            <a:ext cx="8229600" cy="1005206"/>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520220F-D8AE-49F1-806F-3049D6CA4B66}"/>
              </a:ext>
            </a:extLst>
          </p:cNvPr>
          <p:cNvSpPr txBox="1"/>
          <p:nvPr/>
        </p:nvSpPr>
        <p:spPr>
          <a:xfrm>
            <a:off x="1159471" y="2819669"/>
            <a:ext cx="6825058"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800" dirty="0"/>
              <a:t>After using all these patient records dataset, we are able to build a machine learning model (random forest) to accurately predict whether or not the patients in the dataset have diabetes or not along with that we were able to draw some insights from the data via data analysis and visualization.</a:t>
            </a:r>
            <a:endParaRPr kumimoji="0" lang="en-IN" sz="18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val="320774424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pPr/>
              <a:t>25</a:t>
            </a:fld>
            <a:endParaRPr/>
          </a:p>
        </p:txBody>
      </p:sp>
      <p:sp>
        <p:nvSpPr>
          <p:cNvPr id="210" name="References"/>
          <p:cNvSpPr txBox="1">
            <a:spLocks noGrp="1"/>
          </p:cNvSpPr>
          <p:nvPr>
            <p:ph type="title"/>
          </p:nvPr>
        </p:nvSpPr>
        <p:spPr>
          <a:xfrm>
            <a:off x="977537" y="1188720"/>
            <a:ext cx="6858000" cy="808038"/>
          </a:xfrm>
          <a:prstGeom prst="rect">
            <a:avLst/>
          </a:prstGeom>
        </p:spPr>
        <p:txBody>
          <a:bodyPr>
            <a:normAutofit/>
          </a:bodyPr>
          <a:lstStyle/>
          <a:p>
            <a:r>
              <a:rPr sz="3200" dirty="0"/>
              <a:t>References</a:t>
            </a:r>
          </a:p>
        </p:txBody>
      </p:sp>
      <p:sp>
        <p:nvSpPr>
          <p:cNvPr id="2" name="TextBox 1"/>
          <p:cNvSpPr txBox="1"/>
          <p:nvPr/>
        </p:nvSpPr>
        <p:spPr>
          <a:xfrm>
            <a:off x="571500" y="2614872"/>
            <a:ext cx="8001000" cy="19082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lgn="just">
              <a:buFont typeface="+mj-lt"/>
              <a:buAutoNum type="arabicPeriod"/>
            </a:pPr>
            <a:r>
              <a:rPr lang="en-IN" sz="2000" dirty="0">
                <a:hlinkClick r:id="rId2"/>
              </a:rPr>
              <a:t>https://ieeexplore.ieee.org/document/9588925/figures#figures</a:t>
            </a:r>
            <a:endParaRPr lang="en-IN" sz="2000" dirty="0"/>
          </a:p>
          <a:p>
            <a:pPr marL="342900" indent="-342900" algn="just">
              <a:buFont typeface="+mj-lt"/>
              <a:buAutoNum type="arabicPeriod"/>
            </a:pPr>
            <a:r>
              <a:rPr lang="en-IN" sz="2000" dirty="0">
                <a:hlinkClick r:id="rId3"/>
              </a:rPr>
              <a:t>https://ieeexplore.ieee.org/document/8819841/citations#citations</a:t>
            </a:r>
            <a:endParaRPr lang="en-IN" sz="2000" dirty="0"/>
          </a:p>
          <a:p>
            <a:pPr marL="342900" indent="-342900" algn="just">
              <a:buFont typeface="+mj-lt"/>
              <a:buAutoNum type="arabicPeriod"/>
            </a:pPr>
            <a:r>
              <a:rPr lang="en-IN" sz="2000" dirty="0">
                <a:hlinkClick r:id="rId4"/>
              </a:rPr>
              <a:t>https://ieeexplore.ieee.org/document/8679365</a:t>
            </a:r>
            <a:endParaRPr lang="en-IN" sz="2000" dirty="0"/>
          </a:p>
          <a:p>
            <a:pPr marL="342900" indent="-342900" algn="just">
              <a:buFont typeface="+mj-lt"/>
              <a:buAutoNum type="arabicPeriod"/>
            </a:pPr>
            <a:r>
              <a:rPr lang="en-IN" sz="2000" dirty="0">
                <a:hlinkClick r:id="rId4"/>
              </a:rPr>
              <a:t>https://ieeexplore.ieee.org/document/8679365</a:t>
            </a:r>
            <a:endParaRPr lang="en-IN" sz="2000" dirty="0"/>
          </a:p>
          <a:p>
            <a:pPr marL="342900" indent="-342900" algn="just">
              <a:buFont typeface="+mj-lt"/>
              <a:buAutoNum type="arabicPeriod"/>
            </a:pPr>
            <a:r>
              <a:rPr lang="en-IN" sz="2000" dirty="0">
                <a:hlinkClick r:id="rId5"/>
              </a:rPr>
              <a:t>https://ieeexplore.ieee.org/document/8819841</a:t>
            </a:r>
            <a:r>
              <a:rPr lang="en-IN" sz="2000" dirty="0"/>
              <a:t> </a:t>
            </a:r>
          </a:p>
          <a:p>
            <a:pPr algn="just"/>
            <a:endParaRPr lang="en-US" sz="1800" dirty="0"/>
          </a:p>
        </p:txBody>
      </p:sp>
      <p:sp>
        <p:nvSpPr>
          <p:cNvPr id="3" name="TextBox 2">
            <a:extLst>
              <a:ext uri="{FF2B5EF4-FFF2-40B4-BE49-F238E27FC236}">
                <a16:creationId xmlns:a16="http://schemas.microsoft.com/office/drawing/2014/main" id="{2630C60B-731F-4C83-925A-4EDC4DBDA8A0}"/>
              </a:ext>
            </a:extLst>
          </p:cNvPr>
          <p:cNvSpPr txBox="1"/>
          <p:nvPr/>
        </p:nvSpPr>
        <p:spPr>
          <a:xfrm>
            <a:off x="609600" y="2214764"/>
            <a:ext cx="3457161"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1" i="0" u="none" strike="noStrike" cap="none" spc="0" normalizeH="0" baseline="0" dirty="0">
                <a:ln>
                  <a:noFill/>
                </a:ln>
                <a:solidFill>
                  <a:srgbClr val="000000"/>
                </a:solidFill>
                <a:effectLst/>
                <a:uFillTx/>
                <a:latin typeface="Times New Roman"/>
                <a:ea typeface="Times New Roman"/>
                <a:cs typeface="Times New Roman"/>
                <a:sym typeface="Times New Roman"/>
              </a:rPr>
              <a:t>IEEE REFERENCES:</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809149"/>
            <a:ext cx="8229600" cy="1508126"/>
          </a:xfrm>
        </p:spPr>
        <p:txBody>
          <a:bodyPr/>
          <a:lstStyle/>
          <a:p>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17277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0629" y="585926"/>
            <a:ext cx="6764786" cy="381740"/>
          </a:xfrm>
        </p:spPr>
        <p:txBody>
          <a:bodyPr/>
          <a:lstStyle/>
          <a:p>
            <a:r>
              <a:rPr lang="en-US" dirty="0"/>
              <a:t>Screen shot of Mail approval from guide</a:t>
            </a:r>
          </a:p>
        </p:txBody>
      </p:sp>
      <p:pic>
        <p:nvPicPr>
          <p:cNvPr id="6" name="Picture 5">
            <a:extLst>
              <a:ext uri="{FF2B5EF4-FFF2-40B4-BE49-F238E27FC236}">
                <a16:creationId xmlns:a16="http://schemas.microsoft.com/office/drawing/2014/main" id="{AD8CFE32-BBBA-A800-D98F-9E36179F69B4}"/>
              </a:ext>
            </a:extLst>
          </p:cNvPr>
          <p:cNvPicPr>
            <a:picLocks noChangeAspect="1"/>
          </p:cNvPicPr>
          <p:nvPr/>
        </p:nvPicPr>
        <p:blipFill>
          <a:blip r:embed="rId2"/>
          <a:stretch>
            <a:fillRect/>
          </a:stretch>
        </p:blipFill>
        <p:spPr>
          <a:xfrm>
            <a:off x="710215" y="1535837"/>
            <a:ext cx="7315200" cy="4343195"/>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pPr/>
              <a:t>4</a:t>
            </a:fld>
            <a:endParaRPr/>
          </a:p>
        </p:txBody>
      </p:sp>
      <p:sp>
        <p:nvSpPr>
          <p:cNvPr id="141" name="Content"/>
          <p:cNvSpPr txBox="1">
            <a:spLocks noGrp="1"/>
          </p:cNvSpPr>
          <p:nvPr>
            <p:ph type="title"/>
          </p:nvPr>
        </p:nvSpPr>
        <p:spPr>
          <a:xfrm>
            <a:off x="609600" y="1371600"/>
            <a:ext cx="7772400" cy="685800"/>
          </a:xfrm>
          <a:prstGeom prst="rect">
            <a:avLst/>
          </a:prstGeom>
        </p:spPr>
        <p:txBody>
          <a:bodyPr>
            <a:normAutofit/>
          </a:bodyPr>
          <a:lstStyle>
            <a:lvl1pPr>
              <a:defRPr sz="3200">
                <a:latin typeface="Times New Roman"/>
                <a:ea typeface="Times New Roman"/>
                <a:cs typeface="Times New Roman"/>
                <a:sym typeface="Times New Roman"/>
              </a:defRPr>
            </a:lvl1pPr>
          </a:lstStyle>
          <a:p>
            <a:r>
              <a:rPr lang="en-IN" dirty="0"/>
              <a:t>Problem definition</a:t>
            </a:r>
            <a:endParaRPr dirty="0"/>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sp>
        <p:nvSpPr>
          <p:cNvPr id="144" name="Introduction…"/>
          <p:cNvSpPr/>
          <p:nvPr/>
        </p:nvSpPr>
        <p:spPr>
          <a:xfrm>
            <a:off x="929639" y="2875003"/>
            <a:ext cx="7680961" cy="110799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endParaRPr lang="en-IN" sz="1800" u="sng" dirty="0"/>
          </a:p>
          <a:p>
            <a:pPr algn="just"/>
            <a:r>
              <a:rPr lang="en-US" sz="2400" dirty="0"/>
              <a:t>The objective is to predict whether the person has Diabetes or not based on various features using machine learning and IOT</a:t>
            </a:r>
            <a:endParaRPr sz="18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pPr/>
              <a:t>5</a:t>
            </a:fld>
            <a:endParaRPr/>
          </a:p>
        </p:txBody>
      </p:sp>
      <p:sp>
        <p:nvSpPr>
          <p:cNvPr id="157" name="Motivation"/>
          <p:cNvSpPr txBox="1">
            <a:spLocks noGrp="1"/>
          </p:cNvSpPr>
          <p:nvPr>
            <p:ph type="title"/>
          </p:nvPr>
        </p:nvSpPr>
        <p:spPr>
          <a:xfrm>
            <a:off x="1017104" y="1028376"/>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Literature survey (Existing system)</a:t>
            </a:r>
            <a:endParaRPr sz="3200" dirty="0"/>
          </a:p>
        </p:txBody>
      </p:sp>
      <p:sp>
        <p:nvSpPr>
          <p:cNvPr id="158" name="Group"/>
          <p:cNvSpPr/>
          <p:nvPr/>
        </p:nvSpPr>
        <p:spPr>
          <a:xfrm>
            <a:off x="685800" y="2249287"/>
            <a:ext cx="7772400" cy="3810001"/>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spcBef>
                <a:spcPts val="400"/>
              </a:spcBef>
              <a:buSzPct val="100000"/>
            </a:pPr>
            <a:endParaRPr sz="1800" dirty="0"/>
          </a:p>
        </p:txBody>
      </p:sp>
      <p:graphicFrame>
        <p:nvGraphicFramePr>
          <p:cNvPr id="3" name="Table 2">
            <a:extLst>
              <a:ext uri="{FF2B5EF4-FFF2-40B4-BE49-F238E27FC236}">
                <a16:creationId xmlns:a16="http://schemas.microsoft.com/office/drawing/2014/main" id="{08438C19-2BD2-4576-BB48-68F95E76CF85}"/>
              </a:ext>
            </a:extLst>
          </p:cNvPr>
          <p:cNvGraphicFramePr>
            <a:graphicFrameLocks noGrp="1"/>
          </p:cNvGraphicFramePr>
          <p:nvPr>
            <p:extLst>
              <p:ext uri="{D42A27DB-BD31-4B8C-83A1-F6EECF244321}">
                <p14:modId xmlns:p14="http://schemas.microsoft.com/office/powerpoint/2010/main" val="54404227"/>
              </p:ext>
            </p:extLst>
          </p:nvPr>
        </p:nvGraphicFramePr>
        <p:xfrm>
          <a:off x="587602" y="1822231"/>
          <a:ext cx="8022998" cy="4297680"/>
        </p:xfrm>
        <a:graphic>
          <a:graphicData uri="http://schemas.openxmlformats.org/drawingml/2006/table">
            <a:tbl>
              <a:tblPr firstRow="1" bandRow="1">
                <a:tableStyleId>{5940675A-B579-460E-94D1-54222C63F5DA}</a:tableStyleId>
              </a:tblPr>
              <a:tblGrid>
                <a:gridCol w="469259">
                  <a:extLst>
                    <a:ext uri="{9D8B030D-6E8A-4147-A177-3AD203B41FA5}">
                      <a16:colId xmlns:a16="http://schemas.microsoft.com/office/drawing/2014/main" val="2330536962"/>
                    </a:ext>
                  </a:extLst>
                </a:gridCol>
                <a:gridCol w="1378226">
                  <a:extLst>
                    <a:ext uri="{9D8B030D-6E8A-4147-A177-3AD203B41FA5}">
                      <a16:colId xmlns:a16="http://schemas.microsoft.com/office/drawing/2014/main" val="191706085"/>
                    </a:ext>
                  </a:extLst>
                </a:gridCol>
                <a:gridCol w="1855304">
                  <a:extLst>
                    <a:ext uri="{9D8B030D-6E8A-4147-A177-3AD203B41FA5}">
                      <a16:colId xmlns:a16="http://schemas.microsoft.com/office/drawing/2014/main" val="737609142"/>
                    </a:ext>
                  </a:extLst>
                </a:gridCol>
                <a:gridCol w="4320209">
                  <a:extLst>
                    <a:ext uri="{9D8B030D-6E8A-4147-A177-3AD203B41FA5}">
                      <a16:colId xmlns:a16="http://schemas.microsoft.com/office/drawing/2014/main" val="4109050009"/>
                    </a:ext>
                  </a:extLst>
                </a:gridCol>
              </a:tblGrid>
              <a:tr h="7203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S.no</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Authors names</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Full Title of the paper with year</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Inference from the paper(based on methodology, technology)</a:t>
                      </a:r>
                    </a:p>
                    <a:p>
                      <a:pPr algn="l"/>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21973956"/>
                  </a:ext>
                </a:extLst>
              </a:tr>
              <a:tr h="3468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1</a:t>
                      </a:r>
                      <a:endParaRPr lang="en-IN" sz="1600" dirty="0">
                        <a:solidFill>
                          <a:schemeClr val="tx1"/>
                        </a:solidFill>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chemeClr val="tx1"/>
                          </a:solidFill>
                          <a:latin typeface="Times New Roman" panose="02020603050405020304" pitchFamily="18" charset="0"/>
                          <a:cs typeface="Times New Roman" panose="02020603050405020304" pitchFamily="18" charset="0"/>
                        </a:rPr>
                        <a:t>Gopalakrishnan B; </a:t>
                      </a:r>
                      <a:r>
                        <a:rPr lang="en-IN" sz="1600" dirty="0" err="1">
                          <a:solidFill>
                            <a:schemeClr val="tx1"/>
                          </a:solidFill>
                          <a:latin typeface="Times New Roman" panose="02020603050405020304" pitchFamily="18" charset="0"/>
                          <a:cs typeface="Times New Roman" panose="02020603050405020304" pitchFamily="18" charset="0"/>
                        </a:rPr>
                        <a:t>Dhivya</a:t>
                      </a:r>
                      <a:r>
                        <a:rPr lang="en-IN" sz="1600" dirty="0">
                          <a:solidFill>
                            <a:schemeClr val="tx1"/>
                          </a:solidFill>
                          <a:latin typeface="Times New Roman" panose="02020603050405020304" pitchFamily="18" charset="0"/>
                          <a:cs typeface="Times New Roman" panose="02020603050405020304" pitchFamily="18" charset="0"/>
                        </a:rPr>
                        <a:t> K; </a:t>
                      </a:r>
                      <a:r>
                        <a:rPr lang="en-IN" sz="1600" dirty="0" err="1">
                          <a:solidFill>
                            <a:schemeClr val="tx1"/>
                          </a:solidFill>
                          <a:latin typeface="Times New Roman" panose="02020603050405020304" pitchFamily="18" charset="0"/>
                          <a:cs typeface="Times New Roman" panose="02020603050405020304" pitchFamily="18" charset="0"/>
                        </a:rPr>
                        <a:t>Naveena</a:t>
                      </a:r>
                      <a:r>
                        <a:rPr lang="en-IN" sz="1600" dirty="0">
                          <a:solidFill>
                            <a:schemeClr val="tx1"/>
                          </a:solidFill>
                          <a:latin typeface="Times New Roman" panose="02020603050405020304" pitchFamily="18" charset="0"/>
                          <a:cs typeface="Times New Roman" panose="02020603050405020304" pitchFamily="18" charset="0"/>
                        </a:rPr>
                        <a:t> S</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Diabetic Patient Prediction using Machine Learning Algorithm[2021]</a:t>
                      </a:r>
                      <a:endParaRPr lang="en-IN" sz="1600" dirty="0">
                        <a:solidFill>
                          <a:schemeClr val="tx1"/>
                        </a:solidFill>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Work reveals a variety of findings on the analysis of healthcare data using various approaches and procedures. Using various data mining, data management, or a mix of these techniques, numerous analysis and prediction models were researched and designed by several researchers.</a:t>
                      </a:r>
                    </a:p>
                    <a:p>
                      <a:pPr algn="l"/>
                      <a:endParaRPr lang="en-US" sz="1400"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The researcher keenly verified and build the models that was considered as the best and that also should be suitable for the varies/different medical datasets. Cross validation evaluation method is not using and did not evaluate in the classification algorithm.</a:t>
                      </a:r>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64430920"/>
                  </a:ext>
                </a:extLst>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pPr/>
              <a:t>6</a:t>
            </a:fld>
            <a:endParaRPr/>
          </a:p>
        </p:txBody>
      </p:sp>
      <p:sp>
        <p:nvSpPr>
          <p:cNvPr id="157" name="Motivation"/>
          <p:cNvSpPr txBox="1">
            <a:spLocks noGrp="1"/>
          </p:cNvSpPr>
          <p:nvPr>
            <p:ph type="title"/>
          </p:nvPr>
        </p:nvSpPr>
        <p:spPr>
          <a:xfrm>
            <a:off x="990600" y="1166931"/>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Literature survey (Existing system)</a:t>
            </a:r>
            <a:endParaRPr sz="3200" dirty="0"/>
          </a:p>
        </p:txBody>
      </p:sp>
      <p:sp>
        <p:nvSpPr>
          <p:cNvPr id="158" name="Group"/>
          <p:cNvSpPr/>
          <p:nvPr/>
        </p:nvSpPr>
        <p:spPr>
          <a:xfrm>
            <a:off x="685800" y="2249287"/>
            <a:ext cx="7772400" cy="3810001"/>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spcBef>
                <a:spcPts val="400"/>
              </a:spcBef>
              <a:buSzPct val="100000"/>
            </a:pPr>
            <a:endParaRPr sz="1800" dirty="0"/>
          </a:p>
        </p:txBody>
      </p:sp>
      <p:graphicFrame>
        <p:nvGraphicFramePr>
          <p:cNvPr id="3" name="Table 2">
            <a:extLst>
              <a:ext uri="{FF2B5EF4-FFF2-40B4-BE49-F238E27FC236}">
                <a16:creationId xmlns:a16="http://schemas.microsoft.com/office/drawing/2014/main" id="{08438C19-2BD2-4576-BB48-68F95E76CF85}"/>
              </a:ext>
            </a:extLst>
          </p:cNvPr>
          <p:cNvGraphicFramePr>
            <a:graphicFrameLocks noGrp="1"/>
          </p:cNvGraphicFramePr>
          <p:nvPr>
            <p:extLst>
              <p:ext uri="{D42A27DB-BD31-4B8C-83A1-F6EECF244321}">
                <p14:modId xmlns:p14="http://schemas.microsoft.com/office/powerpoint/2010/main" val="15695680"/>
              </p:ext>
            </p:extLst>
          </p:nvPr>
        </p:nvGraphicFramePr>
        <p:xfrm>
          <a:off x="685800" y="1974038"/>
          <a:ext cx="7924799" cy="4084320"/>
        </p:xfrm>
        <a:graphic>
          <a:graphicData uri="http://schemas.openxmlformats.org/drawingml/2006/table">
            <a:tbl>
              <a:tblPr firstRow="1" bandRow="1">
                <a:tableStyleId>{5940675A-B579-460E-94D1-54222C63F5DA}</a:tableStyleId>
              </a:tblPr>
              <a:tblGrid>
                <a:gridCol w="599661">
                  <a:extLst>
                    <a:ext uri="{9D8B030D-6E8A-4147-A177-3AD203B41FA5}">
                      <a16:colId xmlns:a16="http://schemas.microsoft.com/office/drawing/2014/main" val="2330536962"/>
                    </a:ext>
                  </a:extLst>
                </a:gridCol>
                <a:gridCol w="1518349">
                  <a:extLst>
                    <a:ext uri="{9D8B030D-6E8A-4147-A177-3AD203B41FA5}">
                      <a16:colId xmlns:a16="http://schemas.microsoft.com/office/drawing/2014/main" val="191706085"/>
                    </a:ext>
                  </a:extLst>
                </a:gridCol>
                <a:gridCol w="1940468">
                  <a:extLst>
                    <a:ext uri="{9D8B030D-6E8A-4147-A177-3AD203B41FA5}">
                      <a16:colId xmlns:a16="http://schemas.microsoft.com/office/drawing/2014/main" val="737609142"/>
                    </a:ext>
                  </a:extLst>
                </a:gridCol>
                <a:gridCol w="3866321">
                  <a:extLst>
                    <a:ext uri="{9D8B030D-6E8A-4147-A177-3AD203B41FA5}">
                      <a16:colId xmlns:a16="http://schemas.microsoft.com/office/drawing/2014/main" val="4109050009"/>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S.no</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Authors names</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Full Title of the paper with year</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Inference from the paper(based on methodology, technology)</a:t>
                      </a:r>
                    </a:p>
                    <a:p>
                      <a:pPr algn="l"/>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219739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chemeClr val="tx1"/>
                          </a:solidFill>
                          <a:latin typeface="Times New Roman" panose="02020603050405020304" pitchFamily="18" charset="0"/>
                          <a:cs typeface="Times New Roman" panose="02020603050405020304" pitchFamily="18" charset="0"/>
                        </a:rPr>
                        <a:t>2</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solidFill>
                            <a:schemeClr val="tx1"/>
                          </a:solidFill>
                          <a:latin typeface="Times New Roman" panose="02020603050405020304" pitchFamily="18" charset="0"/>
                          <a:cs typeface="Times New Roman" panose="02020603050405020304" pitchFamily="18" charset="0"/>
                        </a:rPr>
                        <a:t>Priyanka Sonar; K. Jaya Malini</a:t>
                      </a:r>
                      <a:endParaRPr lang="en-IN" sz="1600" dirty="0">
                        <a:solidFill>
                          <a:schemeClr val="tx1"/>
                        </a:solidFill>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Diabetes Prediction Using Different Machine Learning Approaches[2019]</a:t>
                      </a:r>
                      <a:endParaRPr lang="en-IN" sz="16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dirty="0">
                        <a:solidFill>
                          <a:schemeClr val="tx1"/>
                        </a:solidFill>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Diabetes disease produced by rise of sugar level in the plasma. Various computerized information systems were outlined utilizing classifiers for anticipating and diagnosing diabetes using decision tree, SVM, Naive Bayes and ANN algorithms</a:t>
                      </a:r>
                    </a:p>
                    <a:p>
                      <a:pPr algn="l"/>
                      <a:endParaRPr lang="en-US" sz="1600"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In this paper they discussed the study of Machine Learning Algorithms such as Support Vector Machine, Naïve Bayes, Decision Tree.</a:t>
                      </a:r>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64430920"/>
                  </a:ext>
                </a:extLst>
              </a:tr>
            </a:tbl>
          </a:graphicData>
        </a:graphic>
      </p:graphicFrame>
    </p:spTree>
    <p:extLst>
      <p:ext uri="{BB962C8B-B14F-4D97-AF65-F5344CB8AC3E}">
        <p14:creationId xmlns:p14="http://schemas.microsoft.com/office/powerpoint/2010/main" val="316322426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pPr/>
              <a:t>7</a:t>
            </a:fld>
            <a:endParaRPr/>
          </a:p>
        </p:txBody>
      </p:sp>
      <p:sp>
        <p:nvSpPr>
          <p:cNvPr id="157" name="Motivation"/>
          <p:cNvSpPr txBox="1">
            <a:spLocks noGrp="1"/>
          </p:cNvSpPr>
          <p:nvPr>
            <p:ph type="title"/>
          </p:nvPr>
        </p:nvSpPr>
        <p:spPr>
          <a:xfrm>
            <a:off x="990600" y="1166931"/>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Literature survey (Existing system)</a:t>
            </a:r>
            <a:endParaRPr sz="3200" dirty="0"/>
          </a:p>
        </p:txBody>
      </p:sp>
      <p:sp>
        <p:nvSpPr>
          <p:cNvPr id="158" name="Group"/>
          <p:cNvSpPr/>
          <p:nvPr/>
        </p:nvSpPr>
        <p:spPr>
          <a:xfrm>
            <a:off x="685800" y="2249287"/>
            <a:ext cx="7772400" cy="3810001"/>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spcBef>
                <a:spcPts val="400"/>
              </a:spcBef>
              <a:buSzPct val="100000"/>
            </a:pPr>
            <a:endParaRPr sz="1800" dirty="0"/>
          </a:p>
        </p:txBody>
      </p:sp>
      <p:graphicFrame>
        <p:nvGraphicFramePr>
          <p:cNvPr id="3" name="Table 2">
            <a:extLst>
              <a:ext uri="{FF2B5EF4-FFF2-40B4-BE49-F238E27FC236}">
                <a16:creationId xmlns:a16="http://schemas.microsoft.com/office/drawing/2014/main" id="{08438C19-2BD2-4576-BB48-68F95E76CF85}"/>
              </a:ext>
            </a:extLst>
          </p:cNvPr>
          <p:cNvGraphicFramePr>
            <a:graphicFrameLocks noGrp="1"/>
          </p:cNvGraphicFramePr>
          <p:nvPr>
            <p:extLst>
              <p:ext uri="{D42A27DB-BD31-4B8C-83A1-F6EECF244321}">
                <p14:modId xmlns:p14="http://schemas.microsoft.com/office/powerpoint/2010/main" val="2223387016"/>
              </p:ext>
            </p:extLst>
          </p:nvPr>
        </p:nvGraphicFramePr>
        <p:xfrm>
          <a:off x="685800" y="1974038"/>
          <a:ext cx="7924799" cy="3596640"/>
        </p:xfrm>
        <a:graphic>
          <a:graphicData uri="http://schemas.openxmlformats.org/drawingml/2006/table">
            <a:tbl>
              <a:tblPr firstRow="1" bandRow="1">
                <a:tableStyleId>{5940675A-B579-460E-94D1-54222C63F5DA}</a:tableStyleId>
              </a:tblPr>
              <a:tblGrid>
                <a:gridCol w="599661">
                  <a:extLst>
                    <a:ext uri="{9D8B030D-6E8A-4147-A177-3AD203B41FA5}">
                      <a16:colId xmlns:a16="http://schemas.microsoft.com/office/drawing/2014/main" val="2330536962"/>
                    </a:ext>
                  </a:extLst>
                </a:gridCol>
                <a:gridCol w="1518349">
                  <a:extLst>
                    <a:ext uri="{9D8B030D-6E8A-4147-A177-3AD203B41FA5}">
                      <a16:colId xmlns:a16="http://schemas.microsoft.com/office/drawing/2014/main" val="191706085"/>
                    </a:ext>
                  </a:extLst>
                </a:gridCol>
                <a:gridCol w="1887460">
                  <a:extLst>
                    <a:ext uri="{9D8B030D-6E8A-4147-A177-3AD203B41FA5}">
                      <a16:colId xmlns:a16="http://schemas.microsoft.com/office/drawing/2014/main" val="737609142"/>
                    </a:ext>
                  </a:extLst>
                </a:gridCol>
                <a:gridCol w="3919329">
                  <a:extLst>
                    <a:ext uri="{9D8B030D-6E8A-4147-A177-3AD203B41FA5}">
                      <a16:colId xmlns:a16="http://schemas.microsoft.com/office/drawing/2014/main" val="4109050009"/>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S.no</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Authors names</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Full Title of the paper with year</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Inference from the paper(based on methodology, technology)</a:t>
                      </a:r>
                    </a:p>
                    <a:p>
                      <a:pPr algn="l"/>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219739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chemeClr val="tx1"/>
                          </a:solidFill>
                          <a:latin typeface="Times New Roman" panose="02020603050405020304" pitchFamily="18" charset="0"/>
                          <a:cs typeface="Times New Roman" panose="02020603050405020304" pitchFamily="18" charset="0"/>
                        </a:rPr>
                        <a:t>3</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Md. Faisal Faruque; Asaduzzaman; Iqbal H. Sarker</a:t>
                      </a:r>
                      <a:endParaRPr lang="en-IN" sz="1600" dirty="0">
                        <a:solidFill>
                          <a:schemeClr val="tx1"/>
                        </a:solidFill>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solidFill>
                            <a:schemeClr val="tx1"/>
                          </a:solidFill>
                          <a:latin typeface="Times New Roman" panose="02020603050405020304" pitchFamily="18" charset="0"/>
                          <a:cs typeface="Times New Roman" panose="02020603050405020304" pitchFamily="18" charset="0"/>
                        </a:rPr>
                        <a:t>Performance Analysis of Machine Learning Techniques to Predict Diabetes Mellitus</a:t>
                      </a:r>
                    </a:p>
                    <a:p>
                      <a:pPr algn="l"/>
                      <a:r>
                        <a:rPr lang="en-US" sz="1600" dirty="0">
                          <a:solidFill>
                            <a:schemeClr val="tx1"/>
                          </a:solidFill>
                          <a:latin typeface="Times New Roman" panose="02020603050405020304" pitchFamily="18" charset="0"/>
                          <a:cs typeface="Times New Roman" panose="02020603050405020304" pitchFamily="18" charset="0"/>
                        </a:rPr>
                        <a:t>[2019]</a:t>
                      </a:r>
                      <a:endParaRPr lang="en-IN" sz="16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dirty="0">
                        <a:solidFill>
                          <a:schemeClr val="tx1"/>
                        </a:solidFill>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In this paper analyzed the early prediction of diabetes by taking into account various risk factors related to this disease using machine learning techniques. Extracting knowledge from real health care dataset can be useful to predict diabetic patients our popular machine learning algorithms, namely Support Vector Machine (SVM), Naive Bayes (NB), K-Nearest Neighbor (KNN) and decision tree</a:t>
                      </a:r>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64430920"/>
                  </a:ext>
                </a:extLst>
              </a:tr>
            </a:tbl>
          </a:graphicData>
        </a:graphic>
      </p:graphicFrame>
    </p:spTree>
    <p:extLst>
      <p:ext uri="{BB962C8B-B14F-4D97-AF65-F5344CB8AC3E}">
        <p14:creationId xmlns:p14="http://schemas.microsoft.com/office/powerpoint/2010/main" val="324744654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pPr/>
              <a:t>8</a:t>
            </a:fld>
            <a:endParaRPr/>
          </a:p>
        </p:txBody>
      </p:sp>
      <p:sp>
        <p:nvSpPr>
          <p:cNvPr id="157" name="Motivation"/>
          <p:cNvSpPr txBox="1">
            <a:spLocks noGrp="1"/>
          </p:cNvSpPr>
          <p:nvPr>
            <p:ph type="title"/>
          </p:nvPr>
        </p:nvSpPr>
        <p:spPr>
          <a:xfrm>
            <a:off x="990600" y="1166931"/>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Literature survey (Existing system)</a:t>
            </a:r>
            <a:endParaRPr sz="3200" dirty="0"/>
          </a:p>
        </p:txBody>
      </p:sp>
      <p:sp>
        <p:nvSpPr>
          <p:cNvPr id="158" name="Group"/>
          <p:cNvSpPr/>
          <p:nvPr/>
        </p:nvSpPr>
        <p:spPr>
          <a:xfrm>
            <a:off x="685800" y="2249287"/>
            <a:ext cx="7772400" cy="3810001"/>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spcBef>
                <a:spcPts val="400"/>
              </a:spcBef>
              <a:buSzPct val="100000"/>
            </a:pPr>
            <a:endParaRPr sz="1800" dirty="0"/>
          </a:p>
        </p:txBody>
      </p:sp>
      <p:graphicFrame>
        <p:nvGraphicFramePr>
          <p:cNvPr id="3" name="Table 2">
            <a:extLst>
              <a:ext uri="{FF2B5EF4-FFF2-40B4-BE49-F238E27FC236}">
                <a16:creationId xmlns:a16="http://schemas.microsoft.com/office/drawing/2014/main" id="{08438C19-2BD2-4576-BB48-68F95E76CF85}"/>
              </a:ext>
            </a:extLst>
          </p:cNvPr>
          <p:cNvGraphicFramePr>
            <a:graphicFrameLocks noGrp="1"/>
          </p:cNvGraphicFramePr>
          <p:nvPr>
            <p:extLst>
              <p:ext uri="{D42A27DB-BD31-4B8C-83A1-F6EECF244321}">
                <p14:modId xmlns:p14="http://schemas.microsoft.com/office/powerpoint/2010/main" val="3932333763"/>
              </p:ext>
            </p:extLst>
          </p:nvPr>
        </p:nvGraphicFramePr>
        <p:xfrm>
          <a:off x="685800" y="1974038"/>
          <a:ext cx="7924799" cy="3108960"/>
        </p:xfrm>
        <a:graphic>
          <a:graphicData uri="http://schemas.openxmlformats.org/drawingml/2006/table">
            <a:tbl>
              <a:tblPr firstRow="1" bandRow="1">
                <a:tableStyleId>{5940675A-B579-460E-94D1-54222C63F5DA}</a:tableStyleId>
              </a:tblPr>
              <a:tblGrid>
                <a:gridCol w="586409">
                  <a:extLst>
                    <a:ext uri="{9D8B030D-6E8A-4147-A177-3AD203B41FA5}">
                      <a16:colId xmlns:a16="http://schemas.microsoft.com/office/drawing/2014/main" val="2330536962"/>
                    </a:ext>
                  </a:extLst>
                </a:gridCol>
                <a:gridCol w="1531601">
                  <a:extLst>
                    <a:ext uri="{9D8B030D-6E8A-4147-A177-3AD203B41FA5}">
                      <a16:colId xmlns:a16="http://schemas.microsoft.com/office/drawing/2014/main" val="191706085"/>
                    </a:ext>
                  </a:extLst>
                </a:gridCol>
                <a:gridCol w="1887460">
                  <a:extLst>
                    <a:ext uri="{9D8B030D-6E8A-4147-A177-3AD203B41FA5}">
                      <a16:colId xmlns:a16="http://schemas.microsoft.com/office/drawing/2014/main" val="737609142"/>
                    </a:ext>
                  </a:extLst>
                </a:gridCol>
                <a:gridCol w="3919329">
                  <a:extLst>
                    <a:ext uri="{9D8B030D-6E8A-4147-A177-3AD203B41FA5}">
                      <a16:colId xmlns:a16="http://schemas.microsoft.com/office/drawing/2014/main" val="4109050009"/>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S.no</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Authors names</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Full Title of the paper with year</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Inference from the paper(based on methodology, technology)</a:t>
                      </a:r>
                    </a:p>
                    <a:p>
                      <a:pPr algn="l"/>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219739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chemeClr val="tx1"/>
                          </a:solidFill>
                          <a:latin typeface="Times New Roman" panose="02020603050405020304" pitchFamily="18" charset="0"/>
                          <a:cs typeface="Times New Roman" panose="02020603050405020304" pitchFamily="18" charset="0"/>
                        </a:rPr>
                        <a:t>4</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Jingyu Xue, China</a:t>
                      </a:r>
                      <a:endParaRPr lang="en-IN" sz="1600" dirty="0">
                        <a:solidFill>
                          <a:schemeClr val="tx1"/>
                        </a:solidFill>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Research on Diabetes Prediction Method Based on Machine Learning(2020)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dirty="0">
                        <a:solidFill>
                          <a:schemeClr val="tx1"/>
                        </a:solidFill>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indent="0" algn="l">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In the era of big data, and large amounts of data hide various useful information and knowledge. In the prediction of diabetes, a large amount of data filtered through relevant data sources integrates into a data set for data mining. In this research paper they implemented SVM and Navis </a:t>
                      </a:r>
                      <a:r>
                        <a:rPr lang="en-US" sz="1600" dirty="0" err="1">
                          <a:latin typeface="Times New Roman" panose="02020603050405020304" pitchFamily="18" charset="0"/>
                          <a:cs typeface="Times New Roman" panose="02020603050405020304" pitchFamily="18" charset="0"/>
                        </a:rPr>
                        <a:t>bayes</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0" indent="0" algn="l">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64430920"/>
                  </a:ext>
                </a:extLst>
              </a:tr>
            </a:tbl>
          </a:graphicData>
        </a:graphic>
      </p:graphicFrame>
    </p:spTree>
    <p:extLst>
      <p:ext uri="{BB962C8B-B14F-4D97-AF65-F5344CB8AC3E}">
        <p14:creationId xmlns:p14="http://schemas.microsoft.com/office/powerpoint/2010/main" val="355090991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990600" y="1371600"/>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Justification for the proposed problem</a:t>
            </a:r>
            <a:endParaRPr sz="3200" dirty="0"/>
          </a:p>
        </p:txBody>
      </p:sp>
      <p:sp>
        <p:nvSpPr>
          <p:cNvPr id="4" name="Group"/>
          <p:cNvSpPr/>
          <p:nvPr/>
        </p:nvSpPr>
        <p:spPr>
          <a:xfrm>
            <a:off x="685800" y="2249287"/>
            <a:ext cx="7772400" cy="3810001"/>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endParaRPr lang="en-IN" sz="1800" u="sng" dirty="0"/>
          </a:p>
          <a:p>
            <a:endParaRPr lang="en-IN" sz="1800" u="sng" dirty="0"/>
          </a:p>
          <a:p>
            <a:r>
              <a:rPr lang="en-IN" sz="1800" u="sng" dirty="0"/>
              <a:t>Motivation and Need</a:t>
            </a:r>
          </a:p>
          <a:p>
            <a:endParaRPr lang="en-IN" sz="1800" u="sng" dirty="0"/>
          </a:p>
          <a:p>
            <a:r>
              <a:rPr lang="en-US" sz="1800" dirty="0"/>
              <a:t>The motivation was to experiment with end to end machine learning project and get some idea about deployment platform like Google-COLAB. Using machine learning we have built a predictive model that can predict whether the patient is diabetes positive or not.". This is also sort of fun to work on a project like this which could be beneficial for the society.</a:t>
            </a:r>
            <a:endParaRPr lang="en-IN" sz="2400" u="sng" dirty="0"/>
          </a:p>
          <a:p>
            <a:r>
              <a:rPr lang="en-IN" sz="1800" dirty="0"/>
              <a:t>   </a:t>
            </a:r>
          </a:p>
          <a:p>
            <a:endParaRPr lang="en-IN" sz="1800" dirty="0"/>
          </a:p>
          <a:p>
            <a:pPr>
              <a:spcBef>
                <a:spcPts val="400"/>
              </a:spcBef>
              <a:buSzPct val="100000"/>
            </a:pPr>
            <a:endParaRPr lang="en-US" sz="1800" dirty="0"/>
          </a:p>
        </p:txBody>
      </p:sp>
      <p:sp>
        <p:nvSpPr>
          <p:cNvPr id="5" name="Slide Number"/>
          <p:cNvSpPr txBox="1">
            <a:spLocks noGrp="1"/>
          </p:cNvSpPr>
          <p:nvPr>
            <p:ph type="sldNum" sz="quarter" idx="2"/>
          </p:nvPr>
        </p:nvSpPr>
        <p:spPr>
          <a:xfrm>
            <a:off x="8418883" y="381000"/>
            <a:ext cx="191717" cy="30777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6</a:t>
            </a:r>
            <a:endParaRPr dirty="0"/>
          </a:p>
        </p:txBody>
      </p:sp>
    </p:spTree>
    <p:extLst>
      <p:ext uri="{BB962C8B-B14F-4D97-AF65-F5344CB8AC3E}">
        <p14:creationId xmlns:p14="http://schemas.microsoft.com/office/powerpoint/2010/main" val="918418832"/>
      </p:ext>
    </p:extLst>
  </p:cSld>
  <p:clrMapOvr>
    <a:masterClrMapping/>
  </p:clrMapOvr>
  <p:transition spd="med"/>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8437</TotalTime>
  <Words>1090</Words>
  <Application>Microsoft Office PowerPoint</Application>
  <PresentationFormat>On-screen Show (4:3)</PresentationFormat>
  <Paragraphs>169</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Times New Roman</vt:lpstr>
      <vt:lpstr>11_Default Design</vt:lpstr>
      <vt:lpstr>PowerPoint Presentation</vt:lpstr>
      <vt:lpstr>Diabetes Prediction Using Machine Learning </vt:lpstr>
      <vt:lpstr>Screen shot of Mail approval from guide</vt:lpstr>
      <vt:lpstr>Problem definition</vt:lpstr>
      <vt:lpstr>Literature survey (Existing system)</vt:lpstr>
      <vt:lpstr>Literature survey (Existing system)</vt:lpstr>
      <vt:lpstr>Literature survey (Existing system)</vt:lpstr>
      <vt:lpstr>Literature survey (Existing system)</vt:lpstr>
      <vt:lpstr>Justification for the proposed problem</vt:lpstr>
      <vt:lpstr>Software/Tools Requirements</vt:lpstr>
      <vt:lpstr>PowerPoint Presentation</vt:lpstr>
      <vt:lpstr>Various features:</vt:lpstr>
      <vt:lpstr>Work Plan </vt:lpstr>
      <vt:lpstr>Modules and its explanation  1. Dataset Extraction 2. Data Preprocessing and Data Visualization 3. Model Building  4. Models Used (Random Forest, Decision Tree etc)   </vt:lpstr>
      <vt:lpstr>  Techniques and algorithms used:  - Exploratory Data Analysis (EDA) - Data Visualization - Model Building - Random Forest   </vt:lpstr>
      <vt:lpstr>SCREENSHOTS</vt:lpstr>
      <vt:lpstr>SCREENSHOTS - EDA: </vt:lpstr>
      <vt:lpstr>SCREENSHOTS</vt:lpstr>
      <vt:lpstr>SCREENSHOTS</vt:lpstr>
      <vt:lpstr>SCREENSHOTS</vt:lpstr>
      <vt:lpstr>SCREENSHOTS</vt:lpstr>
      <vt:lpstr>SCREENSHOTS</vt:lpstr>
      <vt:lpstr>Plan for Phase 1 –Final review(with timeline)</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lastModifiedBy>CHINTHAPUDI V RAHUL BHARADWAJ</cp:lastModifiedBy>
  <cp:revision>159</cp:revision>
  <dcterms:modified xsi:type="dcterms:W3CDTF">2022-12-06T20:07:33Z</dcterms:modified>
</cp:coreProperties>
</file>