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66" r:id="rId4"/>
    <p:sldId id="257" r:id="rId5"/>
    <p:sldId id="258" r:id="rId6"/>
    <p:sldId id="265" r:id="rId7"/>
    <p:sldId id="264" r:id="rId8"/>
    <p:sldId id="260" r:id="rId9"/>
    <p:sldId id="268" r:id="rId10"/>
    <p:sldId id="269" r:id="rId11"/>
    <p:sldId id="262" r:id="rId12"/>
    <p:sldId id="270" r:id="rId13"/>
    <p:sldId id="267"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GA SARAN KORIPALLI" initials="DSK" lastIdx="0" clrIdx="0">
    <p:extLst>
      <p:ext uri="{19B8F6BF-5375-455C-9EA6-DF929625EA0E}">
        <p15:presenceInfo xmlns:p15="http://schemas.microsoft.com/office/powerpoint/2012/main" userId="744320d2f78654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46" d="100"/>
          <a:sy n="46" d="100"/>
        </p:scale>
        <p:origin x="76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8/25/2022</a:t>
            </a:fld>
            <a:endParaRPr lang="en-US"/>
          </a:p>
        </p:txBody>
      </p:sp>
      <p:sp>
        <p:nvSpPr>
          <p:cNvPr id="6" name="Holder 6"/>
          <p:cNvSpPr>
            <a:spLocks noGrp="1"/>
          </p:cNvSpPr>
          <p:nvPr>
            <p:ph type="sldNum" sz="quarter" idx="7"/>
          </p:nvPr>
        </p:nvSpPr>
        <p:spPr/>
        <p:txBody>
          <a:bodyPr lIns="0" tIns="0" rIns="0" bIns="0"/>
          <a:lstStyle>
            <a:lvl1pPr>
              <a:defRPr sz="2400" b="0" i="0">
                <a:solidFill>
                  <a:srgbClr val="334E40"/>
                </a:solidFill>
                <a:latin typeface="Arial"/>
                <a:cs typeface="Arial"/>
              </a:defRPr>
            </a:lvl1pPr>
          </a:lstStyle>
          <a:p>
            <a:pPr marL="38100">
              <a:lnSpc>
                <a:spcPts val="2835"/>
              </a:lnSpc>
            </a:pPr>
            <a:fld id="{81D60167-4931-47E6-BA6A-407CBD079E47}" type="slidenum">
              <a:rPr spc="110" dirty="0"/>
              <a:t>‹#›</a:t>
            </a:fld>
            <a:endParaRPr spc="1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334E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5000" b="0" i="0">
                <a:solidFill>
                  <a:srgbClr val="334E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8/25/2022</a:t>
            </a:fld>
            <a:endParaRPr lang="en-US"/>
          </a:p>
        </p:txBody>
      </p:sp>
      <p:sp>
        <p:nvSpPr>
          <p:cNvPr id="6" name="Holder 6"/>
          <p:cNvSpPr>
            <a:spLocks noGrp="1"/>
          </p:cNvSpPr>
          <p:nvPr>
            <p:ph type="sldNum" sz="quarter" idx="7"/>
          </p:nvPr>
        </p:nvSpPr>
        <p:spPr/>
        <p:txBody>
          <a:bodyPr lIns="0" tIns="0" rIns="0" bIns="0"/>
          <a:lstStyle>
            <a:lvl1pPr>
              <a:defRPr sz="2400" b="0" i="0">
                <a:solidFill>
                  <a:srgbClr val="334E40"/>
                </a:solidFill>
                <a:latin typeface="Arial"/>
                <a:cs typeface="Arial"/>
              </a:defRPr>
            </a:lvl1pPr>
          </a:lstStyle>
          <a:p>
            <a:pPr marL="38100">
              <a:lnSpc>
                <a:spcPts val="2835"/>
              </a:lnSpc>
            </a:pPr>
            <a:fld id="{81D60167-4931-47E6-BA6A-407CBD079E47}" type="slidenum">
              <a:rPr spc="110" dirty="0"/>
              <a:t>‹#›</a:t>
            </a:fld>
            <a:endParaRPr spc="1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334E40"/>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8/25/2022</a:t>
            </a:fld>
            <a:endParaRPr lang="en-US"/>
          </a:p>
        </p:txBody>
      </p:sp>
      <p:sp>
        <p:nvSpPr>
          <p:cNvPr id="7" name="Holder 7"/>
          <p:cNvSpPr>
            <a:spLocks noGrp="1"/>
          </p:cNvSpPr>
          <p:nvPr>
            <p:ph type="sldNum" sz="quarter" idx="7"/>
          </p:nvPr>
        </p:nvSpPr>
        <p:spPr/>
        <p:txBody>
          <a:bodyPr lIns="0" tIns="0" rIns="0" bIns="0"/>
          <a:lstStyle>
            <a:lvl1pPr>
              <a:defRPr sz="2400" b="0" i="0">
                <a:solidFill>
                  <a:srgbClr val="334E40"/>
                </a:solidFill>
                <a:latin typeface="Arial"/>
                <a:cs typeface="Arial"/>
              </a:defRPr>
            </a:lvl1pPr>
          </a:lstStyle>
          <a:p>
            <a:pPr marL="38100">
              <a:lnSpc>
                <a:spcPts val="2835"/>
              </a:lnSpc>
            </a:pPr>
            <a:fld id="{81D60167-4931-47E6-BA6A-407CBD079E47}" type="slidenum">
              <a:rPr spc="110" dirty="0"/>
              <a:t>‹#›</a:t>
            </a:fld>
            <a:endParaRPr spc="1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334E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8/25/2022</a:t>
            </a:fld>
            <a:endParaRPr lang="en-US"/>
          </a:p>
        </p:txBody>
      </p:sp>
      <p:sp>
        <p:nvSpPr>
          <p:cNvPr id="5" name="Holder 5"/>
          <p:cNvSpPr>
            <a:spLocks noGrp="1"/>
          </p:cNvSpPr>
          <p:nvPr>
            <p:ph type="sldNum" sz="quarter" idx="7"/>
          </p:nvPr>
        </p:nvSpPr>
        <p:spPr/>
        <p:txBody>
          <a:bodyPr lIns="0" tIns="0" rIns="0" bIns="0"/>
          <a:lstStyle>
            <a:lvl1pPr>
              <a:defRPr sz="2400" b="0" i="0">
                <a:solidFill>
                  <a:srgbClr val="334E40"/>
                </a:solidFill>
                <a:latin typeface="Arial"/>
                <a:cs typeface="Arial"/>
              </a:defRPr>
            </a:lvl1pPr>
          </a:lstStyle>
          <a:p>
            <a:pPr marL="38100">
              <a:lnSpc>
                <a:spcPts val="2835"/>
              </a:lnSpc>
            </a:pPr>
            <a:fld id="{81D60167-4931-47E6-BA6A-407CBD079E47}" type="slidenum">
              <a:rPr spc="110" dirty="0"/>
              <a:t>‹#›</a:t>
            </a:fld>
            <a:endParaRPr spc="1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9258300"/>
          </a:xfrm>
          <a:custGeom>
            <a:avLst/>
            <a:gdLst/>
            <a:ahLst/>
            <a:cxnLst/>
            <a:rect l="l" t="t" r="r" b="b"/>
            <a:pathLst>
              <a:path w="18288000" h="9258300">
                <a:moveTo>
                  <a:pt x="0" y="9258300"/>
                </a:moveTo>
                <a:lnTo>
                  <a:pt x="18288000" y="9258300"/>
                </a:lnTo>
                <a:lnTo>
                  <a:pt x="18288000" y="0"/>
                </a:lnTo>
                <a:lnTo>
                  <a:pt x="0" y="0"/>
                </a:lnTo>
                <a:lnTo>
                  <a:pt x="0" y="9258300"/>
                </a:lnTo>
                <a:close/>
              </a:path>
            </a:pathLst>
          </a:custGeom>
          <a:solidFill>
            <a:srgbClr val="D9D6CC"/>
          </a:solidFill>
        </p:spPr>
        <p:txBody>
          <a:bodyPr wrap="square" lIns="0" tIns="0" rIns="0" bIns="0" rtlCol="0"/>
          <a:lstStyle/>
          <a:p>
            <a:endParaRPr/>
          </a:p>
        </p:txBody>
      </p:sp>
      <p:sp>
        <p:nvSpPr>
          <p:cNvPr id="17" name="bg object 17"/>
          <p:cNvSpPr/>
          <p:nvPr/>
        </p:nvSpPr>
        <p:spPr>
          <a:xfrm>
            <a:off x="0" y="0"/>
            <a:ext cx="18287999" cy="743900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8/25/2022</a:t>
            </a:fld>
            <a:endParaRPr lang="en-US"/>
          </a:p>
        </p:txBody>
      </p:sp>
      <p:sp>
        <p:nvSpPr>
          <p:cNvPr id="4" name="Holder 4"/>
          <p:cNvSpPr>
            <a:spLocks noGrp="1"/>
          </p:cNvSpPr>
          <p:nvPr>
            <p:ph type="sldNum" sz="quarter" idx="7"/>
          </p:nvPr>
        </p:nvSpPr>
        <p:spPr/>
        <p:txBody>
          <a:bodyPr lIns="0" tIns="0" rIns="0" bIns="0"/>
          <a:lstStyle>
            <a:lvl1pPr>
              <a:defRPr sz="2400" b="0" i="0">
                <a:solidFill>
                  <a:srgbClr val="334E40"/>
                </a:solidFill>
                <a:latin typeface="Arial"/>
                <a:cs typeface="Arial"/>
              </a:defRPr>
            </a:lvl1pPr>
          </a:lstStyle>
          <a:p>
            <a:pPr marL="38100">
              <a:lnSpc>
                <a:spcPts val="2835"/>
              </a:lnSpc>
            </a:pPr>
            <a:fld id="{81D60167-4931-47E6-BA6A-407CBD079E47}" type="slidenum">
              <a:rPr spc="110" dirty="0"/>
              <a:t>‹#›</a:t>
            </a:fld>
            <a:endParaRPr spc="1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9258300"/>
          </a:xfrm>
          <a:custGeom>
            <a:avLst/>
            <a:gdLst/>
            <a:ahLst/>
            <a:cxnLst/>
            <a:rect l="l" t="t" r="r" b="b"/>
            <a:pathLst>
              <a:path w="18288000" h="9258300">
                <a:moveTo>
                  <a:pt x="0" y="9258300"/>
                </a:moveTo>
                <a:lnTo>
                  <a:pt x="18288000" y="9258300"/>
                </a:lnTo>
                <a:lnTo>
                  <a:pt x="18288000" y="0"/>
                </a:lnTo>
                <a:lnTo>
                  <a:pt x="0" y="0"/>
                </a:lnTo>
                <a:lnTo>
                  <a:pt x="0" y="9258300"/>
                </a:lnTo>
                <a:close/>
              </a:path>
            </a:pathLst>
          </a:custGeom>
          <a:solidFill>
            <a:srgbClr val="D9D6CC"/>
          </a:solidFill>
        </p:spPr>
        <p:txBody>
          <a:bodyPr wrap="square" lIns="0" tIns="0" rIns="0" bIns="0" rtlCol="0"/>
          <a:lstStyle/>
          <a:p>
            <a:endParaRPr/>
          </a:p>
        </p:txBody>
      </p:sp>
      <p:sp>
        <p:nvSpPr>
          <p:cNvPr id="2" name="Holder 2"/>
          <p:cNvSpPr>
            <a:spLocks noGrp="1"/>
          </p:cNvSpPr>
          <p:nvPr>
            <p:ph type="title"/>
          </p:nvPr>
        </p:nvSpPr>
        <p:spPr>
          <a:xfrm>
            <a:off x="4308717" y="2850854"/>
            <a:ext cx="9670564" cy="4411980"/>
          </a:xfrm>
          <a:prstGeom prst="rect">
            <a:avLst/>
          </a:prstGeom>
        </p:spPr>
        <p:txBody>
          <a:bodyPr wrap="square" lIns="0" tIns="0" rIns="0" bIns="0">
            <a:spAutoFit/>
          </a:bodyPr>
          <a:lstStyle>
            <a:lvl1pPr>
              <a:defRPr sz="5000" b="0" i="0">
                <a:solidFill>
                  <a:srgbClr val="334E40"/>
                </a:solidFill>
                <a:latin typeface="Arial"/>
                <a:cs typeface="Arial"/>
              </a:defRPr>
            </a:lvl1pPr>
          </a:lstStyle>
          <a:p>
            <a:endParaRPr/>
          </a:p>
        </p:txBody>
      </p:sp>
      <p:sp>
        <p:nvSpPr>
          <p:cNvPr id="3" name="Holder 3"/>
          <p:cNvSpPr>
            <a:spLocks noGrp="1"/>
          </p:cNvSpPr>
          <p:nvPr>
            <p:ph type="body" idx="1"/>
          </p:nvPr>
        </p:nvSpPr>
        <p:spPr>
          <a:xfrm>
            <a:off x="4308717" y="2850854"/>
            <a:ext cx="9670564" cy="4411980"/>
          </a:xfrm>
          <a:prstGeom prst="rect">
            <a:avLst/>
          </a:prstGeom>
        </p:spPr>
        <p:txBody>
          <a:bodyPr wrap="square" lIns="0" tIns="0" rIns="0" bIns="0">
            <a:spAutoFit/>
          </a:bodyPr>
          <a:lstStyle>
            <a:lvl1pPr>
              <a:defRPr sz="5000" b="0" i="0">
                <a:solidFill>
                  <a:srgbClr val="334E40"/>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8/25/2022</a:t>
            </a:fld>
            <a:endParaRPr lang="en-US"/>
          </a:p>
        </p:txBody>
      </p:sp>
      <p:sp>
        <p:nvSpPr>
          <p:cNvPr id="6" name="Holder 6"/>
          <p:cNvSpPr>
            <a:spLocks noGrp="1"/>
          </p:cNvSpPr>
          <p:nvPr>
            <p:ph type="sldNum" sz="quarter" idx="7"/>
          </p:nvPr>
        </p:nvSpPr>
        <p:spPr>
          <a:xfrm>
            <a:off x="17037546" y="9552640"/>
            <a:ext cx="260350" cy="383540"/>
          </a:xfrm>
          <a:prstGeom prst="rect">
            <a:avLst/>
          </a:prstGeom>
        </p:spPr>
        <p:txBody>
          <a:bodyPr wrap="square" lIns="0" tIns="0" rIns="0" bIns="0">
            <a:spAutoFit/>
          </a:bodyPr>
          <a:lstStyle>
            <a:lvl1pPr>
              <a:defRPr sz="2400" b="0" i="0">
                <a:solidFill>
                  <a:srgbClr val="334E40"/>
                </a:solidFill>
                <a:latin typeface="Arial"/>
                <a:cs typeface="Arial"/>
              </a:defRPr>
            </a:lvl1pPr>
          </a:lstStyle>
          <a:p>
            <a:pPr marL="38100">
              <a:lnSpc>
                <a:spcPts val="2835"/>
              </a:lnSpc>
            </a:pPr>
            <a:fld id="{81D60167-4931-47E6-BA6A-407CBD079E47}" type="slidenum">
              <a:rPr spc="110" dirty="0"/>
              <a:t>‹#›</a:t>
            </a:fld>
            <a:endParaRPr spc="1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409700"/>
            <a:ext cx="17145000" cy="3502241"/>
          </a:xfrm>
          <a:prstGeom prst="rect">
            <a:avLst/>
          </a:prstGeom>
        </p:spPr>
        <p:txBody>
          <a:bodyPr vert="horz" wrap="square" lIns="0" tIns="337820" rIns="0" bIns="0" rtlCol="0">
            <a:spAutoFit/>
          </a:bodyPr>
          <a:lstStyle/>
          <a:p>
            <a:pPr marL="650875" marR="5080" indent="-638810" algn="ctr">
              <a:lnSpc>
                <a:spcPts val="12750"/>
              </a:lnSpc>
              <a:spcBef>
                <a:spcPts val="2660"/>
              </a:spcBef>
            </a:pPr>
            <a:r>
              <a:rPr lang="en-IN" sz="9600" dirty="0">
                <a:latin typeface="Times New Roman" panose="02020603050405020304" pitchFamily="18" charset="0"/>
                <a:cs typeface="Times New Roman" panose="02020603050405020304" pitchFamily="18" charset="0"/>
              </a:rPr>
              <a:t>Diabetes Prediction Using    Machine Learning </a:t>
            </a:r>
          </a:p>
        </p:txBody>
      </p:sp>
      <p:sp>
        <p:nvSpPr>
          <p:cNvPr id="3" name="object 3"/>
          <p:cNvSpPr/>
          <p:nvPr/>
        </p:nvSpPr>
        <p:spPr>
          <a:xfrm>
            <a:off x="0" y="9320645"/>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 y="9240982"/>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sz="320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272C6DB-E985-455C-B786-510E16DF1B5F}"/>
              </a:ext>
            </a:extLst>
          </p:cNvPr>
          <p:cNvSpPr/>
          <p:nvPr/>
        </p:nvSpPr>
        <p:spPr>
          <a:xfrm>
            <a:off x="685800" y="723900"/>
            <a:ext cx="2945486" cy="584775"/>
          </a:xfrm>
          <a:prstGeom prst="rect">
            <a:avLst/>
          </a:prstGeom>
        </p:spPr>
        <p:txBody>
          <a:bodyPr wrap="none">
            <a:spAutoFit/>
          </a:bodyPr>
          <a:lstStyle/>
          <a:p>
            <a:r>
              <a:rPr lang="en-IN" sz="3200" spc="565" dirty="0">
                <a:latin typeface="Times New Roman" panose="02020603050405020304" pitchFamily="18" charset="0"/>
                <a:cs typeface="Times New Roman" panose="02020603050405020304" pitchFamily="18" charset="0"/>
              </a:rPr>
              <a:t>State of Art</a:t>
            </a:r>
            <a:endParaRPr lang="en-IN" sz="3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5CD6916-41B4-465C-8C70-EFF31A510986}"/>
              </a:ext>
            </a:extLst>
          </p:cNvPr>
          <p:cNvSpPr/>
          <p:nvPr/>
        </p:nvSpPr>
        <p:spPr>
          <a:xfrm>
            <a:off x="838200" y="1554897"/>
            <a:ext cx="12268200" cy="107721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Diabetes Prediction Using SVM and Logistic Regression</a:t>
            </a:r>
            <a:r>
              <a:rPr lang="en-IN" sz="3200" dirty="0">
                <a:latin typeface="Times New Roman" panose="02020603050405020304" pitchFamily="18" charset="0"/>
                <a:cs typeface="Times New Roman" panose="02020603050405020304" pitchFamily="18" charset="0"/>
              </a:rPr>
              <a:t>(2020)</a:t>
            </a:r>
          </a:p>
          <a:p>
            <a:r>
              <a:rPr lang="en-IN" sz="3200" dirty="0">
                <a:latin typeface="Times New Roman" panose="02020603050405020304" pitchFamily="18" charset="0"/>
                <a:cs typeface="Times New Roman" panose="02020603050405020304" pitchFamily="18" charset="0"/>
              </a:rPr>
              <a:t>                                                                               -Krishnendhu, Harish</a:t>
            </a:r>
          </a:p>
        </p:txBody>
      </p:sp>
      <p:sp>
        <p:nvSpPr>
          <p:cNvPr id="11" name="Rectangle 10">
            <a:extLst>
              <a:ext uri="{FF2B5EF4-FFF2-40B4-BE49-F238E27FC236}">
                <a16:creationId xmlns:a16="http://schemas.microsoft.com/office/drawing/2014/main" id="{68D14E7D-CD7E-4958-AD16-97E344D636B4}"/>
              </a:ext>
            </a:extLst>
          </p:cNvPr>
          <p:cNvSpPr/>
          <p:nvPr/>
        </p:nvSpPr>
        <p:spPr>
          <a:xfrm>
            <a:off x="838200" y="3043447"/>
            <a:ext cx="12268200" cy="107721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Diabetes Prediction Using SVM and Logistic Regression(2018)</a:t>
            </a:r>
          </a:p>
          <a:p>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Tejas N. Joshi, Pramila</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93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258300"/>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a:p>
        </p:txBody>
      </p:sp>
      <p:sp>
        <p:nvSpPr>
          <p:cNvPr id="7" name="Rectangle 6">
            <a:extLst>
              <a:ext uri="{FF2B5EF4-FFF2-40B4-BE49-F238E27FC236}">
                <a16:creationId xmlns:a16="http://schemas.microsoft.com/office/drawing/2014/main" id="{9986A9AF-ADE6-45B8-9827-623FA80CE4A0}"/>
              </a:ext>
            </a:extLst>
          </p:cNvPr>
          <p:cNvSpPr/>
          <p:nvPr/>
        </p:nvSpPr>
        <p:spPr>
          <a:xfrm>
            <a:off x="3124200" y="5143500"/>
            <a:ext cx="10166854" cy="830997"/>
          </a:xfrm>
          <a:prstGeom prst="rect">
            <a:avLst/>
          </a:prstGeom>
        </p:spPr>
        <p:txBody>
          <a:bodyPr wrap="square">
            <a:spAutoFit/>
          </a:bodyPr>
          <a:lstStyle/>
          <a:p>
            <a:endParaRPr lang="en-IN" sz="4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65434F7-F019-4D7E-BCC0-E4DE2F246D13}"/>
              </a:ext>
            </a:extLst>
          </p:cNvPr>
          <p:cNvSpPr/>
          <p:nvPr/>
        </p:nvSpPr>
        <p:spPr>
          <a:xfrm>
            <a:off x="577346" y="800100"/>
            <a:ext cx="10166854" cy="5262979"/>
          </a:xfrm>
          <a:prstGeom prst="rect">
            <a:avLst/>
          </a:prstGeom>
        </p:spPr>
        <p:txBody>
          <a:bodyPr wrap="square">
            <a:spAutoFit/>
          </a:bodyPr>
          <a:lstStyle/>
          <a:p>
            <a:r>
              <a:rPr lang="en-IN" sz="4800" spc="565" dirty="0">
                <a:latin typeface="Times New Roman" panose="02020603050405020304" pitchFamily="18" charset="0"/>
                <a:cs typeface="Times New Roman" panose="02020603050405020304" pitchFamily="18" charset="0"/>
              </a:rPr>
              <a:t>Data Description</a:t>
            </a:r>
          </a:p>
          <a:p>
            <a:pPr marL="685800" indent="-685800">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Glucose	</a:t>
            </a:r>
          </a:p>
          <a:p>
            <a:pPr marL="685800" indent="-685800">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Blood Pressure	</a:t>
            </a:r>
          </a:p>
          <a:p>
            <a:pPr marL="685800" indent="-685800">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Skin Thickness	</a:t>
            </a:r>
          </a:p>
          <a:p>
            <a:pPr marL="685800" indent="-685800">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Insulin	</a:t>
            </a:r>
          </a:p>
          <a:p>
            <a:pPr marL="685800" indent="-685800">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BMI	</a:t>
            </a:r>
          </a:p>
          <a:p>
            <a:pPr marL="685800" indent="-685800">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Age</a:t>
            </a:r>
          </a:p>
          <a:p>
            <a:endParaRPr lang="en-IN" sz="4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6426C2F-CADC-4EBE-BE73-99F27621C226}"/>
              </a:ext>
            </a:extLst>
          </p:cNvPr>
          <p:cNvSpPr/>
          <p:nvPr/>
        </p:nvSpPr>
        <p:spPr>
          <a:xfrm>
            <a:off x="745763" y="5753100"/>
            <a:ext cx="12649200" cy="2308324"/>
          </a:xfrm>
          <a:prstGeom prst="rect">
            <a:avLst/>
          </a:prstGeom>
        </p:spPr>
        <p:txBody>
          <a:bodyPr wrap="square">
            <a:spAutoFit/>
          </a:bodyPr>
          <a:lstStyle/>
          <a:p>
            <a:r>
              <a:rPr lang="en-IN" sz="4800" spc="565" dirty="0">
                <a:latin typeface="Times New Roman" panose="02020603050405020304" pitchFamily="18" charset="0"/>
                <a:cs typeface="Times New Roman" panose="02020603050405020304" pitchFamily="18" charset="0"/>
              </a:rPr>
              <a:t>Data set</a:t>
            </a:r>
          </a:p>
          <a:p>
            <a:r>
              <a:rPr lang="en-IN" sz="4800" spc="565" dirty="0">
                <a:latin typeface="Times New Roman" panose="02020603050405020304" pitchFamily="18" charset="0"/>
                <a:cs typeface="Times New Roman" panose="02020603050405020304" pitchFamily="18" charset="0"/>
              </a:rPr>
              <a:t>Kaggle-pima Indians Diabetes Database</a:t>
            </a:r>
            <a:endParaRPr lang="en-IN" sz="40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258300"/>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a:p>
        </p:txBody>
      </p:sp>
      <p:sp>
        <p:nvSpPr>
          <p:cNvPr id="7" name="Rectangle 6">
            <a:extLst>
              <a:ext uri="{FF2B5EF4-FFF2-40B4-BE49-F238E27FC236}">
                <a16:creationId xmlns:a16="http://schemas.microsoft.com/office/drawing/2014/main" id="{9986A9AF-ADE6-45B8-9827-623FA80CE4A0}"/>
              </a:ext>
            </a:extLst>
          </p:cNvPr>
          <p:cNvSpPr/>
          <p:nvPr/>
        </p:nvSpPr>
        <p:spPr>
          <a:xfrm>
            <a:off x="424946" y="647700"/>
            <a:ext cx="3004054" cy="830997"/>
          </a:xfrm>
          <a:prstGeom prst="rect">
            <a:avLst/>
          </a:prstGeom>
        </p:spPr>
        <p:txBody>
          <a:bodyPr wrap="square">
            <a:spAutoFit/>
          </a:bodyPr>
          <a:lstStyle/>
          <a:p>
            <a:r>
              <a:rPr lang="en-IN" sz="4800" spc="565" dirty="0">
                <a:latin typeface="Times New Roman" panose="02020603050405020304" pitchFamily="18" charset="0"/>
                <a:cs typeface="Times New Roman" panose="02020603050405020304" pitchFamily="18" charset="0"/>
              </a:rPr>
              <a:t>Module</a:t>
            </a:r>
            <a:endParaRPr lang="en-IN" sz="4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3B356CC-1BCA-412C-941F-ED5AAF771DE8}"/>
              </a:ext>
            </a:extLst>
          </p:cNvPr>
          <p:cNvSpPr/>
          <p:nvPr/>
        </p:nvSpPr>
        <p:spPr>
          <a:xfrm>
            <a:off x="685800" y="2628900"/>
            <a:ext cx="3200400"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Web application</a:t>
            </a:r>
          </a:p>
        </p:txBody>
      </p:sp>
      <p:sp>
        <p:nvSpPr>
          <p:cNvPr id="5" name="Rectangle 4">
            <a:extLst>
              <a:ext uri="{FF2B5EF4-FFF2-40B4-BE49-F238E27FC236}">
                <a16:creationId xmlns:a16="http://schemas.microsoft.com/office/drawing/2014/main" id="{16D685A5-92F1-4453-B690-B6BB573AC213}"/>
              </a:ext>
            </a:extLst>
          </p:cNvPr>
          <p:cNvSpPr/>
          <p:nvPr/>
        </p:nvSpPr>
        <p:spPr>
          <a:xfrm>
            <a:off x="685800" y="3623847"/>
            <a:ext cx="4343400" cy="1077218"/>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Machine learning</a:t>
            </a:r>
          </a:p>
          <a:p>
            <a:r>
              <a:rPr lang="en-IN" sz="3200" dirty="0">
                <a:latin typeface="Times New Roman" panose="02020603050405020304" pitchFamily="18" charset="0"/>
                <a:cs typeface="Times New Roman" panose="02020603050405020304" pitchFamily="18" charset="0"/>
              </a:rPr>
              <a:t>- python </a:t>
            </a:r>
          </a:p>
        </p:txBody>
      </p:sp>
    </p:spTree>
    <p:extLst>
      <p:ext uri="{BB962C8B-B14F-4D97-AF65-F5344CB8AC3E}">
        <p14:creationId xmlns:p14="http://schemas.microsoft.com/office/powerpoint/2010/main" val="118451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258300"/>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a:p>
        </p:txBody>
      </p:sp>
      <p:sp>
        <p:nvSpPr>
          <p:cNvPr id="7" name="Rectangle 6">
            <a:extLst>
              <a:ext uri="{FF2B5EF4-FFF2-40B4-BE49-F238E27FC236}">
                <a16:creationId xmlns:a16="http://schemas.microsoft.com/office/drawing/2014/main" id="{9986A9AF-ADE6-45B8-9827-623FA80CE4A0}"/>
              </a:ext>
            </a:extLst>
          </p:cNvPr>
          <p:cNvSpPr/>
          <p:nvPr/>
        </p:nvSpPr>
        <p:spPr>
          <a:xfrm>
            <a:off x="4724400" y="3605013"/>
            <a:ext cx="8078302" cy="1569660"/>
          </a:xfrm>
          <a:prstGeom prst="rect">
            <a:avLst/>
          </a:prstGeom>
        </p:spPr>
        <p:txBody>
          <a:bodyPr wrap="none">
            <a:spAutoFit/>
          </a:bodyPr>
          <a:lstStyle/>
          <a:p>
            <a:r>
              <a:rPr lang="en-IN" sz="9600" spc="565"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99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 y="9240982"/>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a:p>
        </p:txBody>
      </p:sp>
      <p:graphicFrame>
        <p:nvGraphicFramePr>
          <p:cNvPr id="4" name="Table 3">
            <a:extLst>
              <a:ext uri="{FF2B5EF4-FFF2-40B4-BE49-F238E27FC236}">
                <a16:creationId xmlns:a16="http://schemas.microsoft.com/office/drawing/2014/main" id="{48C97C5A-38BF-4A26-845C-F19047157CF5}"/>
              </a:ext>
            </a:extLst>
          </p:cNvPr>
          <p:cNvGraphicFramePr>
            <a:graphicFrameLocks noGrp="1"/>
          </p:cNvGraphicFramePr>
          <p:nvPr>
            <p:extLst>
              <p:ext uri="{D42A27DB-BD31-4B8C-83A1-F6EECF244321}">
                <p14:modId xmlns:p14="http://schemas.microsoft.com/office/powerpoint/2010/main" val="715461031"/>
              </p:ext>
            </p:extLst>
          </p:nvPr>
        </p:nvGraphicFramePr>
        <p:xfrm>
          <a:off x="3048000" y="2552700"/>
          <a:ext cx="9982200" cy="402336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1406903896"/>
                    </a:ext>
                  </a:extLst>
                </a:gridCol>
                <a:gridCol w="3810000">
                  <a:extLst>
                    <a:ext uri="{9D8B030D-6E8A-4147-A177-3AD203B41FA5}">
                      <a16:colId xmlns:a16="http://schemas.microsoft.com/office/drawing/2014/main" val="1716305892"/>
                    </a:ext>
                  </a:extLst>
                </a:gridCol>
                <a:gridCol w="3810000">
                  <a:extLst>
                    <a:ext uri="{9D8B030D-6E8A-4147-A177-3AD203B41FA5}">
                      <a16:colId xmlns:a16="http://schemas.microsoft.com/office/drawing/2014/main" val="1331810507"/>
                    </a:ext>
                  </a:extLst>
                </a:gridCol>
              </a:tblGrid>
              <a:tr h="777240">
                <a:tc>
                  <a:txBody>
                    <a:bodyPr/>
                    <a:lstStyle/>
                    <a:p>
                      <a:r>
                        <a:rPr lang="en-IN" sz="2400" dirty="0">
                          <a:latin typeface="Times New Roman" panose="02020603050405020304" pitchFamily="18" charset="0"/>
                          <a:cs typeface="Times New Roman" panose="02020603050405020304" pitchFamily="18" charset="0"/>
                        </a:rPr>
                        <a:t>S no</a:t>
                      </a:r>
                    </a:p>
                  </a:txBody>
                  <a:tcPr>
                    <a:solidFill>
                      <a:schemeClr val="accent1"/>
                    </a:solidFill>
                  </a:tcPr>
                </a:tc>
                <a:tc>
                  <a:txBody>
                    <a:bodyPr/>
                    <a:lstStyle/>
                    <a:p>
                      <a:r>
                        <a:rPr lang="en-IN" sz="2400" dirty="0">
                          <a:latin typeface="Times New Roman" panose="02020603050405020304" pitchFamily="18" charset="0"/>
                          <a:cs typeface="Times New Roman" panose="02020603050405020304" pitchFamily="18" charset="0"/>
                        </a:rPr>
                        <a:t>Name</a:t>
                      </a:r>
                    </a:p>
                  </a:txBody>
                  <a:tcPr/>
                </a:tc>
                <a:tc>
                  <a:txBody>
                    <a:bodyPr/>
                    <a:lstStyle/>
                    <a:p>
                      <a:r>
                        <a:rPr lang="en-IN" sz="2400"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615024794"/>
                  </a:ext>
                </a:extLst>
              </a:tr>
              <a:tr h="777240">
                <a:tc>
                  <a:txBody>
                    <a:bodyPr/>
                    <a:lstStyle/>
                    <a:p>
                      <a:r>
                        <a:rPr lang="en-IN" sz="2400" dirty="0">
                          <a:latin typeface="Times New Roman" panose="02020603050405020304" pitchFamily="18" charset="0"/>
                          <a:cs typeface="Times New Roman" panose="02020603050405020304" pitchFamily="18" charset="0"/>
                        </a:rPr>
                        <a:t>1</a:t>
                      </a:r>
                    </a:p>
                  </a:txBody>
                  <a:tcPr/>
                </a:tc>
                <a:tc>
                  <a:txBody>
                    <a:bodyPr/>
                    <a:lstStyle/>
                    <a:p>
                      <a:r>
                        <a:rPr lang="en-IN" sz="2400" dirty="0">
                          <a:latin typeface="Times New Roman" panose="02020603050405020304" pitchFamily="18" charset="0"/>
                          <a:cs typeface="Times New Roman" panose="02020603050405020304" pitchFamily="18" charset="0"/>
                        </a:rPr>
                        <a:t>Bhargav Srinivas</a:t>
                      </a:r>
                    </a:p>
                  </a:txBody>
                  <a:tcPr/>
                </a:tc>
                <a:tc>
                  <a:txBody>
                    <a:bodyPr/>
                    <a:lstStyle/>
                    <a:p>
                      <a:r>
                        <a:rPr lang="en-IN" sz="2400" dirty="0">
                          <a:latin typeface="Times New Roman" panose="02020603050405020304" pitchFamily="18" charset="0"/>
                          <a:cs typeface="Times New Roman" panose="02020603050405020304" pitchFamily="18" charset="0"/>
                        </a:rPr>
                        <a:t>CB.EN.U4CSE19612</a:t>
                      </a:r>
                    </a:p>
                  </a:txBody>
                  <a:tcPr/>
                </a:tc>
                <a:extLst>
                  <a:ext uri="{0D108BD9-81ED-4DB2-BD59-A6C34878D82A}">
                    <a16:rowId xmlns:a16="http://schemas.microsoft.com/office/drawing/2014/main" val="1257508070"/>
                  </a:ext>
                </a:extLst>
              </a:tr>
              <a:tr h="777240">
                <a:tc>
                  <a:txBody>
                    <a:bodyPr/>
                    <a:lstStyle/>
                    <a:p>
                      <a:r>
                        <a:rPr lang="en-IN" sz="2400" dirty="0">
                          <a:latin typeface="Times New Roman" panose="02020603050405020304" pitchFamily="18" charset="0"/>
                          <a:cs typeface="Times New Roman" panose="02020603050405020304" pitchFamily="18" charset="0"/>
                        </a:rPr>
                        <a:t>2</a:t>
                      </a:r>
                    </a:p>
                  </a:txBody>
                  <a:tcPr/>
                </a:tc>
                <a:tc>
                  <a:txBody>
                    <a:bodyPr/>
                    <a:lstStyle/>
                    <a:p>
                      <a:r>
                        <a:rPr lang="en-IN" sz="2400" dirty="0">
                          <a:latin typeface="Times New Roman" panose="02020603050405020304" pitchFamily="18" charset="0"/>
                          <a:cs typeface="Times New Roman" panose="02020603050405020304" pitchFamily="18" charset="0"/>
                        </a:rPr>
                        <a:t>Rahul Bharadwaj</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CB.EN.U4CSE19416</a:t>
                      </a:r>
                    </a:p>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487442"/>
                  </a:ext>
                </a:extLst>
              </a:tr>
              <a:tr h="777240">
                <a:tc>
                  <a:txBody>
                    <a:bodyPr/>
                    <a:lstStyle/>
                    <a:p>
                      <a:r>
                        <a:rPr lang="en-IN" sz="2400" dirty="0">
                          <a:latin typeface="Times New Roman" panose="02020603050405020304" pitchFamily="18" charset="0"/>
                          <a:cs typeface="Times New Roman" panose="02020603050405020304" pitchFamily="18" charset="0"/>
                        </a:rPr>
                        <a:t>3</a:t>
                      </a:r>
                    </a:p>
                  </a:txBody>
                  <a:tcPr/>
                </a:tc>
                <a:tc>
                  <a:txBody>
                    <a:bodyPr/>
                    <a:lstStyle/>
                    <a:p>
                      <a:r>
                        <a:rPr lang="en-IN" sz="2400" dirty="0">
                          <a:latin typeface="Times New Roman" panose="02020603050405020304" pitchFamily="18" charset="0"/>
                          <a:cs typeface="Times New Roman" panose="02020603050405020304" pitchFamily="18" charset="0"/>
                        </a:rPr>
                        <a:t>Saran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CB.EN.U4CSE19125</a:t>
                      </a:r>
                    </a:p>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008980"/>
                  </a:ext>
                </a:extLst>
              </a:tr>
              <a:tr h="777240">
                <a:tc>
                  <a:txBody>
                    <a:bodyPr/>
                    <a:lstStyle/>
                    <a:p>
                      <a:r>
                        <a:rPr lang="en-IN" sz="2400" dirty="0">
                          <a:latin typeface="Times New Roman" panose="02020603050405020304" pitchFamily="18" charset="0"/>
                          <a:cs typeface="Times New Roman" panose="02020603050405020304" pitchFamily="18" charset="0"/>
                        </a:rPr>
                        <a:t>4</a:t>
                      </a:r>
                    </a:p>
                  </a:txBody>
                  <a:tcPr/>
                </a:tc>
                <a:tc>
                  <a:txBody>
                    <a:bodyPr/>
                    <a:lstStyle/>
                    <a:p>
                      <a:r>
                        <a:rPr lang="en-IN" sz="2400" dirty="0">
                          <a:latin typeface="Times New Roman" panose="02020603050405020304" pitchFamily="18" charset="0"/>
                          <a:cs typeface="Times New Roman" panose="02020603050405020304" pitchFamily="18" charset="0"/>
                        </a:rPr>
                        <a:t>Venkat Ritvik</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CB.EN.U4CSE19326</a:t>
                      </a:r>
                    </a:p>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3829869"/>
                  </a:ext>
                </a:extLst>
              </a:tr>
            </a:tbl>
          </a:graphicData>
        </a:graphic>
      </p:graphicFrame>
      <p:sp>
        <p:nvSpPr>
          <p:cNvPr id="5" name="object 2">
            <a:extLst>
              <a:ext uri="{FF2B5EF4-FFF2-40B4-BE49-F238E27FC236}">
                <a16:creationId xmlns:a16="http://schemas.microsoft.com/office/drawing/2014/main" id="{3D88B2F7-7E11-423B-AC56-3118589079B1}"/>
              </a:ext>
            </a:extLst>
          </p:cNvPr>
          <p:cNvSpPr txBox="1">
            <a:spLocks noGrp="1"/>
          </p:cNvSpPr>
          <p:nvPr>
            <p:ph type="title"/>
          </p:nvPr>
        </p:nvSpPr>
        <p:spPr>
          <a:xfrm>
            <a:off x="609600" y="263237"/>
            <a:ext cx="5334000" cy="1680396"/>
          </a:xfrm>
          <a:prstGeom prst="rect">
            <a:avLst/>
          </a:prstGeom>
        </p:spPr>
        <p:txBody>
          <a:bodyPr vert="horz" wrap="square" lIns="0" tIns="337820" rIns="0" bIns="0" rtlCol="0">
            <a:spAutoFit/>
          </a:bodyPr>
          <a:lstStyle/>
          <a:p>
            <a:pPr marL="650875" marR="5080" indent="-638810" algn="l">
              <a:lnSpc>
                <a:spcPts val="12750"/>
              </a:lnSpc>
              <a:spcBef>
                <a:spcPts val="2660"/>
              </a:spcBef>
            </a:pPr>
            <a:r>
              <a:rPr lang="en-IN" sz="3600" dirty="0">
                <a:latin typeface="Times New Roman" panose="02020603050405020304" pitchFamily="18" charset="0"/>
                <a:cs typeface="Times New Roman" panose="02020603050405020304" pitchFamily="18" charset="0"/>
              </a:rPr>
              <a:t>Guide:Dr.Vijay Kumar sir</a:t>
            </a:r>
          </a:p>
        </p:txBody>
      </p:sp>
    </p:spTree>
    <p:extLst>
      <p:ext uri="{BB962C8B-B14F-4D97-AF65-F5344CB8AC3E}">
        <p14:creationId xmlns:p14="http://schemas.microsoft.com/office/powerpoint/2010/main" val="84553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 y="9240982"/>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a:p>
        </p:txBody>
      </p:sp>
      <p:sp>
        <p:nvSpPr>
          <p:cNvPr id="2" name="Rectangle 1">
            <a:extLst>
              <a:ext uri="{FF2B5EF4-FFF2-40B4-BE49-F238E27FC236}">
                <a16:creationId xmlns:a16="http://schemas.microsoft.com/office/drawing/2014/main" id="{B81ADE8C-0EE8-4ECC-AF73-35E492E2010B}"/>
              </a:ext>
            </a:extLst>
          </p:cNvPr>
          <p:cNvSpPr/>
          <p:nvPr/>
        </p:nvSpPr>
        <p:spPr>
          <a:xfrm>
            <a:off x="1163782" y="3285520"/>
            <a:ext cx="3543599" cy="584775"/>
          </a:xfrm>
          <a:prstGeom prst="rect">
            <a:avLst/>
          </a:prstGeom>
        </p:spPr>
        <p:txBody>
          <a:bodyPr wrap="none">
            <a:spAutoFit/>
          </a:bodyPr>
          <a:lstStyle/>
          <a:p>
            <a:pPr marL="457200" indent="-457200">
              <a:buFont typeface="Wingdings" panose="05000000000000000000" pitchFamily="2" charset="2"/>
              <a:buChar char="q"/>
            </a:pPr>
            <a:r>
              <a:rPr lang="en-IN" sz="3200" spc="565"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18201D2-E9B1-4040-A99D-0D994E8E19EA}"/>
              </a:ext>
            </a:extLst>
          </p:cNvPr>
          <p:cNvSpPr/>
          <p:nvPr/>
        </p:nvSpPr>
        <p:spPr>
          <a:xfrm>
            <a:off x="1163782" y="3930382"/>
            <a:ext cx="2422458" cy="584775"/>
          </a:xfrm>
          <a:prstGeom prst="rect">
            <a:avLst/>
          </a:prstGeom>
        </p:spPr>
        <p:txBody>
          <a:bodyPr wrap="none">
            <a:spAutoFit/>
          </a:bodyPr>
          <a:lstStyle/>
          <a:p>
            <a:pPr marL="457200" indent="-457200">
              <a:buFont typeface="Wingdings" panose="05000000000000000000" pitchFamily="2" charset="2"/>
              <a:buChar char="q"/>
            </a:pPr>
            <a:r>
              <a:rPr lang="en-IN" sz="3200" spc="375"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8DCE7E0-E734-441D-B582-8D6748D88135}"/>
              </a:ext>
            </a:extLst>
          </p:cNvPr>
          <p:cNvSpPr/>
          <p:nvPr/>
        </p:nvSpPr>
        <p:spPr>
          <a:xfrm>
            <a:off x="1163782" y="4563218"/>
            <a:ext cx="4530407" cy="584775"/>
          </a:xfrm>
          <a:prstGeom prst="rect">
            <a:avLst/>
          </a:prstGeom>
        </p:spPr>
        <p:txBody>
          <a:bodyPr wrap="none">
            <a:spAutoFit/>
          </a:bodyPr>
          <a:lstStyle/>
          <a:p>
            <a:pPr marL="457200" indent="-457200">
              <a:buFont typeface="Wingdings" panose="05000000000000000000" pitchFamily="2" charset="2"/>
              <a:buChar char="q"/>
            </a:pPr>
            <a:r>
              <a:rPr lang="en-IN" sz="3200" spc="375"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272C6DB-E985-455C-B786-510E16DF1B5F}"/>
              </a:ext>
            </a:extLst>
          </p:cNvPr>
          <p:cNvSpPr/>
          <p:nvPr/>
        </p:nvSpPr>
        <p:spPr>
          <a:xfrm>
            <a:off x="1163782" y="2312325"/>
            <a:ext cx="4387548" cy="584775"/>
          </a:xfrm>
          <a:prstGeom prst="rect">
            <a:avLst/>
          </a:prstGeom>
        </p:spPr>
        <p:txBody>
          <a:bodyPr wrap="none">
            <a:spAutoFit/>
          </a:bodyPr>
          <a:lstStyle/>
          <a:p>
            <a:r>
              <a:rPr lang="en-IN" sz="3200" b="1" spc="565"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0F55A14-3877-4A30-A976-BB2F66C9B2E6}"/>
              </a:ext>
            </a:extLst>
          </p:cNvPr>
          <p:cNvSpPr/>
          <p:nvPr/>
        </p:nvSpPr>
        <p:spPr>
          <a:xfrm>
            <a:off x="1163782" y="5176497"/>
            <a:ext cx="3114763" cy="584775"/>
          </a:xfrm>
          <a:prstGeom prst="rect">
            <a:avLst/>
          </a:prstGeom>
        </p:spPr>
        <p:txBody>
          <a:bodyPr wrap="none">
            <a:spAutoFit/>
          </a:bodyPr>
          <a:lstStyle/>
          <a:p>
            <a:pPr marL="457200" indent="-457200">
              <a:buFont typeface="Wingdings" panose="05000000000000000000" pitchFamily="2" charset="2"/>
              <a:buChar char="q"/>
            </a:pPr>
            <a:r>
              <a:rPr lang="en-IN" sz="3200" spc="375" dirty="0">
                <a:latin typeface="Times New Roman" panose="02020603050405020304" pitchFamily="18" charset="0"/>
                <a:cs typeface="Times New Roman" panose="02020603050405020304" pitchFamily="18" charset="0"/>
              </a:rPr>
              <a:t>State of Art</a:t>
            </a:r>
            <a:endParaRPr lang="en-IN" sz="3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1332A37-AC6D-40D4-AB61-895B0D3507BE}"/>
              </a:ext>
            </a:extLst>
          </p:cNvPr>
          <p:cNvSpPr/>
          <p:nvPr/>
        </p:nvSpPr>
        <p:spPr>
          <a:xfrm>
            <a:off x="1163782" y="5863027"/>
            <a:ext cx="2212465" cy="584775"/>
          </a:xfrm>
          <a:prstGeom prst="rect">
            <a:avLst/>
          </a:prstGeom>
        </p:spPr>
        <p:txBody>
          <a:bodyPr wrap="none">
            <a:spAutoFit/>
          </a:bodyPr>
          <a:lstStyle/>
          <a:p>
            <a:pPr marL="457200" indent="-457200">
              <a:buFont typeface="Wingdings" panose="05000000000000000000" pitchFamily="2" charset="2"/>
              <a:buChar char="q"/>
            </a:pPr>
            <a:r>
              <a:rPr lang="en-IN" sz="3200" spc="375" dirty="0">
                <a:latin typeface="Times New Roman" panose="02020603050405020304" pitchFamily="18" charset="0"/>
                <a:cs typeface="Times New Roman" panose="02020603050405020304" pitchFamily="18" charset="0"/>
              </a:rPr>
              <a:t>Module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81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258300"/>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a:p>
        </p:txBody>
      </p:sp>
      <p:sp>
        <p:nvSpPr>
          <p:cNvPr id="6" name="object 6"/>
          <p:cNvSpPr txBox="1">
            <a:spLocks noGrp="1"/>
          </p:cNvSpPr>
          <p:nvPr>
            <p:ph type="title"/>
          </p:nvPr>
        </p:nvSpPr>
        <p:spPr>
          <a:xfrm>
            <a:off x="1016000" y="964565"/>
            <a:ext cx="4394200" cy="751488"/>
          </a:xfrm>
          <a:prstGeom prst="rect">
            <a:avLst/>
          </a:prstGeom>
        </p:spPr>
        <p:txBody>
          <a:bodyPr vert="horz" wrap="square" lIns="0" tIns="12700" rIns="0" bIns="0" rtlCol="0">
            <a:spAutoFit/>
          </a:bodyPr>
          <a:lstStyle/>
          <a:p>
            <a:pPr marL="12700">
              <a:lnSpc>
                <a:spcPct val="100000"/>
              </a:lnSpc>
              <a:spcBef>
                <a:spcPts val="100"/>
              </a:spcBef>
            </a:pPr>
            <a:r>
              <a:rPr lang="en-IN" sz="4800" spc="565" dirty="0">
                <a:solidFill>
                  <a:schemeClr val="tx1"/>
                </a:solidFill>
                <a:latin typeface="Georgia"/>
                <a:cs typeface="Georgia"/>
              </a:rPr>
              <a:t>Introduction</a:t>
            </a:r>
            <a:endParaRPr sz="4800" dirty="0">
              <a:solidFill>
                <a:schemeClr val="tx1"/>
              </a:solidFill>
              <a:latin typeface="Georgia"/>
              <a:cs typeface="Georgia"/>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2835"/>
              </a:lnSpc>
            </a:pPr>
            <a:fld id="{81D60167-4931-47E6-BA6A-407CBD079E47}" type="slidenum">
              <a:rPr spc="110" dirty="0"/>
              <a:t>4</a:t>
            </a:fld>
            <a:endParaRPr spc="110" dirty="0"/>
          </a:p>
        </p:txBody>
      </p:sp>
      <p:sp>
        <p:nvSpPr>
          <p:cNvPr id="7" name="object 7"/>
          <p:cNvSpPr txBox="1"/>
          <p:nvPr/>
        </p:nvSpPr>
        <p:spPr>
          <a:xfrm>
            <a:off x="838200" y="2095500"/>
            <a:ext cx="15087600" cy="1186222"/>
          </a:xfrm>
          <a:prstGeom prst="rect">
            <a:avLst/>
          </a:prstGeom>
        </p:spPr>
        <p:txBody>
          <a:bodyPr vert="horz" wrap="square" lIns="0" tIns="12700" rIns="0" bIns="0" rtlCol="0">
            <a:spAutoFit/>
          </a:bodyPr>
          <a:lstStyle/>
          <a:p>
            <a:pPr marL="469900" marR="5080" indent="-457200" algn="just">
              <a:lnSpc>
                <a:spcPct val="125000"/>
              </a:lnSpc>
              <a:spcBef>
                <a:spcPts val="100"/>
              </a:spcBef>
              <a:buFont typeface="Wingdings" panose="05000000000000000000" pitchFamily="2" charset="2"/>
              <a:buChar char="q"/>
            </a:pPr>
            <a:r>
              <a:rPr lang="en-US" sz="3200" spc="95" dirty="0">
                <a:latin typeface="Times New Roman" panose="02020603050405020304" pitchFamily="18" charset="0"/>
                <a:cs typeface="Times New Roman" panose="02020603050405020304" pitchFamily="18" charset="0"/>
              </a:rPr>
              <a:t>Diabetes is noxious diseases in the world. Diabetes caused because of obesity or high blood glucose level</a:t>
            </a:r>
            <a:endParaRPr sz="32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8C35DF2-25C9-43AD-87FD-6B308C41ED75}"/>
              </a:ext>
            </a:extLst>
          </p:cNvPr>
          <p:cNvSpPr/>
          <p:nvPr/>
        </p:nvSpPr>
        <p:spPr>
          <a:xfrm>
            <a:off x="838200" y="3949608"/>
            <a:ext cx="15697200" cy="3046988"/>
          </a:xfrm>
          <a:prstGeom prst="rect">
            <a:avLst/>
          </a:prstGeom>
        </p:spPr>
        <p:txBody>
          <a:bodyPr wrap="square">
            <a:spAutoFit/>
          </a:bodyPr>
          <a:lstStyle/>
          <a:p>
            <a:pPr marL="457200" indent="-457200">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World Health Organization around 422 million individuals experiencing diabetes particularly from low or inactive pay nations. What's more, this could be expanded to 490 billion up to the extended period of 2030. Anyway commonness of diabetes is found among different Countries like Canada, China, and India and so on. Populace of India is currently in excess of 100 million so the genuine number of diabetics in India is 40 million. Diabetes is significant reason for death on the planet.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50636" y="495300"/>
            <a:ext cx="3408679" cy="756920"/>
          </a:xfrm>
          <a:prstGeom prst="rect">
            <a:avLst/>
          </a:prstGeom>
        </p:spPr>
        <p:txBody>
          <a:bodyPr vert="horz" wrap="square" lIns="0" tIns="12700" rIns="0" bIns="0" rtlCol="0">
            <a:spAutoFit/>
          </a:bodyPr>
          <a:lstStyle/>
          <a:p>
            <a:pPr marL="12700">
              <a:lnSpc>
                <a:spcPct val="100000"/>
              </a:lnSpc>
              <a:spcBef>
                <a:spcPts val="100"/>
              </a:spcBef>
            </a:pPr>
            <a:r>
              <a:rPr lang="en-IN" sz="4800" spc="375" dirty="0">
                <a:solidFill>
                  <a:schemeClr val="tx1"/>
                </a:solidFill>
                <a:latin typeface="Georgia"/>
                <a:cs typeface="Georgia"/>
              </a:rPr>
              <a:t>Abstract</a:t>
            </a:r>
            <a:endParaRPr sz="4800" dirty="0">
              <a:solidFill>
                <a:schemeClr val="tx1"/>
              </a:solidFill>
              <a:latin typeface="Georgia"/>
              <a:cs typeface="Georgia"/>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2835"/>
              </a:lnSpc>
            </a:pPr>
            <a:fld id="{81D60167-4931-47E6-BA6A-407CBD079E47}" type="slidenum">
              <a:rPr spc="110" dirty="0"/>
              <a:t>5</a:t>
            </a:fld>
            <a:endParaRPr spc="110" dirty="0"/>
          </a:p>
        </p:txBody>
      </p:sp>
      <p:sp>
        <p:nvSpPr>
          <p:cNvPr id="9" name="object 9"/>
          <p:cNvSpPr txBox="1"/>
          <p:nvPr/>
        </p:nvSpPr>
        <p:spPr>
          <a:xfrm>
            <a:off x="1050636" y="1738805"/>
            <a:ext cx="16738600" cy="2414572"/>
          </a:xfrm>
          <a:prstGeom prst="rect">
            <a:avLst/>
          </a:prstGeom>
        </p:spPr>
        <p:txBody>
          <a:bodyPr vert="horz" wrap="square" lIns="0" tIns="12700" rIns="0" bIns="0" rtlCol="0">
            <a:spAutoFit/>
          </a:bodyPr>
          <a:lstStyle/>
          <a:p>
            <a:pPr marL="469900" marR="5080" indent="-457200" algn="just">
              <a:lnSpc>
                <a:spcPct val="125000"/>
              </a:lnSpc>
              <a:spcBef>
                <a:spcPts val="100"/>
              </a:spcBef>
              <a:buFont typeface="Wingdings" panose="05000000000000000000" pitchFamily="2" charset="2"/>
              <a:buChar char="q"/>
            </a:pPr>
            <a:r>
              <a:rPr lang="en-US" sz="3200" spc="75" dirty="0">
                <a:latin typeface="Times New Roman" panose="02020603050405020304" pitchFamily="18" charset="0"/>
                <a:cs typeface="Times New Roman" panose="02020603050405020304" pitchFamily="18" charset="0"/>
              </a:rPr>
              <a:t>Diabetes is a disease caused due to high glucose level in a human body. Diabetes ought not be overlooked in the event that it is untreated, Diabetes might cause a few significant issues in an individual like: heart related issues, kidney issue, circulatory strain, eye harm and it can likewise influences different organs of human body.</a:t>
            </a:r>
            <a:endParaRPr sz="3200" dirty="0">
              <a:latin typeface="Times New Roman" panose="02020603050405020304" pitchFamily="18" charset="0"/>
              <a:cs typeface="Times New Roman" panose="02020603050405020304" pitchFamily="18" charset="0"/>
            </a:endParaRPr>
          </a:p>
        </p:txBody>
      </p:sp>
      <p:sp>
        <p:nvSpPr>
          <p:cNvPr id="11" name="object 9">
            <a:extLst>
              <a:ext uri="{FF2B5EF4-FFF2-40B4-BE49-F238E27FC236}">
                <a16:creationId xmlns:a16="http://schemas.microsoft.com/office/drawing/2014/main" id="{0D473C73-3D61-482C-B600-60254207887A}"/>
              </a:ext>
            </a:extLst>
          </p:cNvPr>
          <p:cNvSpPr txBox="1"/>
          <p:nvPr/>
        </p:nvSpPr>
        <p:spPr>
          <a:xfrm>
            <a:off x="1050636" y="4671135"/>
            <a:ext cx="16738600" cy="3030125"/>
          </a:xfrm>
          <a:prstGeom prst="rect">
            <a:avLst/>
          </a:prstGeom>
        </p:spPr>
        <p:txBody>
          <a:bodyPr vert="horz" wrap="square" lIns="0" tIns="12700" rIns="0" bIns="0" rtlCol="0">
            <a:spAutoFit/>
          </a:bodyPr>
          <a:lstStyle/>
          <a:p>
            <a:pPr marL="469900" marR="5080" indent="-457200" algn="just">
              <a:lnSpc>
                <a:spcPct val="125000"/>
              </a:lnSpc>
              <a:spcBef>
                <a:spcPts val="100"/>
              </a:spcBef>
              <a:buFont typeface="Wingdings" panose="05000000000000000000" pitchFamily="2" charset="2"/>
              <a:buChar char="q"/>
            </a:pPr>
            <a:r>
              <a:rPr lang="en-US" sz="3200" spc="75" dirty="0">
                <a:latin typeface="Times New Roman" panose="02020603050405020304" pitchFamily="18" charset="0"/>
                <a:cs typeface="Times New Roman" panose="02020603050405020304" pitchFamily="18" charset="0"/>
              </a:rPr>
              <a:t>Diabetes can be controlled on the off chance that it is anticipated before. To accomplish this objective this task work we will do early expectation of Diabetes in a human body or a patient for a higher exactness through applying, Various Machine Learning Techniques. AI procedures Provide improved outcome for expectation by con-structing models from datasets gathered from patients.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2835"/>
              </a:lnSpc>
            </a:pPr>
            <a:fld id="{81D60167-4931-47E6-BA6A-407CBD079E47}" type="slidenum">
              <a:rPr spc="110" dirty="0"/>
              <a:t>6</a:t>
            </a:fld>
            <a:endParaRPr spc="110" dirty="0"/>
          </a:p>
        </p:txBody>
      </p:sp>
      <p:sp>
        <p:nvSpPr>
          <p:cNvPr id="9" name="object 9"/>
          <p:cNvSpPr txBox="1"/>
          <p:nvPr/>
        </p:nvSpPr>
        <p:spPr>
          <a:xfrm>
            <a:off x="767773" y="2171700"/>
            <a:ext cx="16738600" cy="1186222"/>
          </a:xfrm>
          <a:prstGeom prst="rect">
            <a:avLst/>
          </a:prstGeom>
        </p:spPr>
        <p:txBody>
          <a:bodyPr vert="horz" wrap="square" lIns="0" tIns="12700" rIns="0" bIns="0" rtlCol="0">
            <a:spAutoFit/>
          </a:bodyPr>
          <a:lstStyle/>
          <a:p>
            <a:pPr marL="469900" marR="5080" indent="-457200" algn="just">
              <a:lnSpc>
                <a:spcPct val="125000"/>
              </a:lnSpc>
              <a:spcBef>
                <a:spcPts val="100"/>
              </a:spcBef>
              <a:buFont typeface="Wingdings" panose="05000000000000000000" pitchFamily="2" charset="2"/>
              <a:buChar char="q"/>
            </a:pPr>
            <a:r>
              <a:rPr lang="en-US" sz="3200" spc="75" dirty="0">
                <a:latin typeface="Times New Roman" panose="02020603050405020304" pitchFamily="18" charset="0"/>
                <a:cs typeface="Times New Roman" panose="02020603050405020304" pitchFamily="18" charset="0"/>
              </a:rPr>
              <a:t>In this work we will utilize Machine Learning Classification and outfit procedures on a dataset to foresee diabetes.</a:t>
            </a:r>
            <a:endParaRPr sz="3200" dirty="0">
              <a:latin typeface="Times New Roman" panose="02020603050405020304" pitchFamily="18" charset="0"/>
              <a:cs typeface="Times New Roman" panose="02020603050405020304" pitchFamily="18" charset="0"/>
            </a:endParaRPr>
          </a:p>
        </p:txBody>
      </p:sp>
      <p:sp>
        <p:nvSpPr>
          <p:cNvPr id="11" name="object 9">
            <a:extLst>
              <a:ext uri="{FF2B5EF4-FFF2-40B4-BE49-F238E27FC236}">
                <a16:creationId xmlns:a16="http://schemas.microsoft.com/office/drawing/2014/main" id="{0D473C73-3D61-482C-B600-60254207887A}"/>
              </a:ext>
            </a:extLst>
          </p:cNvPr>
          <p:cNvSpPr txBox="1"/>
          <p:nvPr/>
        </p:nvSpPr>
        <p:spPr>
          <a:xfrm>
            <a:off x="774700" y="3619500"/>
            <a:ext cx="16738600" cy="1186222"/>
          </a:xfrm>
          <a:prstGeom prst="rect">
            <a:avLst/>
          </a:prstGeom>
        </p:spPr>
        <p:txBody>
          <a:bodyPr vert="horz" wrap="square" lIns="0" tIns="12700" rIns="0" bIns="0" rtlCol="0">
            <a:spAutoFit/>
          </a:bodyPr>
          <a:lstStyle/>
          <a:p>
            <a:pPr marL="469900" marR="5080" indent="-457200" algn="just">
              <a:lnSpc>
                <a:spcPct val="125000"/>
              </a:lnSpc>
              <a:spcBef>
                <a:spcPts val="100"/>
              </a:spcBef>
              <a:buFont typeface="Wingdings" panose="05000000000000000000" pitchFamily="2" charset="2"/>
              <a:buChar char="q"/>
            </a:pPr>
            <a:r>
              <a:rPr lang="en-US" sz="3200" spc="75" dirty="0">
                <a:latin typeface="Times New Roman" panose="02020603050405020304" pitchFamily="18" charset="0"/>
                <a:cs typeface="Times New Roman" panose="02020603050405020304" pitchFamily="18" charset="0"/>
              </a:rPr>
              <a:t>The Project work gives the exact or higher precision model shows that the model is </a:t>
            </a:r>
            <a:r>
              <a:rPr lang="en-US" sz="3200" spc="75" dirty="0" err="1">
                <a:latin typeface="Times New Roman" panose="02020603050405020304" pitchFamily="18" charset="0"/>
                <a:cs typeface="Times New Roman" panose="02020603050405020304" pitchFamily="18" charset="0"/>
              </a:rPr>
              <a:t>capa-ble</a:t>
            </a:r>
            <a:r>
              <a:rPr lang="en-US" sz="3200" spc="75" dirty="0">
                <a:latin typeface="Times New Roman" panose="02020603050405020304" pitchFamily="18" charset="0"/>
                <a:cs typeface="Times New Roman" panose="02020603050405020304" pitchFamily="18" charset="0"/>
              </a:rPr>
              <a:t> of foreseeing diabetes really.</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19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9258299"/>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a:p>
        </p:txBody>
      </p:sp>
      <p:sp>
        <p:nvSpPr>
          <p:cNvPr id="5" name="object 5"/>
          <p:cNvSpPr txBox="1">
            <a:spLocks noGrp="1"/>
          </p:cNvSpPr>
          <p:nvPr>
            <p:ph type="title"/>
          </p:nvPr>
        </p:nvSpPr>
        <p:spPr>
          <a:xfrm>
            <a:off x="1016000" y="964567"/>
            <a:ext cx="6146800" cy="751488"/>
          </a:xfrm>
          <a:prstGeom prst="rect">
            <a:avLst/>
          </a:prstGeom>
        </p:spPr>
        <p:txBody>
          <a:bodyPr vert="horz" wrap="square" lIns="0" tIns="12700" rIns="0" bIns="0" rtlCol="0">
            <a:spAutoFit/>
          </a:bodyPr>
          <a:lstStyle/>
          <a:p>
            <a:pPr marL="12700">
              <a:lnSpc>
                <a:spcPct val="100000"/>
              </a:lnSpc>
              <a:spcBef>
                <a:spcPts val="100"/>
              </a:spcBef>
            </a:pPr>
            <a:r>
              <a:rPr lang="en-IN" sz="4800" spc="375" dirty="0">
                <a:solidFill>
                  <a:schemeClr val="tx1"/>
                </a:solidFill>
                <a:latin typeface="Georgia"/>
                <a:cs typeface="Georgia"/>
              </a:rPr>
              <a:t>Problem statement</a:t>
            </a:r>
            <a:endParaRPr sz="4800" dirty="0">
              <a:solidFill>
                <a:schemeClr val="tx1"/>
              </a:solidFill>
              <a:latin typeface="Georgia"/>
              <a:cs typeface="Georgia"/>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2835"/>
              </a:lnSpc>
            </a:pPr>
            <a:fld id="{81D60167-4931-47E6-BA6A-407CBD079E47}" type="slidenum">
              <a:rPr spc="110" dirty="0"/>
              <a:t>7</a:t>
            </a:fld>
            <a:endParaRPr spc="110" dirty="0"/>
          </a:p>
        </p:txBody>
      </p:sp>
      <p:sp>
        <p:nvSpPr>
          <p:cNvPr id="9" name="object 9"/>
          <p:cNvSpPr txBox="1"/>
          <p:nvPr/>
        </p:nvSpPr>
        <p:spPr>
          <a:xfrm>
            <a:off x="1016000" y="3170344"/>
            <a:ext cx="16510000" cy="1801775"/>
          </a:xfrm>
          <a:prstGeom prst="rect">
            <a:avLst/>
          </a:prstGeom>
        </p:spPr>
        <p:txBody>
          <a:bodyPr vert="horz" wrap="square" lIns="0" tIns="12700" rIns="0" bIns="0" rtlCol="0">
            <a:spAutoFit/>
          </a:bodyPr>
          <a:lstStyle/>
          <a:p>
            <a:pPr marL="469900" marR="5080" indent="-457200" algn="just">
              <a:lnSpc>
                <a:spcPct val="125000"/>
              </a:lnSpc>
              <a:spcBef>
                <a:spcPts val="100"/>
              </a:spcBef>
              <a:buFont typeface="Wingdings" panose="05000000000000000000" pitchFamily="2" charset="2"/>
              <a:buChar char="q"/>
            </a:pPr>
            <a:r>
              <a:rPr lang="en-US" sz="3200" spc="75" dirty="0">
                <a:latin typeface="Times New Roman" panose="02020603050405020304" pitchFamily="18" charset="0"/>
                <a:cs typeface="Times New Roman" panose="02020603050405020304" pitchFamily="18" charset="0"/>
              </a:rPr>
              <a:t>Doctors rely on common knowledge for treatment. When common knowledge is lacking, studies are summarized after some number of cases have been studied. But this process takes time, whereas if machine learning is used, the patterns can be identified earlier</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52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258300"/>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835"/>
              </a:lnSpc>
            </a:pPr>
            <a:fld id="{81D60167-4931-47E6-BA6A-407CBD079E47}" type="slidenum">
              <a:rPr spc="110" dirty="0"/>
              <a:t>8</a:t>
            </a:fld>
            <a:endParaRPr spc="110" dirty="0"/>
          </a:p>
        </p:txBody>
      </p:sp>
      <p:sp>
        <p:nvSpPr>
          <p:cNvPr id="8" name="Rectangle 7">
            <a:extLst>
              <a:ext uri="{FF2B5EF4-FFF2-40B4-BE49-F238E27FC236}">
                <a16:creationId xmlns:a16="http://schemas.microsoft.com/office/drawing/2014/main" id="{61A749CE-4E2F-4A44-809B-30B7683F9F67}"/>
              </a:ext>
            </a:extLst>
          </p:cNvPr>
          <p:cNvSpPr/>
          <p:nvPr/>
        </p:nvSpPr>
        <p:spPr>
          <a:xfrm>
            <a:off x="6972300" y="54553"/>
            <a:ext cx="2438400" cy="1028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Dataset</a:t>
            </a:r>
          </a:p>
        </p:txBody>
      </p:sp>
      <p:sp>
        <p:nvSpPr>
          <p:cNvPr id="9" name="Rectangle 8">
            <a:extLst>
              <a:ext uri="{FF2B5EF4-FFF2-40B4-BE49-F238E27FC236}">
                <a16:creationId xmlns:a16="http://schemas.microsoft.com/office/drawing/2014/main" id="{3166AB23-C32F-4410-8EFE-B1BEBE3AD281}"/>
              </a:ext>
            </a:extLst>
          </p:cNvPr>
          <p:cNvSpPr/>
          <p:nvPr/>
        </p:nvSpPr>
        <p:spPr>
          <a:xfrm>
            <a:off x="5995553" y="2146590"/>
            <a:ext cx="44958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Data Pre-processing</a:t>
            </a:r>
          </a:p>
        </p:txBody>
      </p:sp>
      <p:sp>
        <p:nvSpPr>
          <p:cNvPr id="10" name="Rectangle 9">
            <a:extLst>
              <a:ext uri="{FF2B5EF4-FFF2-40B4-BE49-F238E27FC236}">
                <a16:creationId xmlns:a16="http://schemas.microsoft.com/office/drawing/2014/main" id="{DC885062-C44D-45CB-A7FB-ACC4D3BEED1D}"/>
              </a:ext>
            </a:extLst>
          </p:cNvPr>
          <p:cNvSpPr/>
          <p:nvPr/>
        </p:nvSpPr>
        <p:spPr>
          <a:xfrm>
            <a:off x="4987635" y="4028211"/>
            <a:ext cx="2133600" cy="871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Training set</a:t>
            </a:r>
          </a:p>
        </p:txBody>
      </p:sp>
      <p:sp>
        <p:nvSpPr>
          <p:cNvPr id="11" name="Rectangle 10">
            <a:extLst>
              <a:ext uri="{FF2B5EF4-FFF2-40B4-BE49-F238E27FC236}">
                <a16:creationId xmlns:a16="http://schemas.microsoft.com/office/drawing/2014/main" id="{3E37BA88-435B-4401-8AD8-DB3A53BC7427}"/>
              </a:ext>
            </a:extLst>
          </p:cNvPr>
          <p:cNvSpPr/>
          <p:nvPr/>
        </p:nvSpPr>
        <p:spPr>
          <a:xfrm>
            <a:off x="9391649" y="4032540"/>
            <a:ext cx="1981202"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Test set</a:t>
            </a:r>
          </a:p>
        </p:txBody>
      </p:sp>
      <p:sp>
        <p:nvSpPr>
          <p:cNvPr id="12" name="Rectangle 11">
            <a:extLst>
              <a:ext uri="{FF2B5EF4-FFF2-40B4-BE49-F238E27FC236}">
                <a16:creationId xmlns:a16="http://schemas.microsoft.com/office/drawing/2014/main" id="{6B1DA946-0CCA-41A8-8DFB-E62801D02BC9}"/>
              </a:ext>
            </a:extLst>
          </p:cNvPr>
          <p:cNvSpPr/>
          <p:nvPr/>
        </p:nvSpPr>
        <p:spPr>
          <a:xfrm>
            <a:off x="6284767" y="5965249"/>
            <a:ext cx="41910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Ml Model</a:t>
            </a:r>
          </a:p>
        </p:txBody>
      </p:sp>
      <p:sp>
        <p:nvSpPr>
          <p:cNvPr id="13" name="Rectangle: Rounded Corners 12">
            <a:extLst>
              <a:ext uri="{FF2B5EF4-FFF2-40B4-BE49-F238E27FC236}">
                <a16:creationId xmlns:a16="http://schemas.microsoft.com/office/drawing/2014/main" id="{F51D2B86-6750-47E4-BDD7-BD8C4B5BCB5C}"/>
              </a:ext>
            </a:extLst>
          </p:cNvPr>
          <p:cNvSpPr/>
          <p:nvPr/>
        </p:nvSpPr>
        <p:spPr>
          <a:xfrm>
            <a:off x="7121235" y="7600080"/>
            <a:ext cx="2362200" cy="8001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Predicted outcome</a:t>
            </a:r>
          </a:p>
        </p:txBody>
      </p:sp>
      <p:sp>
        <p:nvSpPr>
          <p:cNvPr id="14" name="Arrow: Down 13">
            <a:extLst>
              <a:ext uri="{FF2B5EF4-FFF2-40B4-BE49-F238E27FC236}">
                <a16:creationId xmlns:a16="http://schemas.microsoft.com/office/drawing/2014/main" id="{DBFCCAE3-D4CA-4D1C-8299-F6E307C59DF0}"/>
              </a:ext>
            </a:extLst>
          </p:cNvPr>
          <p:cNvSpPr/>
          <p:nvPr/>
        </p:nvSpPr>
        <p:spPr>
          <a:xfrm>
            <a:off x="8052953" y="1099705"/>
            <a:ext cx="381000" cy="1028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Down 14">
            <a:extLst>
              <a:ext uri="{FF2B5EF4-FFF2-40B4-BE49-F238E27FC236}">
                <a16:creationId xmlns:a16="http://schemas.microsoft.com/office/drawing/2014/main" id="{75576EB8-CA42-4EE2-924C-0C6600AC1864}"/>
              </a:ext>
            </a:extLst>
          </p:cNvPr>
          <p:cNvSpPr/>
          <p:nvPr/>
        </p:nvSpPr>
        <p:spPr>
          <a:xfrm>
            <a:off x="9886950" y="3002975"/>
            <a:ext cx="304800" cy="987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62B200DD-836B-4B4E-AEA8-6875C5F18132}"/>
              </a:ext>
            </a:extLst>
          </p:cNvPr>
          <p:cNvSpPr/>
          <p:nvPr/>
        </p:nvSpPr>
        <p:spPr>
          <a:xfrm>
            <a:off x="6284767" y="3002975"/>
            <a:ext cx="304800" cy="987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350B9120-A5B7-4AFE-AE2B-D21A5FB9EAE9}"/>
              </a:ext>
            </a:extLst>
          </p:cNvPr>
          <p:cNvSpPr/>
          <p:nvPr/>
        </p:nvSpPr>
        <p:spPr>
          <a:xfrm>
            <a:off x="10048009" y="4905377"/>
            <a:ext cx="342900" cy="1013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Down 17">
            <a:extLst>
              <a:ext uri="{FF2B5EF4-FFF2-40B4-BE49-F238E27FC236}">
                <a16:creationId xmlns:a16="http://schemas.microsoft.com/office/drawing/2014/main" id="{E16C8F48-403C-48F9-9CEA-7C3636B9D8F2}"/>
              </a:ext>
            </a:extLst>
          </p:cNvPr>
          <p:cNvSpPr/>
          <p:nvPr/>
        </p:nvSpPr>
        <p:spPr>
          <a:xfrm>
            <a:off x="6284768" y="4952136"/>
            <a:ext cx="342900" cy="1013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6692958E-3103-4CA5-B18A-9885CEEC8984}"/>
              </a:ext>
            </a:extLst>
          </p:cNvPr>
          <p:cNvSpPr/>
          <p:nvPr/>
        </p:nvSpPr>
        <p:spPr>
          <a:xfrm>
            <a:off x="8052953" y="6644122"/>
            <a:ext cx="381000" cy="800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Down 20">
            <a:extLst>
              <a:ext uri="{FF2B5EF4-FFF2-40B4-BE49-F238E27FC236}">
                <a16:creationId xmlns:a16="http://schemas.microsoft.com/office/drawing/2014/main" id="{C8B01F1A-CE7E-42F0-9425-C9C0E5ADE9BE}"/>
              </a:ext>
            </a:extLst>
          </p:cNvPr>
          <p:cNvSpPr/>
          <p:nvPr/>
        </p:nvSpPr>
        <p:spPr>
          <a:xfrm rot="10800000">
            <a:off x="6284768" y="4890660"/>
            <a:ext cx="342900" cy="838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 y="9240982"/>
            <a:ext cx="18288000" cy="1028700"/>
          </a:xfrm>
          <a:custGeom>
            <a:avLst/>
            <a:gdLst/>
            <a:ahLst/>
            <a:cxnLst/>
            <a:rect l="l" t="t" r="r" b="b"/>
            <a:pathLst>
              <a:path w="18288000" h="1028700">
                <a:moveTo>
                  <a:pt x="18287998" y="1028700"/>
                </a:moveTo>
                <a:lnTo>
                  <a:pt x="0" y="1028700"/>
                </a:lnTo>
                <a:lnTo>
                  <a:pt x="0" y="0"/>
                </a:lnTo>
                <a:lnTo>
                  <a:pt x="18287998" y="0"/>
                </a:lnTo>
                <a:lnTo>
                  <a:pt x="18287998" y="1028700"/>
                </a:lnTo>
                <a:close/>
              </a:path>
            </a:pathLst>
          </a:custGeom>
          <a:solidFill>
            <a:srgbClr val="A2B08A"/>
          </a:solidFill>
        </p:spPr>
        <p:txBody>
          <a:bodyPr wrap="square" lIns="0" tIns="0" rIns="0" bIns="0" rtlCol="0"/>
          <a:lstStyle/>
          <a:p>
            <a:endParaRPr sz="320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272C6DB-E985-455C-B786-510E16DF1B5F}"/>
              </a:ext>
            </a:extLst>
          </p:cNvPr>
          <p:cNvSpPr/>
          <p:nvPr/>
        </p:nvSpPr>
        <p:spPr>
          <a:xfrm>
            <a:off x="685800" y="723900"/>
            <a:ext cx="2945486" cy="584775"/>
          </a:xfrm>
          <a:prstGeom prst="rect">
            <a:avLst/>
          </a:prstGeom>
        </p:spPr>
        <p:txBody>
          <a:bodyPr wrap="none">
            <a:spAutoFit/>
          </a:bodyPr>
          <a:lstStyle/>
          <a:p>
            <a:r>
              <a:rPr lang="en-IN" sz="3200" spc="565" dirty="0">
                <a:latin typeface="Times New Roman" panose="02020603050405020304" pitchFamily="18" charset="0"/>
                <a:cs typeface="Times New Roman" panose="02020603050405020304" pitchFamily="18" charset="0"/>
              </a:rPr>
              <a:t>State of Art</a:t>
            </a:r>
            <a:endParaRPr lang="en-IN" sz="3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5CD6916-41B4-465C-8C70-EFF31A510986}"/>
              </a:ext>
            </a:extLst>
          </p:cNvPr>
          <p:cNvSpPr/>
          <p:nvPr/>
        </p:nvSpPr>
        <p:spPr>
          <a:xfrm>
            <a:off x="838200" y="1554897"/>
            <a:ext cx="11725862" cy="1077218"/>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Diabetes Prediction Using Machine Learning (2022)</a:t>
            </a:r>
          </a:p>
          <a:p>
            <a:r>
              <a:rPr lang="en-IN" sz="3200" dirty="0">
                <a:latin typeface="Times New Roman" panose="02020603050405020304" pitchFamily="18" charset="0"/>
                <a:cs typeface="Times New Roman" panose="02020603050405020304" pitchFamily="18" charset="0"/>
              </a:rPr>
              <a:t>                                                                               -ASHWINI R</a:t>
            </a:r>
          </a:p>
        </p:txBody>
      </p:sp>
      <p:sp>
        <p:nvSpPr>
          <p:cNvPr id="11" name="Rectangle 10">
            <a:extLst>
              <a:ext uri="{FF2B5EF4-FFF2-40B4-BE49-F238E27FC236}">
                <a16:creationId xmlns:a16="http://schemas.microsoft.com/office/drawing/2014/main" id="{68D14E7D-CD7E-4958-AD16-97E344D636B4}"/>
              </a:ext>
            </a:extLst>
          </p:cNvPr>
          <p:cNvSpPr/>
          <p:nvPr/>
        </p:nvSpPr>
        <p:spPr>
          <a:xfrm>
            <a:off x="838200" y="3043447"/>
            <a:ext cx="12268200" cy="107721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Diabetes Prediction using Machine Learning Techniques(2020)</a:t>
            </a:r>
          </a:p>
          <a:p>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Mitushi Soni, Sunita Varma</a:t>
            </a:r>
            <a:endParaRPr lang="en-US" sz="32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1436C9C-B671-4FFE-B3CB-E6CCA2C278D8}"/>
              </a:ext>
            </a:extLst>
          </p:cNvPr>
          <p:cNvSpPr/>
          <p:nvPr/>
        </p:nvSpPr>
        <p:spPr>
          <a:xfrm>
            <a:off x="838200" y="4905496"/>
            <a:ext cx="13487400" cy="107721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Research on Diabetes Prediction Method Based on Machine Learning(2020)</a:t>
            </a:r>
          </a:p>
          <a:p>
            <a:r>
              <a:rPr lang="en-US" sz="3200" dirty="0">
                <a:latin typeface="Times New Roman" panose="02020603050405020304" pitchFamily="18" charset="0"/>
                <a:cs typeface="Times New Roman" panose="02020603050405020304" pitchFamily="18" charset="0"/>
              </a:rPr>
              <a:t>                                                                                              -Jingyu Xue, china</a:t>
            </a:r>
          </a:p>
        </p:txBody>
      </p:sp>
      <p:sp>
        <p:nvSpPr>
          <p:cNvPr id="13" name="Rectangle 12">
            <a:extLst>
              <a:ext uri="{FF2B5EF4-FFF2-40B4-BE49-F238E27FC236}">
                <a16:creationId xmlns:a16="http://schemas.microsoft.com/office/drawing/2014/main" id="{EA3516F6-B816-4EC5-A332-E52E21623928}"/>
              </a:ext>
            </a:extLst>
          </p:cNvPr>
          <p:cNvSpPr/>
          <p:nvPr/>
        </p:nvSpPr>
        <p:spPr>
          <a:xfrm>
            <a:off x="838200" y="6685794"/>
            <a:ext cx="13931442" cy="1077218"/>
          </a:xfrm>
          <a:prstGeom prst="rect">
            <a:avLst/>
          </a:prstGeom>
        </p:spPr>
        <p:txBody>
          <a:bodyPr wrap="none">
            <a:spAutoFit/>
          </a:bodyPr>
          <a:lstStyle/>
          <a:p>
            <a:r>
              <a:rPr lang="en-IN" sz="3200" dirty="0">
                <a:latin typeface="Times New Roman" panose="02020603050405020304" pitchFamily="18" charset="0"/>
                <a:cs typeface="Times New Roman" panose="02020603050405020304" pitchFamily="18" charset="0"/>
              </a:rPr>
              <a:t>Diabetes Prediction using Machine Learning Algorithms(2020)</a:t>
            </a:r>
          </a:p>
          <a:p>
            <a:r>
              <a:rPr lang="en-IN" sz="3200" dirty="0">
                <a:latin typeface="Times New Roman" panose="02020603050405020304" pitchFamily="18" charset="0"/>
                <a:cs typeface="Times New Roman" panose="02020603050405020304" pitchFamily="18" charset="0"/>
              </a:rPr>
              <a:t>										-Avantika Nahar, Ajay Lala</a:t>
            </a:r>
          </a:p>
        </p:txBody>
      </p:sp>
    </p:spTree>
    <p:extLst>
      <p:ext uri="{BB962C8B-B14F-4D97-AF65-F5344CB8AC3E}">
        <p14:creationId xmlns:p14="http://schemas.microsoft.com/office/powerpoint/2010/main" val="1655750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TotalTime>
  <Words>535</Words>
  <Application>Microsoft Office PowerPoint</Application>
  <PresentationFormat>Custom</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Georgia</vt:lpstr>
      <vt:lpstr>Times New Roman</vt:lpstr>
      <vt:lpstr>Wingdings</vt:lpstr>
      <vt:lpstr>Office Theme</vt:lpstr>
      <vt:lpstr>Diabetes Prediction Using    Machine Learning </vt:lpstr>
      <vt:lpstr>Guide:Dr.Vijay Kumar sir</vt:lpstr>
      <vt:lpstr>PowerPoint Presentation</vt:lpstr>
      <vt:lpstr>Introduction</vt:lpstr>
      <vt:lpstr>Abstract</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Monochromatic Simple The Minimalist Presentation Template</dc:title>
  <cp:lastModifiedBy>DURGA SARAN KORIPALLI</cp:lastModifiedBy>
  <cp:revision>25</cp:revision>
  <dcterms:created xsi:type="dcterms:W3CDTF">2022-08-25T05:29:18Z</dcterms:created>
  <dcterms:modified xsi:type="dcterms:W3CDTF">2022-08-25T18:25:39Z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2022-08-25T00:00:00Z</vt:filetime>
  </property>
  <property fmtid="{D5CDD505-2E9C-101B-9397-08002B2CF9AE}" pid="3" name="Creator">
    <vt:lpwstr>Canva</vt:lpwstr>
  </property>
  <property fmtid="{D5CDD505-2E9C-101B-9397-08002B2CF9AE}" pid="4" name="LastSaved">
    <vt:filetime>2022-08-25T00:00:00Z</vt:filetime>
  </property>
</Properties>
</file>