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20" d="100"/>
          <a:sy n="120" d="100"/>
        </p:scale>
        <p:origin x="-120" y="-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800"/>
            </a:pPr>
            <a:r>
              <a:rPr lang="en-US" sz="2800"/>
              <a:t>Income Budget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'C:\Users\terry\AppData\Local\Microsoft\Windows\Temporary Internet Files\Content.Outlook\X5UOSZ5C\[Breakdown.xlsx]Data'!$G$3</c:f>
              <c:strCache>
                <c:ptCount val="1"/>
                <c:pt idx="0">
                  <c:v>Income Budget</c:v>
                </c:pt>
              </c:strCache>
            </c:strRef>
          </c:tx>
          <c:dLbls>
            <c:dLbl>
              <c:idx val="0"/>
              <c:layout>
                <c:manualLayout>
                  <c:x val="-5.5798007907121923E-2"/>
                  <c:y val="-0.29996054586194837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2.8065480394444009E-2"/>
                  <c:y val="2.767689260461276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780618271243253"/>
                      <c:h val="0.24301800464195233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5.399185322892399E-2"/>
                  <c:y val="0.12085274020160369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400" b="1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'C:\Users\terry\AppData\Local\Microsoft\Windows\Temporary Internet Files\Content.Outlook\X5UOSZ5C\[Breakdown.xlsx]Data'!$A$4:$A$6</c:f>
              <c:strCache>
                <c:ptCount val="3"/>
                <c:pt idx="0">
                  <c:v>Pledges</c:v>
                </c:pt>
                <c:pt idx="1">
                  <c:v>Plate &amp; Cont. of Record</c:v>
                </c:pt>
                <c:pt idx="2">
                  <c:v>Fundraisers</c:v>
                </c:pt>
              </c:strCache>
            </c:strRef>
          </c:cat>
          <c:val>
            <c:numRef>
              <c:f>'C:\Users\terry\AppData\Local\Microsoft\Windows\Temporary Internet Files\Content.Outlook\X5UOSZ5C\[Breakdown.xlsx]Data'!$G$4:$G$6</c:f>
              <c:numCache>
                <c:formatCode>General</c:formatCode>
                <c:ptCount val="3"/>
                <c:pt idx="0">
                  <c:v>347200</c:v>
                </c:pt>
                <c:pt idx="1">
                  <c:v>14000</c:v>
                </c:pt>
                <c:pt idx="2">
                  <c:v>27400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PROGRAM ALLOCATIONS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5938295672096306"/>
          <c:y val="7.6303100733252832E-2"/>
          <c:w val="0.47304772858493876"/>
          <c:h val="0.83214234688207989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Sheet1!$B$5:$B$10</c:f>
              <c:strCache>
                <c:ptCount val="6"/>
                <c:pt idx="0">
                  <c:v>WORSHIP</c:v>
                </c:pt>
                <c:pt idx="1">
                  <c:v>RELIGIOUS EDUCATION</c:v>
                </c:pt>
                <c:pt idx="2">
                  <c:v>UU CONNECTIONS</c:v>
                </c:pt>
                <c:pt idx="3">
                  <c:v>OUTREACH/ SOCIAL JUSTICE</c:v>
                </c:pt>
                <c:pt idx="4">
                  <c:v>CARING COMMUNITY</c:v>
                </c:pt>
                <c:pt idx="5">
                  <c:v>CONGREGATION MODERN TITHE</c:v>
                </c:pt>
              </c:strCache>
            </c:strRef>
          </c:cat>
          <c:val>
            <c:numRef>
              <c:f>Sheet1!$C$5:$C$10</c:f>
              <c:numCache>
                <c:formatCode>_("$"* #,##0.00_);_("$"* \(#,##0.00\);_("$"* "-"??_);_(@_)</c:formatCode>
                <c:ptCount val="6"/>
                <c:pt idx="0">
                  <c:v>145859</c:v>
                </c:pt>
                <c:pt idx="1">
                  <c:v>137557</c:v>
                </c:pt>
                <c:pt idx="2">
                  <c:v>29446</c:v>
                </c:pt>
                <c:pt idx="3">
                  <c:v>50592</c:v>
                </c:pt>
                <c:pt idx="4">
                  <c:v>31675</c:v>
                </c:pt>
                <c:pt idx="5">
                  <c:v>20796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4ADB-3979-4C28-B6FF-7F9C6A909903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6167-30B6-476A-AD70-AD909C8BE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4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4ADB-3979-4C28-B6FF-7F9C6A909903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6167-30B6-476A-AD70-AD909C8BE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6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4ADB-3979-4C28-B6FF-7F9C6A909903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6167-30B6-476A-AD70-AD909C8BE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4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4ADB-3979-4C28-B6FF-7F9C6A909903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6167-30B6-476A-AD70-AD909C8BE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6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4ADB-3979-4C28-B6FF-7F9C6A909903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6167-30B6-476A-AD70-AD909C8BE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4ADB-3979-4C28-B6FF-7F9C6A909903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6167-30B6-476A-AD70-AD909C8BE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7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4ADB-3979-4C28-B6FF-7F9C6A909903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6167-30B6-476A-AD70-AD909C8BE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2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4ADB-3979-4C28-B6FF-7F9C6A909903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6167-30B6-476A-AD70-AD909C8BE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1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4ADB-3979-4C28-B6FF-7F9C6A909903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6167-30B6-476A-AD70-AD909C8BE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4ADB-3979-4C28-B6FF-7F9C6A909903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6167-30B6-476A-AD70-AD909C8BE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0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4ADB-3979-4C28-B6FF-7F9C6A909903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6167-30B6-476A-AD70-AD909C8BE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B4ADB-3979-4C28-B6FF-7F9C6A909903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C6167-30B6-476A-AD70-AD909C8BE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8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420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TREASURER’S </a:t>
            </a:r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Conejo</a:t>
            </a:r>
            <a:r>
              <a:rPr lang="en-US" dirty="0" smtClean="0"/>
              <a:t> Valley Unitarian Universalist Fellowship</a:t>
            </a:r>
          </a:p>
          <a:p>
            <a:pPr marL="0" indent="0" algn="ctr">
              <a:buNone/>
            </a:pPr>
            <a:r>
              <a:rPr lang="en-US" dirty="0" smtClean="0"/>
              <a:t>Mid Year Fellowship Meeting</a:t>
            </a:r>
          </a:p>
          <a:p>
            <a:pPr marL="0" indent="0" algn="ctr">
              <a:buNone/>
            </a:pPr>
            <a:r>
              <a:rPr lang="en-US" dirty="0" smtClean="0"/>
              <a:t>January 11,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2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6862" y="-1677988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Mid-Year Fiscal Year 2015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450" y="1644650"/>
            <a:ext cx="9144000" cy="1655762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06232"/>
              </p:ext>
            </p:extLst>
          </p:nvPr>
        </p:nvGraphicFramePr>
        <p:xfrm>
          <a:off x="1257770" y="600075"/>
          <a:ext cx="9453092" cy="60206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95347"/>
                <a:gridCol w="2201956"/>
                <a:gridCol w="2201956"/>
                <a:gridCol w="2153833"/>
              </a:tblGrid>
              <a:tr h="4390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</a:endParaRPr>
                    </a:p>
                  </a:txBody>
                  <a:tcPr marL="39783" marR="397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 dirty="0" smtClean="0">
                          <a:effectLst/>
                        </a:rPr>
                        <a:t>Actual </a:t>
                      </a:r>
                      <a:r>
                        <a:rPr lang="en-US" sz="2000" u="sng" dirty="0">
                          <a:effectLst/>
                        </a:rPr>
                        <a:t>FY </a:t>
                      </a:r>
                      <a:r>
                        <a:rPr lang="en-US" sz="2000" u="sng" dirty="0" smtClean="0">
                          <a:effectLst/>
                        </a:rPr>
                        <a:t>2015 (First 6 Months)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</a:endParaRPr>
                    </a:p>
                  </a:txBody>
                  <a:tcPr marL="39783" marR="397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>
                          <a:effectLst/>
                        </a:rPr>
                        <a:t>Budget FY 2015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</a:endParaRPr>
                    </a:p>
                  </a:txBody>
                  <a:tcPr marL="39783" marR="397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effectLst/>
                        </a:rPr>
                        <a:t>Actual FY as % of Budget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</a:endParaRPr>
                    </a:p>
                  </a:txBody>
                  <a:tcPr marL="39783" marR="39783" marT="0" marB="0"/>
                </a:tc>
              </a:tr>
              <a:tr h="2685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>
                          <a:effectLst/>
                        </a:rPr>
                        <a:t>Revenues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</a:endParaRPr>
                    </a:p>
                  </a:txBody>
                  <a:tcPr marL="39783" marR="397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</a:endParaRPr>
                    </a:p>
                  </a:txBody>
                  <a:tcPr marL="39783" marR="397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</a:endParaRPr>
                    </a:p>
                  </a:txBody>
                  <a:tcPr marL="39783" marR="397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</a:endParaRPr>
                    </a:p>
                  </a:txBody>
                  <a:tcPr marL="39783" marR="39783" marT="0" marB="0"/>
                </a:tc>
              </a:tr>
              <a:tr h="2685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Pledges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</a:endParaRPr>
                    </a:p>
                  </a:txBody>
                  <a:tcPr marL="39783" marR="397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$168,771.00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</a:endParaRPr>
                    </a:p>
                  </a:txBody>
                  <a:tcPr marL="39783" marR="397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$347,200.00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</a:endParaRPr>
                    </a:p>
                  </a:txBody>
                  <a:tcPr marL="39783" marR="397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48%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</a:endParaRPr>
                    </a:p>
                  </a:txBody>
                  <a:tcPr marL="39783" marR="39783" marT="0" marB="0"/>
                </a:tc>
              </a:tr>
              <a:tr h="376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Other Contributions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</a:endParaRPr>
                    </a:p>
                  </a:txBody>
                  <a:tcPr marL="39783" marR="397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$5,162.00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</a:endParaRPr>
                    </a:p>
                  </a:txBody>
                  <a:tcPr marL="39783" marR="397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$14,000.00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</a:endParaRPr>
                    </a:p>
                  </a:txBody>
                  <a:tcPr marL="39783" marR="397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37%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</a:endParaRPr>
                    </a:p>
                  </a:txBody>
                  <a:tcPr marL="39783" marR="39783" marT="0" marB="0"/>
                </a:tc>
              </a:tr>
              <a:tr h="2685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Fundraisers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</a:endParaRPr>
                    </a:p>
                  </a:txBody>
                  <a:tcPr marL="39783" marR="397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$23,108.00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</a:endParaRPr>
                    </a:p>
                  </a:txBody>
                  <a:tcPr marL="39783" marR="397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$27,400.00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</a:endParaRPr>
                    </a:p>
                  </a:txBody>
                  <a:tcPr marL="39783" marR="397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84%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</a:endParaRPr>
                    </a:p>
                  </a:txBody>
                  <a:tcPr marL="39783" marR="39783" marT="0" marB="0"/>
                </a:tc>
              </a:tr>
              <a:tr h="2685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Total Revenue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</a:endParaRPr>
                    </a:p>
                  </a:txBody>
                  <a:tcPr marL="39783" marR="397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$196,951.00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</a:endParaRPr>
                    </a:p>
                  </a:txBody>
                  <a:tcPr marL="39783" marR="397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$368,600.00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</a:endParaRPr>
                    </a:p>
                  </a:txBody>
                  <a:tcPr marL="39783" marR="397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50%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</a:endParaRPr>
                    </a:p>
                  </a:txBody>
                  <a:tcPr marL="39783" marR="39783" marT="0" marB="0"/>
                </a:tc>
              </a:tr>
              <a:tr h="2685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</a:endParaRPr>
                    </a:p>
                  </a:txBody>
                  <a:tcPr marL="39783" marR="397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</a:endParaRPr>
                    </a:p>
                  </a:txBody>
                  <a:tcPr marL="39783" marR="397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</a:endParaRPr>
                    </a:p>
                  </a:txBody>
                  <a:tcPr marL="39783" marR="397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</a:endParaRPr>
                    </a:p>
                  </a:txBody>
                  <a:tcPr marL="39783" marR="39783" marT="0" marB="0"/>
                </a:tc>
              </a:tr>
              <a:tr h="2685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>
                          <a:effectLst/>
                        </a:rPr>
                        <a:t>Expenses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</a:endParaRPr>
                    </a:p>
                  </a:txBody>
                  <a:tcPr marL="39783" marR="397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</a:endParaRPr>
                    </a:p>
                  </a:txBody>
                  <a:tcPr marL="39783" marR="397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</a:endParaRPr>
                    </a:p>
                  </a:txBody>
                  <a:tcPr marL="39783" marR="397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</a:endParaRPr>
                    </a:p>
                  </a:txBody>
                  <a:tcPr marL="39783" marR="39783" marT="0" marB="0"/>
                </a:tc>
              </a:tr>
              <a:tr h="376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Salaries/Benefits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</a:endParaRPr>
                    </a:p>
                  </a:txBody>
                  <a:tcPr marL="39783" marR="397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$91,711.00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</a:endParaRPr>
                    </a:p>
                  </a:txBody>
                  <a:tcPr marL="39783" marR="397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$185,836.00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</a:endParaRPr>
                    </a:p>
                  </a:txBody>
                  <a:tcPr marL="39783" marR="397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49%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</a:endParaRPr>
                    </a:p>
                  </a:txBody>
                  <a:tcPr marL="39783" marR="39783" marT="0" marB="0"/>
                </a:tc>
              </a:tr>
              <a:tr h="9404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Finance (Including Mortgage and Rent)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</a:endParaRPr>
                    </a:p>
                  </a:txBody>
                  <a:tcPr marL="39783" marR="397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$73,050.00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</a:endParaRPr>
                    </a:p>
                  </a:txBody>
                  <a:tcPr marL="39783" marR="397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$143,164.00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</a:endParaRPr>
                    </a:p>
                  </a:txBody>
                  <a:tcPr marL="39783" marR="397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51%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</a:endParaRPr>
                    </a:p>
                  </a:txBody>
                  <a:tcPr marL="39783" marR="39783" marT="0" marB="0"/>
                </a:tc>
              </a:tr>
              <a:tr h="5415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Board (Including UUA and PSWD)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</a:endParaRPr>
                    </a:p>
                  </a:txBody>
                  <a:tcPr marL="39783" marR="397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$9,402.00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</a:endParaRPr>
                    </a:p>
                  </a:txBody>
                  <a:tcPr marL="39783" marR="397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$17,630.00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</a:endParaRPr>
                    </a:p>
                  </a:txBody>
                  <a:tcPr marL="39783" marR="397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53%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</a:endParaRPr>
                    </a:p>
                  </a:txBody>
                  <a:tcPr marL="39783" marR="39783" marT="0" marB="0"/>
                </a:tc>
              </a:tr>
              <a:tr h="2685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Operations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</a:endParaRPr>
                    </a:p>
                  </a:txBody>
                  <a:tcPr marL="39783" marR="397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$17,100.00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</a:endParaRPr>
                    </a:p>
                  </a:txBody>
                  <a:tcPr marL="39783" marR="397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$33,880.00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</a:endParaRPr>
                    </a:p>
                  </a:txBody>
                  <a:tcPr marL="39783" marR="397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50%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</a:endParaRPr>
                    </a:p>
                  </a:txBody>
                  <a:tcPr marL="39783" marR="39783" marT="0" marB="0"/>
                </a:tc>
              </a:tr>
              <a:tr h="376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Outreach, Comm, etc.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</a:endParaRPr>
                    </a:p>
                  </a:txBody>
                  <a:tcPr marL="39783" marR="397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$3,968.00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</a:endParaRPr>
                    </a:p>
                  </a:txBody>
                  <a:tcPr marL="39783" marR="397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$8,090.00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</a:endParaRPr>
                    </a:p>
                  </a:txBody>
                  <a:tcPr marL="39783" marR="397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49%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</a:endParaRPr>
                    </a:p>
                  </a:txBody>
                  <a:tcPr marL="39783" marR="39783" marT="0" marB="0"/>
                </a:tc>
              </a:tr>
              <a:tr h="2685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Total Expenses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</a:endParaRPr>
                    </a:p>
                  </a:txBody>
                  <a:tcPr marL="39783" marR="397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$195,241.00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</a:endParaRPr>
                    </a:p>
                  </a:txBody>
                  <a:tcPr marL="39783" marR="397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$388,600.00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</a:endParaRPr>
                    </a:p>
                  </a:txBody>
                  <a:tcPr marL="39783" marR="397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50%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</a:endParaRPr>
                    </a:p>
                  </a:txBody>
                  <a:tcPr marL="39783" marR="3978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320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909431"/>
              </p:ext>
            </p:extLst>
          </p:nvPr>
        </p:nvGraphicFramePr>
        <p:xfrm>
          <a:off x="1765101" y="288726"/>
          <a:ext cx="8661797" cy="6280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592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114153"/>
              </p:ext>
            </p:extLst>
          </p:nvPr>
        </p:nvGraphicFramePr>
        <p:xfrm>
          <a:off x="-95807" y="447729"/>
          <a:ext cx="10859530" cy="6173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753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138</Words>
  <Application>Microsoft Office PowerPoint</Application>
  <PresentationFormat>Custom</PresentationFormat>
  <Paragraphs>69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 TREASURER’S REPORT</vt:lpstr>
      <vt:lpstr>Mid-Year Fiscal Year 2015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TREASURER’S REPORT</dc:title>
  <dc:creator>Terry Hinricher</dc:creator>
  <cp:lastModifiedBy>W Lubka</cp:lastModifiedBy>
  <cp:revision>13</cp:revision>
  <dcterms:created xsi:type="dcterms:W3CDTF">2015-01-09T05:26:23Z</dcterms:created>
  <dcterms:modified xsi:type="dcterms:W3CDTF">2015-01-11T06:39:44Z</dcterms:modified>
</cp:coreProperties>
</file>