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65" autoAdjust="0"/>
    <p:restoredTop sz="94612" autoAdjust="0"/>
  </p:normalViewPr>
  <p:slideViewPr>
    <p:cSldViewPr>
      <p:cViewPr>
        <p:scale>
          <a:sx n="150" d="100"/>
          <a:sy n="150" d="100"/>
        </p:scale>
        <p:origin x="341" y="14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9EC11-8F5A-40F0-A7B9-AAD495E2A3DB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42A6C-50AC-49E9-9064-57B5950B9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defRPr sz="1000"/>
            </a:pP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Hint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algn="l" rtl="0"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•To create a flowchart, you can modify this example 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(copy &amp; paste) 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or you can start from scratch to create your own flowchart.</a:t>
            </a:r>
          </a:p>
          <a:p>
            <a:pPr algn="l" rtl="0">
              <a:defRPr sz="1000"/>
            </a:pP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To add flowchart shapes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marL="228600" indent="-228600" algn="l" rtl="0">
              <a:buFont typeface="+mj-lt"/>
              <a:buAutoNum type="arabicPeriod"/>
              <a:defRPr sz="1000"/>
            </a:pP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In the </a:t>
            </a:r>
            <a:r>
              <a:rPr lang="en-US" sz="1200" b="1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Drawing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group on the </a:t>
            </a: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Home</a:t>
            </a:r>
            <a:r>
              <a:rPr lang="en-US" sz="120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tab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, click on the 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bottom</a:t>
            </a:r>
            <a:r>
              <a:rPr lang="en-US" sz="1200" baseline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“arrow”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button next to the shapes, and find the </a:t>
            </a:r>
            <a:r>
              <a:rPr lang="en-US" sz="1200" b="1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</a:t>
            </a: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lowchart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shapes.</a:t>
            </a:r>
          </a:p>
          <a:p>
            <a:pPr marL="228600" indent="-228600" algn="l" rtl="0">
              <a:buFont typeface="+mj-lt"/>
              <a:buAutoNum type="arabicPeriod"/>
              <a:defRPr sz="1000"/>
            </a:pP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Click on the shape that you want. Use the cursor to create the shape where you want it on the slide, and size it as you like.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algn="l" rtl="0">
              <a:defRPr sz="1000"/>
            </a:pP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algn="l" rtl="0">
              <a:defRPr sz="1000"/>
            </a:pP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To add connectors between the shapes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1. On the </a:t>
            </a: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Drawing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group, click on the bottom</a:t>
            </a:r>
            <a:r>
              <a:rPr lang="en-US" sz="1200" baseline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“arrow”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button next to the shapes, and find the </a:t>
            </a:r>
            <a:r>
              <a:rPr lang="en-US" sz="1200" b="1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Lines 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shapes.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algn="l" rtl="0"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2. Point to where you want to lock the connector.</a:t>
            </a:r>
          </a:p>
          <a:p>
            <a:pPr algn="l" rtl="0"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3. Click the first connection site you want, point to the other shape, and then click the second connection site.</a:t>
            </a:r>
          </a:p>
          <a:p>
            <a:pPr algn="l" rtl="0"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•To delete the sample flowchart and these instructions, 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press Control + A and then Delete.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470E-F914-411C-B29F-48DCD3BDBEA2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1123950" y="661987"/>
            <a:ext cx="914400" cy="790575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45720" tIns="45720" rIns="45720" bIns="4572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Receive barrel of apples from delivery truck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971550" y="6148387"/>
            <a:ext cx="1285875" cy="600075"/>
          </a:xfrm>
          <a:prstGeom prst="flowChartPredefinedProcess">
            <a:avLst/>
          </a:prstGeom>
          <a:solidFill>
            <a:srgbClr val="D5EBD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Bottle apple juice and ship to stores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67050" y="5043487"/>
            <a:ext cx="1562100" cy="590550"/>
          </a:xfrm>
          <a:prstGeom prst="flowChartPredefinedProcess">
            <a:avLst/>
          </a:prstGeom>
          <a:solidFill>
            <a:srgbClr val="D5EBD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Make apple sauce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162050" y="1881187"/>
            <a:ext cx="847725" cy="466725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Inspect each apple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895600" y="3176587"/>
            <a:ext cx="1209675" cy="466725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Discard apple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038225" y="4271962"/>
            <a:ext cx="1123950" cy="476250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Process good apples in blending machine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90600" y="2824162"/>
            <a:ext cx="1219200" cy="1171575"/>
          </a:xfrm>
          <a:prstGeom prst="flowChartDecision">
            <a:avLst/>
          </a:prstGeom>
          <a:solidFill>
            <a:srgbClr val="CEE1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Is apple in good condition?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047750" y="5100637"/>
            <a:ext cx="1123950" cy="476250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Filter pulp from apple sludge</a:t>
            </a:r>
          </a:p>
        </p:txBody>
      </p:sp>
      <p:cxnSp>
        <p:nvCxnSpPr>
          <p:cNvPr id="12" name="AutoShape 10"/>
          <p:cNvCxnSpPr>
            <a:cxnSpLocks noChangeShapeType="1"/>
            <a:stCxn id="4" idx="2"/>
            <a:endCxn id="7" idx="0"/>
          </p:cNvCxnSpPr>
          <p:nvPr/>
        </p:nvCxnSpPr>
        <p:spPr bwMode="auto">
          <a:xfrm>
            <a:off x="1581150" y="1452562"/>
            <a:ext cx="9525" cy="4286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" name="AutoShape 11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1590675" y="2347912"/>
            <a:ext cx="9525" cy="476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" name="AutoShape 12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1590675" y="2347912"/>
            <a:ext cx="9525" cy="476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" name="AutoShape 13"/>
          <p:cNvCxnSpPr>
            <a:cxnSpLocks noChangeShapeType="1"/>
            <a:stCxn id="10" idx="3"/>
            <a:endCxn id="8" idx="1"/>
          </p:cNvCxnSpPr>
          <p:nvPr/>
        </p:nvCxnSpPr>
        <p:spPr bwMode="auto">
          <a:xfrm>
            <a:off x="2209800" y="3414712"/>
            <a:ext cx="685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" name="AutoShape 14"/>
          <p:cNvCxnSpPr>
            <a:cxnSpLocks noChangeShapeType="1"/>
            <a:stCxn id="10" idx="2"/>
            <a:endCxn id="9" idx="0"/>
          </p:cNvCxnSpPr>
          <p:nvPr/>
        </p:nvCxnSpPr>
        <p:spPr bwMode="auto">
          <a:xfrm>
            <a:off x="1600200" y="3995737"/>
            <a:ext cx="0" cy="276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" name="AutoShape 15"/>
          <p:cNvCxnSpPr>
            <a:cxnSpLocks noChangeShapeType="1"/>
            <a:stCxn id="9" idx="2"/>
            <a:endCxn id="11" idx="0"/>
          </p:cNvCxnSpPr>
          <p:nvPr/>
        </p:nvCxnSpPr>
        <p:spPr bwMode="auto">
          <a:xfrm>
            <a:off x="1600200" y="4748212"/>
            <a:ext cx="9525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" name="AutoShape 16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9" name="AutoShape 17"/>
          <p:cNvCxnSpPr>
            <a:cxnSpLocks noChangeShapeType="1"/>
            <a:stCxn id="11" idx="3"/>
            <a:endCxn id="6" idx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AutoShape 18"/>
          <p:cNvSpPr>
            <a:spLocks/>
          </p:cNvSpPr>
          <p:nvPr/>
        </p:nvSpPr>
        <p:spPr bwMode="auto">
          <a:xfrm>
            <a:off x="5010150" y="2995612"/>
            <a:ext cx="114300" cy="828675"/>
          </a:xfrm>
          <a:prstGeom prst="leftBracket">
            <a:avLst>
              <a:gd name="adj" fmla="val 60417"/>
            </a:avLst>
          </a:prstGeom>
          <a:solidFill>
            <a:srgbClr val="FCDAD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5105400" y="2995612"/>
            <a:ext cx="1571625" cy="819150"/>
          </a:xfrm>
          <a:prstGeom prst="flowChartProcess">
            <a:avLst/>
          </a:prstGeom>
          <a:solidFill>
            <a:srgbClr val="FCDAD0"/>
          </a:solidFill>
          <a:ln w="9525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 lIns="27432" tIns="22860" rIns="27432" bIns="2286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0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Send to compost bin. Compost is cycled back to the farm as nutrients for the apple orchard soil.</a:t>
            </a:r>
          </a:p>
        </p:txBody>
      </p:sp>
      <p:cxnSp>
        <p:nvCxnSpPr>
          <p:cNvPr id="22" name="AutoShape 20"/>
          <p:cNvCxnSpPr>
            <a:cxnSpLocks noChangeShapeType="1"/>
            <a:stCxn id="8" idx="3"/>
            <a:endCxn id="20" idx="1"/>
          </p:cNvCxnSpPr>
          <p:nvPr/>
        </p:nvCxnSpPr>
        <p:spPr bwMode="auto">
          <a:xfrm>
            <a:off x="4105275" y="3414712"/>
            <a:ext cx="8953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71700" y="109537"/>
            <a:ext cx="4800600" cy="3333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" tIns="32004" rIns="45720" bIns="32004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800" b="1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Simple </a:t>
            </a:r>
            <a:r>
              <a:rPr lang="en-US" sz="18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Flowchart in PowerPoint 2007</a:t>
            </a:r>
            <a:endParaRPr lang="en-US" sz="1800" b="1" i="0" strike="noStrike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247900" y="3205162"/>
            <a:ext cx="361950" cy="18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000" b="0" i="0" strike="noStrike">
                <a:solidFill>
                  <a:srgbClr val="000000"/>
                </a:solidFill>
                <a:latin typeface="Arial"/>
                <a:cs typeface="Arial"/>
              </a:rPr>
              <a:t>No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238250" y="3986212"/>
            <a:ext cx="314325" cy="18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000" b="0" i="0" strike="noStrike">
                <a:solidFill>
                  <a:srgbClr val="000000"/>
                </a:solidFill>
                <a:latin typeface="Arial"/>
                <a:cs typeface="Arial"/>
              </a:rPr>
              <a:t>Yes</a:t>
            </a:r>
          </a:p>
        </p:txBody>
      </p:sp>
      <p:cxnSp>
        <p:nvCxnSpPr>
          <p:cNvPr id="27" name="AutoShape 27"/>
          <p:cNvCxnSpPr>
            <a:cxnSpLocks noChangeShapeType="1"/>
          </p:cNvCxnSpPr>
          <p:nvPr/>
        </p:nvCxnSpPr>
        <p:spPr bwMode="auto">
          <a:xfrm>
            <a:off x="2209800" y="3414712"/>
            <a:ext cx="685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247900" y="3205162"/>
            <a:ext cx="361950" cy="18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000" b="0" i="0" strike="noStrike">
                <a:solidFill>
                  <a:srgbClr val="000000"/>
                </a:solidFill>
                <a:latin typeface="Arial"/>
                <a:cs typeface="Arial"/>
              </a:rPr>
              <a:t>No</a:t>
            </a:r>
          </a:p>
        </p:txBody>
      </p:sp>
      <p:cxnSp>
        <p:nvCxnSpPr>
          <p:cNvPr id="29" name="AutoShape 32"/>
          <p:cNvCxnSpPr>
            <a:cxnSpLocks noChangeShapeType="1"/>
          </p:cNvCxnSpPr>
          <p:nvPr/>
        </p:nvCxnSpPr>
        <p:spPr bwMode="auto">
          <a:xfrm>
            <a:off x="1600200" y="3995737"/>
            <a:ext cx="0" cy="276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" name="AutoShape 39"/>
          <p:cNvCxnSpPr>
            <a:cxnSpLocks noChangeShapeType="1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1" name="AutoShape 40"/>
          <p:cNvCxnSpPr>
            <a:cxnSpLocks noChangeShapeType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41"/>
          <p:cNvCxnSpPr>
            <a:cxnSpLocks noChangeShapeType="1"/>
          </p:cNvCxnSpPr>
          <p:nvPr/>
        </p:nvCxnSpPr>
        <p:spPr bwMode="auto">
          <a:xfrm>
            <a:off x="1600200" y="4748212"/>
            <a:ext cx="9525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3" name="AutoShape 42"/>
          <p:cNvCxnSpPr>
            <a:cxnSpLocks noChangeShapeType="1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4" name="AutoShape 43"/>
          <p:cNvCxnSpPr>
            <a:cxnSpLocks noChangeShapeType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47"/>
          <p:cNvCxnSpPr>
            <a:cxnSpLocks noChangeShapeType="1"/>
          </p:cNvCxnSpPr>
          <p:nvPr/>
        </p:nvCxnSpPr>
        <p:spPr bwMode="auto">
          <a:xfrm>
            <a:off x="1600200" y="4748212"/>
            <a:ext cx="9525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6" name="AutoShape 48"/>
          <p:cNvCxnSpPr>
            <a:cxnSpLocks noChangeShapeType="1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7" name="AutoShape 49"/>
          <p:cNvCxnSpPr>
            <a:cxnSpLocks noChangeShapeType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53"/>
          <p:cNvCxnSpPr>
            <a:cxnSpLocks noChangeShapeType="1"/>
            <a:stCxn id="9" idx="2"/>
          </p:cNvCxnSpPr>
          <p:nvPr/>
        </p:nvCxnSpPr>
        <p:spPr bwMode="auto">
          <a:xfrm>
            <a:off x="1600200" y="4748212"/>
            <a:ext cx="9525" cy="3524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9" name="AutoShape 54"/>
          <p:cNvCxnSpPr>
            <a:cxnSpLocks noChangeShapeType="1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" name="AutoShape 55"/>
          <p:cNvCxnSpPr>
            <a:cxnSpLocks noChangeShapeType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56"/>
          <p:cNvCxnSpPr>
            <a:cxnSpLocks noChangeShapeType="1"/>
          </p:cNvCxnSpPr>
          <p:nvPr/>
        </p:nvCxnSpPr>
        <p:spPr bwMode="auto">
          <a:xfrm>
            <a:off x="1581150" y="1452562"/>
            <a:ext cx="9525" cy="4286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2" name="AutoShape 57"/>
          <p:cNvCxnSpPr>
            <a:cxnSpLocks noChangeShapeType="1"/>
          </p:cNvCxnSpPr>
          <p:nvPr/>
        </p:nvCxnSpPr>
        <p:spPr bwMode="auto">
          <a:xfrm>
            <a:off x="1590675" y="2347912"/>
            <a:ext cx="9525" cy="4762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66" name="Group 65"/>
          <p:cNvGrpSpPr/>
          <p:nvPr/>
        </p:nvGrpSpPr>
        <p:grpSpPr>
          <a:xfrm>
            <a:off x="3200400" y="609600"/>
            <a:ext cx="5143500" cy="2286000"/>
            <a:chOff x="3314700" y="195262"/>
            <a:chExt cx="5143500" cy="2705100"/>
          </a:xfrm>
        </p:grpSpPr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314700" y="195262"/>
              <a:ext cx="5143500" cy="27051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900" b="1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Hint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•To create a flowchart, you can modify this example </a:t>
              </a: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(copy &amp; paste) 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or </a:t>
              </a: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you can start from scratch to create your own flowchart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.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r>
                <a:rPr lang="en-US" sz="900" b="1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To add flowchart shapes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marL="228600" indent="-228600" algn="l" rtl="0">
                <a:buFont typeface="+mj-lt"/>
                <a:buAutoNum type="arabicPeriod"/>
                <a:defRPr sz="1000"/>
              </a:pP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In the </a:t>
              </a:r>
              <a:r>
                <a:rPr lang="en-US" sz="900" b="1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Drawing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 group on the </a:t>
              </a:r>
              <a:r>
                <a:rPr lang="en-US" sz="900" b="1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Home</a:t>
              </a:r>
              <a:r>
                <a:rPr lang="en-US" sz="90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 tab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, </a:t>
              </a: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click 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on the       button next to the shapes, and find the </a:t>
              </a:r>
              <a:r>
                <a:rPr lang="en-US" sz="900" b="1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F</a:t>
              </a:r>
              <a:r>
                <a:rPr lang="en-US" sz="900" b="1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lowchart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 shapes.</a:t>
              </a:r>
            </a:p>
            <a:p>
              <a:pPr marL="228600" indent="-228600" algn="l" rtl="0">
                <a:buFont typeface="+mj-lt"/>
                <a:buAutoNum type="arabicPeriod"/>
                <a:defRPr sz="1000"/>
              </a:pP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Click on the shape that you want. Use the cursor to create the shape where you want it on the slide, and size it as you like.</a:t>
              </a:r>
              <a:endParaRPr lang="en-US" sz="9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r>
                <a:rPr lang="en-US" sz="900" b="1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To add connectors between the shapes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1. On the </a:t>
              </a:r>
              <a:r>
                <a:rPr lang="en-US" sz="900" b="1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Drawing</a:t>
              </a: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 group, click on the       button next to the shapes, and find the </a:t>
              </a:r>
              <a:r>
                <a:rPr lang="en-US" sz="900" b="1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Lines </a:t>
              </a: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shapes.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2. Point to where you want to lock the connector.</a:t>
              </a:r>
            </a:p>
            <a:p>
              <a:pPr algn="l" rtl="0"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3. Click the first connection site you want, point to the other shape, and then click the second connection site.</a:t>
              </a:r>
            </a:p>
            <a:p>
              <a:pPr algn="l" rtl="0"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•To delete the sample flowchart and these instructions, </a:t>
              </a: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press Control + A and then Delete.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</p:txBody>
        </p:sp>
        <p:pic>
          <p:nvPicPr>
            <p:cNvPr id="61" name="Picture 60" descr="Shapes open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900" y="916622"/>
              <a:ext cx="152400" cy="200025"/>
            </a:xfrm>
            <a:prstGeom prst="rect">
              <a:avLst/>
            </a:prstGeom>
          </p:spPr>
        </p:pic>
        <p:pic>
          <p:nvPicPr>
            <p:cNvPr id="65" name="Picture 64" descr="Shapes open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8300" y="1908492"/>
              <a:ext cx="152400" cy="200025"/>
            </a:xfrm>
            <a:prstGeom prst="rect">
              <a:avLst/>
            </a:prstGeom>
          </p:spPr>
        </p:pic>
      </p:grpSp>
      <p:sp>
        <p:nvSpPr>
          <p:cNvPr id="44" name="Flowchart: Predefined Process 43"/>
          <p:cNvSpPr/>
          <p:nvPr/>
        </p:nvSpPr>
        <p:spPr>
          <a:xfrm>
            <a:off x="4800600" y="4267200"/>
            <a:ext cx="1676400" cy="762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hape 46"/>
          <p:cNvCxnSpPr>
            <a:stCxn id="8" idx="2"/>
            <a:endCxn id="44" idx="1"/>
          </p:cNvCxnSpPr>
          <p:nvPr/>
        </p:nvCxnSpPr>
        <p:spPr>
          <a:xfrm rot="16200000" flipH="1">
            <a:off x="3648075" y="3495675"/>
            <a:ext cx="1004888" cy="130016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>
            <a:spLocks/>
          </p:cNvSpPr>
          <p:nvPr/>
        </p:nvSpPr>
        <p:spPr>
          <a:xfrm>
            <a:off x="1752600" y="457200"/>
            <a:ext cx="1234440" cy="6400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GUI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>
            <a:spLocks/>
          </p:cNvSpPr>
          <p:nvPr/>
        </p:nvSpPr>
        <p:spPr>
          <a:xfrm>
            <a:off x="0" y="304800"/>
            <a:ext cx="1234440" cy="6400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WRESL Parsing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>
            <a:spLocks/>
          </p:cNvSpPr>
          <p:nvPr/>
        </p:nvSpPr>
        <p:spPr>
          <a:xfrm>
            <a:off x="1447800" y="838200"/>
            <a:ext cx="1234440" cy="6400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FORTRAN Compiling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>
            <a:spLocks/>
          </p:cNvSpPr>
          <p:nvPr/>
        </p:nvSpPr>
        <p:spPr>
          <a:xfrm>
            <a:off x="2819400" y="228600"/>
            <a:ext cx="1234440" cy="6400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DSS Tools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>
            <a:spLocks/>
          </p:cNvSpPr>
          <p:nvPr/>
        </p:nvSpPr>
        <p:spPr>
          <a:xfrm>
            <a:off x="7010400" y="4495800"/>
            <a:ext cx="1234440" cy="64008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Output</a:t>
            </a:r>
            <a:endParaRPr lang="en-US" sz="1400" dirty="0"/>
          </a:p>
        </p:txBody>
      </p:sp>
      <p:sp>
        <p:nvSpPr>
          <p:cNvPr id="12" name="Flowchart: Document 11"/>
          <p:cNvSpPr/>
          <p:nvPr/>
        </p:nvSpPr>
        <p:spPr>
          <a:xfrm>
            <a:off x="228600" y="2971800"/>
            <a:ext cx="1066800" cy="990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WRESL Input Files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Flowchart: Process 12"/>
          <p:cNvSpPr>
            <a:spLocks/>
          </p:cNvSpPr>
          <p:nvPr/>
        </p:nvSpPr>
        <p:spPr>
          <a:xfrm>
            <a:off x="1447800" y="2971800"/>
            <a:ext cx="1143000" cy="8686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WRESL to MPS Parser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lowchart: Document 13"/>
          <p:cNvSpPr/>
          <p:nvPr/>
        </p:nvSpPr>
        <p:spPr>
          <a:xfrm>
            <a:off x="5334000" y="2971800"/>
            <a:ext cx="1066800" cy="990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MPS File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6" name="Flowchart: Predefined Process 15"/>
          <p:cNvSpPr/>
          <p:nvPr/>
        </p:nvSpPr>
        <p:spPr>
          <a:xfrm>
            <a:off x="6705600" y="2971800"/>
            <a:ext cx="1828800" cy="990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LP Solver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7" name="Flowchart: Document 16"/>
          <p:cNvSpPr/>
          <p:nvPr/>
        </p:nvSpPr>
        <p:spPr>
          <a:xfrm>
            <a:off x="2819400" y="2971800"/>
            <a:ext cx="1066800" cy="990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MPS File with Unknowns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685800" y="5105400"/>
            <a:ext cx="1828800" cy="990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LP Solver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0" name="Flowchart: Data 19"/>
          <p:cNvSpPr>
            <a:spLocks/>
          </p:cNvSpPr>
          <p:nvPr/>
        </p:nvSpPr>
        <p:spPr>
          <a:xfrm>
            <a:off x="3733800" y="1676400"/>
            <a:ext cx="1600200" cy="71628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Additional Inputs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ata 16"/>
          <p:cNvSpPr>
            <a:spLocks noChangeAspect="1"/>
          </p:cNvSpPr>
          <p:nvPr/>
        </p:nvSpPr>
        <p:spPr>
          <a:xfrm>
            <a:off x="6934200" y="3733800"/>
            <a:ext cx="11430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Output</a:t>
            </a:r>
            <a:endParaRPr lang="en-US" sz="1300" b="1" dirty="0"/>
          </a:p>
        </p:txBody>
      </p:sp>
      <p:sp>
        <p:nvSpPr>
          <p:cNvPr id="18" name="Flowchart: Document 17"/>
          <p:cNvSpPr>
            <a:spLocks noChangeAspect="1"/>
          </p:cNvSpPr>
          <p:nvPr/>
        </p:nvSpPr>
        <p:spPr>
          <a:xfrm>
            <a:off x="1219200" y="3048000"/>
            <a:ext cx="1219200" cy="609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 Files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9" name="Flowchart: Document 18"/>
          <p:cNvSpPr>
            <a:spLocks noChangeAspect="1"/>
          </p:cNvSpPr>
          <p:nvPr/>
        </p:nvSpPr>
        <p:spPr>
          <a:xfrm>
            <a:off x="4038600" y="3733800"/>
            <a:ext cx="10668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MPS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1" name="Flowchart: Predefined Process 20"/>
          <p:cNvSpPr>
            <a:spLocks noChangeAspect="1"/>
          </p:cNvSpPr>
          <p:nvPr/>
        </p:nvSpPr>
        <p:spPr>
          <a:xfrm>
            <a:off x="5410200" y="3733800"/>
            <a:ext cx="12192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LP Solver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2" name="Flowchart: Data 21"/>
          <p:cNvSpPr>
            <a:spLocks noChangeAspect="1"/>
          </p:cNvSpPr>
          <p:nvPr/>
        </p:nvSpPr>
        <p:spPr>
          <a:xfrm>
            <a:off x="1066800" y="4495800"/>
            <a:ext cx="1524000" cy="5334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Input Data</a:t>
            </a:r>
            <a:endParaRPr lang="en-US" sz="1300" b="1" dirty="0"/>
          </a:p>
        </p:txBody>
      </p:sp>
      <p:sp>
        <p:nvSpPr>
          <p:cNvPr id="23" name="Flowchart: Predefined Process 22"/>
          <p:cNvSpPr>
            <a:spLocks noChangeAspect="1"/>
          </p:cNvSpPr>
          <p:nvPr/>
        </p:nvSpPr>
        <p:spPr>
          <a:xfrm>
            <a:off x="2438400" y="3733800"/>
            <a:ext cx="12954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Compiler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24" name="Elbow Connector 23"/>
          <p:cNvCxnSpPr>
            <a:stCxn id="23" idx="3"/>
            <a:endCxn id="19" idx="1"/>
          </p:cNvCxnSpPr>
          <p:nvPr/>
        </p:nvCxnSpPr>
        <p:spPr>
          <a:xfrm>
            <a:off x="3733800" y="40386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3"/>
            <a:endCxn id="21" idx="1"/>
          </p:cNvCxnSpPr>
          <p:nvPr/>
        </p:nvCxnSpPr>
        <p:spPr>
          <a:xfrm>
            <a:off x="5105400" y="40386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1" idx="3"/>
            <a:endCxn id="17" idx="2"/>
          </p:cNvCxnSpPr>
          <p:nvPr/>
        </p:nvCxnSpPr>
        <p:spPr>
          <a:xfrm>
            <a:off x="6629400" y="4038600"/>
            <a:ext cx="4191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2"/>
            <a:endCxn id="23" idx="1"/>
          </p:cNvCxnSpPr>
          <p:nvPr/>
        </p:nvCxnSpPr>
        <p:spPr>
          <a:xfrm rot="16200000" flipH="1">
            <a:off x="1922950" y="3523149"/>
            <a:ext cx="421301" cy="6096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23" idx="1"/>
          </p:cNvCxnSpPr>
          <p:nvPr/>
        </p:nvCxnSpPr>
        <p:spPr>
          <a:xfrm rot="5400000" flipH="1" flipV="1">
            <a:off x="1905000" y="3962400"/>
            <a:ext cx="457200" cy="6096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47"/>
          <p:cNvCxnSpPr>
            <a:stCxn id="17" idx="3"/>
            <a:endCxn id="22" idx="5"/>
          </p:cNvCxnSpPr>
          <p:nvPr/>
        </p:nvCxnSpPr>
        <p:spPr>
          <a:xfrm rot="5400000">
            <a:off x="4705350" y="2076450"/>
            <a:ext cx="419100" cy="49530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>
            <a:spLocks noChangeAspect="1"/>
          </p:cNvSpPr>
          <p:nvPr/>
        </p:nvSpPr>
        <p:spPr>
          <a:xfrm>
            <a:off x="7162800" y="1066800"/>
            <a:ext cx="11430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Output</a:t>
            </a:r>
            <a:endParaRPr lang="en-US" sz="1300" b="1" dirty="0"/>
          </a:p>
        </p:txBody>
      </p:sp>
      <p:sp>
        <p:nvSpPr>
          <p:cNvPr id="31" name="Flowchart: Document 30"/>
          <p:cNvSpPr>
            <a:spLocks noChangeAspect="1"/>
          </p:cNvSpPr>
          <p:nvPr/>
        </p:nvSpPr>
        <p:spPr>
          <a:xfrm>
            <a:off x="1447800" y="381000"/>
            <a:ext cx="1219200" cy="609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 Files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33" name="Flowchart: Predefined Process 32"/>
          <p:cNvSpPr>
            <a:spLocks noChangeAspect="1"/>
          </p:cNvSpPr>
          <p:nvPr/>
        </p:nvSpPr>
        <p:spPr>
          <a:xfrm>
            <a:off x="5638800" y="1066800"/>
            <a:ext cx="12192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LP Solver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34" name="Flowchart: Data 33"/>
          <p:cNvSpPr>
            <a:spLocks noChangeAspect="1"/>
          </p:cNvSpPr>
          <p:nvPr/>
        </p:nvSpPr>
        <p:spPr>
          <a:xfrm>
            <a:off x="1295400" y="1828800"/>
            <a:ext cx="1524000" cy="5334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Input Data</a:t>
            </a:r>
            <a:endParaRPr lang="en-US" sz="1300" b="1" dirty="0"/>
          </a:p>
        </p:txBody>
      </p:sp>
      <p:sp>
        <p:nvSpPr>
          <p:cNvPr id="35" name="Flowchart: Predefined Process 34"/>
          <p:cNvSpPr>
            <a:spLocks noChangeAspect="1"/>
          </p:cNvSpPr>
          <p:nvPr/>
        </p:nvSpPr>
        <p:spPr>
          <a:xfrm>
            <a:off x="2667000" y="1066800"/>
            <a:ext cx="12954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Compiler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36" name="Elbow Connector 35"/>
          <p:cNvCxnSpPr>
            <a:stCxn id="35" idx="3"/>
            <a:endCxn id="42" idx="1"/>
          </p:cNvCxnSpPr>
          <p:nvPr/>
        </p:nvCxnSpPr>
        <p:spPr>
          <a:xfrm>
            <a:off x="3962400" y="13716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2" idx="3"/>
            <a:endCxn id="33" idx="1"/>
          </p:cNvCxnSpPr>
          <p:nvPr/>
        </p:nvCxnSpPr>
        <p:spPr>
          <a:xfrm>
            <a:off x="5334000" y="13716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29" idx="2"/>
          </p:cNvCxnSpPr>
          <p:nvPr/>
        </p:nvCxnSpPr>
        <p:spPr>
          <a:xfrm>
            <a:off x="6858000" y="1371600"/>
            <a:ext cx="4191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26"/>
          <p:cNvCxnSpPr>
            <a:stCxn id="31" idx="2"/>
            <a:endCxn id="35" idx="1"/>
          </p:cNvCxnSpPr>
          <p:nvPr/>
        </p:nvCxnSpPr>
        <p:spPr>
          <a:xfrm rot="16200000" flipH="1">
            <a:off x="2151550" y="856149"/>
            <a:ext cx="421301" cy="6096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27"/>
          <p:cNvCxnSpPr>
            <a:stCxn id="34" idx="1"/>
            <a:endCxn id="35" idx="1"/>
          </p:cNvCxnSpPr>
          <p:nvPr/>
        </p:nvCxnSpPr>
        <p:spPr>
          <a:xfrm rot="5400000" flipH="1" flipV="1">
            <a:off x="2133600" y="1295400"/>
            <a:ext cx="457200" cy="6096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7"/>
          <p:cNvCxnSpPr>
            <a:stCxn id="29" idx="3"/>
            <a:endCxn id="34" idx="5"/>
          </p:cNvCxnSpPr>
          <p:nvPr/>
        </p:nvCxnSpPr>
        <p:spPr>
          <a:xfrm rot="5400000">
            <a:off x="4933950" y="-590550"/>
            <a:ext cx="419100" cy="49530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4267200" y="1066800"/>
            <a:ext cx="1066800" cy="6096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Black Box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/>
          <p:cNvSpPr>
            <a:spLocks noChangeAspect="1"/>
          </p:cNvSpPr>
          <p:nvPr/>
        </p:nvSpPr>
        <p:spPr>
          <a:xfrm>
            <a:off x="457200" y="1143000"/>
            <a:ext cx="1371600" cy="12192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Files containing multiple period inputs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5" name="Flowchart: Predefined Process 14"/>
          <p:cNvSpPr>
            <a:spLocks noChangeAspect="1"/>
          </p:cNvSpPr>
          <p:nvPr/>
        </p:nvSpPr>
        <p:spPr>
          <a:xfrm>
            <a:off x="2057400" y="1447800"/>
            <a:ext cx="11430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</a:t>
            </a:r>
            <a:r>
              <a:rPr lang="en-US" sz="1300" b="1" dirty="0" smtClean="0">
                <a:solidFill>
                  <a:prstClr val="black"/>
                </a:solidFill>
              </a:rPr>
              <a:t>Compiler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42" name="Elbow Connector 41"/>
          <p:cNvCxnSpPr>
            <a:stCxn id="12" idx="3"/>
            <a:endCxn id="15" idx="1"/>
          </p:cNvCxnSpPr>
          <p:nvPr/>
        </p:nvCxnSpPr>
        <p:spPr>
          <a:xfrm>
            <a:off x="18288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3429000" y="14478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1st  Period 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4648200" y="14478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2nd  Period 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40" name="Flowchart: Process 39"/>
          <p:cNvSpPr/>
          <p:nvPr/>
        </p:nvSpPr>
        <p:spPr>
          <a:xfrm>
            <a:off x="5867400" y="14478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3rd  Period 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7086600" y="1447800"/>
            <a:ext cx="990600" cy="60960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1"/>
              </a:gs>
              <a:gs pos="75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Solving for 4th  Period </a:t>
            </a:r>
            <a:endParaRPr lang="en-US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Elbow Connector 48"/>
          <p:cNvCxnSpPr>
            <a:stCxn id="15" idx="3"/>
            <a:endCxn id="37" idx="1"/>
          </p:cNvCxnSpPr>
          <p:nvPr/>
        </p:nvCxnSpPr>
        <p:spPr>
          <a:xfrm>
            <a:off x="32004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7" idx="3"/>
            <a:endCxn id="39" idx="1"/>
          </p:cNvCxnSpPr>
          <p:nvPr/>
        </p:nvCxnSpPr>
        <p:spPr>
          <a:xfrm>
            <a:off x="44196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9" idx="3"/>
            <a:endCxn id="40" idx="1"/>
          </p:cNvCxnSpPr>
          <p:nvPr/>
        </p:nvCxnSpPr>
        <p:spPr>
          <a:xfrm>
            <a:off x="56388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0" idx="3"/>
            <a:endCxn id="46" idx="1"/>
          </p:cNvCxnSpPr>
          <p:nvPr/>
        </p:nvCxnSpPr>
        <p:spPr>
          <a:xfrm>
            <a:off x="68580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37" idx="2"/>
          </p:cNvCxnSpPr>
          <p:nvPr/>
        </p:nvCxnSpPr>
        <p:spPr>
          <a:xfrm rot="5400000">
            <a:off x="4533900" y="1447800"/>
            <a:ext cx="1588" cy="1219200"/>
          </a:xfrm>
          <a:prstGeom prst="bentConnector3">
            <a:avLst>
              <a:gd name="adj1" fmla="val 1439546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0" idx="0"/>
            <a:endCxn id="39" idx="0"/>
          </p:cNvCxnSpPr>
          <p:nvPr/>
        </p:nvCxnSpPr>
        <p:spPr>
          <a:xfrm rot="16200000" flipV="1">
            <a:off x="5753100" y="838200"/>
            <a:ext cx="1588" cy="1219200"/>
          </a:xfrm>
          <a:prstGeom prst="bentConnector3">
            <a:avLst>
              <a:gd name="adj1" fmla="val 1439546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6" idx="2"/>
            <a:endCxn id="40" idx="2"/>
          </p:cNvCxnSpPr>
          <p:nvPr/>
        </p:nvCxnSpPr>
        <p:spPr>
          <a:xfrm rot="5400000">
            <a:off x="6972300" y="1447800"/>
            <a:ext cx="1588" cy="1219200"/>
          </a:xfrm>
          <a:prstGeom prst="bentConnector3">
            <a:avLst>
              <a:gd name="adj1" fmla="val 14395466"/>
            </a:avLst>
          </a:prstGeom>
          <a:ln w="28575" cmpd="sng">
            <a:gradFill>
              <a:gsLst>
                <a:gs pos="0">
                  <a:schemeClr val="bg1">
                    <a:lumMod val="75000"/>
                  </a:schemeClr>
                </a:gs>
                <a:gs pos="35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3429000" y="3581400"/>
            <a:ext cx="1752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Multi-period Optimization Simultaneously 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26" idx="3"/>
            <a:endCxn id="19" idx="1"/>
          </p:cNvCxnSpPr>
          <p:nvPr/>
        </p:nvCxnSpPr>
        <p:spPr>
          <a:xfrm>
            <a:off x="3200400" y="38862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ocument 24"/>
          <p:cNvSpPr>
            <a:spLocks noChangeAspect="1"/>
          </p:cNvSpPr>
          <p:nvPr/>
        </p:nvSpPr>
        <p:spPr>
          <a:xfrm>
            <a:off x="457200" y="3276600"/>
            <a:ext cx="1371600" cy="12192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Files containing multiple period inputs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6" name="Flowchart: Predefined Process 25"/>
          <p:cNvSpPr>
            <a:spLocks noChangeAspect="1"/>
          </p:cNvSpPr>
          <p:nvPr/>
        </p:nvSpPr>
        <p:spPr>
          <a:xfrm>
            <a:off x="2057400" y="3581400"/>
            <a:ext cx="11430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</a:t>
            </a:r>
            <a:r>
              <a:rPr lang="en-US" sz="1300" b="1" dirty="0" smtClean="0">
                <a:solidFill>
                  <a:prstClr val="black"/>
                </a:solidFill>
              </a:rPr>
              <a:t>Compiler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27" name="Elbow Connector 26"/>
          <p:cNvCxnSpPr>
            <a:stCxn id="25" idx="3"/>
            <a:endCxn id="26" idx="1"/>
          </p:cNvCxnSpPr>
          <p:nvPr/>
        </p:nvCxnSpPr>
        <p:spPr>
          <a:xfrm>
            <a:off x="1828800" y="38862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/>
          <p:cNvSpPr>
            <a:spLocks noChangeAspect="1"/>
          </p:cNvSpPr>
          <p:nvPr/>
        </p:nvSpPr>
        <p:spPr>
          <a:xfrm>
            <a:off x="7239000" y="6019800"/>
            <a:ext cx="10668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MPS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6" name="Flowchart: Predefined Process 15"/>
          <p:cNvSpPr>
            <a:spLocks noChangeAspect="1"/>
          </p:cNvSpPr>
          <p:nvPr/>
        </p:nvSpPr>
        <p:spPr>
          <a:xfrm>
            <a:off x="4724400" y="5486400"/>
            <a:ext cx="1676400" cy="6858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1</a:t>
            </a:r>
            <a:r>
              <a:rPr lang="en-US" sz="1300" b="1" baseline="30000" dirty="0" smtClean="0">
                <a:solidFill>
                  <a:prstClr val="black"/>
                </a:solidFill>
              </a:rPr>
              <a:t>st</a:t>
            </a:r>
            <a:r>
              <a:rPr lang="en-US" sz="1300" b="1" dirty="0" smtClean="0">
                <a:solidFill>
                  <a:prstClr val="black"/>
                </a:solidFill>
              </a:rPr>
              <a:t> period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0" name="Flowchart: Data 19"/>
          <p:cNvSpPr>
            <a:spLocks noChangeAspect="1"/>
          </p:cNvSpPr>
          <p:nvPr/>
        </p:nvSpPr>
        <p:spPr>
          <a:xfrm>
            <a:off x="2819400" y="44958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Additional Inputs</a:t>
            </a:r>
            <a:endParaRPr lang="en-US" sz="1300" b="1" dirty="0"/>
          </a:p>
        </p:txBody>
      </p:sp>
      <p:sp>
        <p:nvSpPr>
          <p:cNvPr id="17" name="Flowchart: Data 16"/>
          <p:cNvSpPr>
            <a:spLocks noChangeAspect="1"/>
          </p:cNvSpPr>
          <p:nvPr/>
        </p:nvSpPr>
        <p:spPr>
          <a:xfrm>
            <a:off x="685800" y="35814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 1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300" b="1" dirty="0" smtClean="0">
                <a:solidFill>
                  <a:schemeClr val="tx1"/>
                </a:solidFill>
              </a:rPr>
              <a:t> Period</a:t>
            </a:r>
            <a:endParaRPr lang="en-US" sz="1300" b="1" dirty="0"/>
          </a:p>
        </p:txBody>
      </p:sp>
      <p:sp>
        <p:nvSpPr>
          <p:cNvPr id="30" name="Flowchart: Data 29"/>
          <p:cNvSpPr>
            <a:spLocks noChangeAspect="1"/>
          </p:cNvSpPr>
          <p:nvPr/>
        </p:nvSpPr>
        <p:spPr>
          <a:xfrm>
            <a:off x="685800" y="42672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 1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300" b="1" dirty="0" smtClean="0">
                <a:solidFill>
                  <a:schemeClr val="tx1"/>
                </a:solidFill>
              </a:rPr>
              <a:t> Period</a:t>
            </a:r>
            <a:endParaRPr lang="en-US" sz="1300" b="1" dirty="0"/>
          </a:p>
        </p:txBody>
      </p:sp>
      <p:sp>
        <p:nvSpPr>
          <p:cNvPr id="31" name="Flowchart: Data 30"/>
          <p:cNvSpPr>
            <a:spLocks noChangeAspect="1"/>
          </p:cNvSpPr>
          <p:nvPr/>
        </p:nvSpPr>
        <p:spPr>
          <a:xfrm>
            <a:off x="685800" y="49530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 1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300" b="1" dirty="0" smtClean="0">
                <a:solidFill>
                  <a:schemeClr val="tx1"/>
                </a:solidFill>
              </a:rPr>
              <a:t> Period</a:t>
            </a:r>
            <a:endParaRPr lang="en-US" sz="1300" b="1" dirty="0"/>
          </a:p>
        </p:txBody>
      </p:sp>
      <p:sp>
        <p:nvSpPr>
          <p:cNvPr id="32" name="Flowchart: Data 31"/>
          <p:cNvSpPr>
            <a:spLocks noChangeAspect="1"/>
          </p:cNvSpPr>
          <p:nvPr/>
        </p:nvSpPr>
        <p:spPr>
          <a:xfrm>
            <a:off x="685800" y="56388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 1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300" b="1" dirty="0" smtClean="0">
                <a:solidFill>
                  <a:schemeClr val="tx1"/>
                </a:solidFill>
              </a:rPr>
              <a:t> Period</a:t>
            </a:r>
            <a:endParaRPr lang="en-US" sz="1300" b="1" dirty="0"/>
          </a:p>
        </p:txBody>
      </p:sp>
      <p:sp>
        <p:nvSpPr>
          <p:cNvPr id="33" name="Flowchart: Predefined Process 32"/>
          <p:cNvSpPr>
            <a:spLocks noChangeAspect="1"/>
          </p:cNvSpPr>
          <p:nvPr/>
        </p:nvSpPr>
        <p:spPr>
          <a:xfrm>
            <a:off x="6858000" y="4419600"/>
            <a:ext cx="1676400" cy="6858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1</a:t>
            </a:r>
            <a:r>
              <a:rPr lang="en-US" sz="1300" b="1" baseline="30000" dirty="0" smtClean="0">
                <a:solidFill>
                  <a:prstClr val="black"/>
                </a:solidFill>
              </a:rPr>
              <a:t>st</a:t>
            </a:r>
            <a:r>
              <a:rPr lang="en-US" sz="1300" b="1" dirty="0" smtClean="0">
                <a:solidFill>
                  <a:prstClr val="black"/>
                </a:solidFill>
              </a:rPr>
              <a:t> period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>
            <a:off x="5410200" y="41148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4th  Period </a:t>
            </a:r>
            <a:endParaRPr lang="en-US" sz="1300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/>
          <p:cNvSpPr>
            <a:spLocks noChangeAspect="1"/>
          </p:cNvSpPr>
          <p:nvPr/>
        </p:nvSpPr>
        <p:spPr>
          <a:xfrm>
            <a:off x="3657600" y="2438400"/>
            <a:ext cx="12192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Configuration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5410200" y="24384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WRIMS Engine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24" name="Elbow Connector 23"/>
          <p:cNvCxnSpPr>
            <a:stCxn id="22" idx="3"/>
            <a:endCxn id="18" idx="1"/>
          </p:cNvCxnSpPr>
          <p:nvPr/>
        </p:nvCxnSpPr>
        <p:spPr>
          <a:xfrm>
            <a:off x="2819400" y="1905000"/>
            <a:ext cx="838200" cy="8382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3"/>
            <a:endCxn id="19" idx="1"/>
          </p:cNvCxnSpPr>
          <p:nvPr/>
        </p:nvCxnSpPr>
        <p:spPr>
          <a:xfrm>
            <a:off x="4876800" y="2743200"/>
            <a:ext cx="5334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1295400" y="3276600"/>
            <a:ext cx="15240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User’s Own </a:t>
            </a:r>
            <a:r>
              <a:rPr lang="en-US" sz="1300" b="1" dirty="0" smtClean="0">
                <a:solidFill>
                  <a:prstClr val="black"/>
                </a:solidFill>
              </a:rPr>
              <a:t>Script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55" name="Elbow Connector 54"/>
          <p:cNvCxnSpPr>
            <a:stCxn id="49" idx="3"/>
            <a:endCxn id="18" idx="1"/>
          </p:cNvCxnSpPr>
          <p:nvPr/>
        </p:nvCxnSpPr>
        <p:spPr>
          <a:xfrm flipV="1">
            <a:off x="2819400" y="2743200"/>
            <a:ext cx="838200" cy="8382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1676400" y="1600200"/>
            <a:ext cx="11430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Desktop</a:t>
            </a:r>
            <a:r>
              <a:rPr lang="en-US" sz="1300" b="1" dirty="0" smtClean="0">
                <a:solidFill>
                  <a:prstClr val="black"/>
                </a:solidFill>
              </a:rPr>
              <a:t> </a:t>
            </a:r>
            <a:r>
              <a:rPr lang="en-US" sz="1300" b="1" dirty="0" smtClean="0">
                <a:solidFill>
                  <a:prstClr val="black"/>
                </a:solidFill>
              </a:rPr>
              <a:t>GUI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1295400" y="2438400"/>
            <a:ext cx="15240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Web User Interface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25" idx="3"/>
            <a:endCxn id="18" idx="1"/>
          </p:cNvCxnSpPr>
          <p:nvPr/>
        </p:nvCxnSpPr>
        <p:spPr>
          <a:xfrm>
            <a:off x="2819400" y="2743200"/>
            <a:ext cx="8382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S03000343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Props1.xml><?xml version="1.0" encoding="utf-8"?>
<ds:datastoreItem xmlns:ds="http://schemas.openxmlformats.org/officeDocument/2006/customXml" ds:itemID="{F60BBBE2-7987-457E-A306-A89646B9C3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95F7230-7D86-47E9-B4F2-9BB4EECF96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8BB90A-A7CF-4787-A1A5-E685EFD3B908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545</Words>
  <Application>Microsoft Office PowerPoint</Application>
  <PresentationFormat>On-screen Show (4:3)</PresentationFormat>
  <Paragraphs>88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TS030003434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kkao</dc:creator>
  <cp:lastModifiedBy>kkao</cp:lastModifiedBy>
  <cp:revision>41</cp:revision>
  <dcterms:created xsi:type="dcterms:W3CDTF">2010-07-30T16:01:23Z</dcterms:created>
  <dcterms:modified xsi:type="dcterms:W3CDTF">2010-08-04T22:51:12Z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TC300034349990</vt:lpwstr>
  </property>
</Properties>
</file>