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72" r:id="rId5"/>
    <p:sldId id="267" r:id="rId6"/>
    <p:sldId id="270" r:id="rId7"/>
    <p:sldId id="269" r:id="rId8"/>
    <p:sldId id="271" r:id="rId9"/>
    <p:sldId id="273" r:id="rId10"/>
    <p:sldId id="257" r:id="rId11"/>
    <p:sldId id="265" r:id="rId12"/>
    <p:sldId id="259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5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7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0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6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Position Analysis with </a:t>
            </a:r>
            <a:r>
              <a:rPr lang="en-US" dirty="0" err="1" smtClean="0"/>
              <a:t>CalLite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Kevin, </a:t>
            </a:r>
            <a:r>
              <a:rPr lang="en-US" sz="3000" dirty="0" err="1" smtClean="0"/>
              <a:t>Messele</a:t>
            </a:r>
            <a:r>
              <a:rPr lang="en-US" sz="3000" dirty="0"/>
              <a:t>, </a:t>
            </a:r>
            <a:r>
              <a:rPr lang="en-US" sz="3000" dirty="0" smtClean="0"/>
              <a:t>En-Ching, Erik, Nazrul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0343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Step </a:t>
            </a:r>
            <a:r>
              <a:rPr lang="en-US" sz="2800" dirty="0"/>
              <a:t>1. Provide initial data for decision variables. See .\Run\DSS\CL_INIT_2012.</a:t>
            </a:r>
            <a:r>
              <a:rPr lang="en-US" sz="2800" u="sng" dirty="0"/>
              <a:t>dss</a:t>
            </a:r>
          </a:p>
          <a:p>
            <a:r>
              <a:rPr lang="en-US" sz="2800" dirty="0" smtClean="0"/>
              <a:t>Step </a:t>
            </a:r>
            <a:r>
              <a:rPr lang="en-US" sz="2800" dirty="0"/>
              <a:t>2. Provide 2012 annual requests data in this table: \Run\Lookup\PA_Base_D1641_Existing\</a:t>
            </a:r>
            <a:r>
              <a:rPr lang="en-US" sz="2800" dirty="0" err="1"/>
              <a:t>AnnualReqDel_swp.table</a:t>
            </a:r>
            <a:endParaRPr lang="en-US" sz="2800" dirty="0"/>
          </a:p>
          <a:p>
            <a:r>
              <a:rPr lang="en-US" sz="2800" dirty="0" smtClean="0"/>
              <a:t>Step </a:t>
            </a:r>
            <a:r>
              <a:rPr lang="en-US" sz="2800" dirty="0"/>
              <a:t>3. Enter data in the following "User Input" section</a:t>
            </a:r>
          </a:p>
          <a:p>
            <a:r>
              <a:rPr lang="en-US" sz="2800" dirty="0" smtClean="0"/>
              <a:t>Step </a:t>
            </a:r>
            <a:r>
              <a:rPr lang="en-US" sz="2800" dirty="0"/>
              <a:t>4. Open a command prompt and type "</a:t>
            </a:r>
            <a:r>
              <a:rPr lang="en-US" sz="2800" dirty="0" err="1"/>
              <a:t>vscript</a:t>
            </a:r>
            <a:r>
              <a:rPr lang="en-US" sz="2800" dirty="0"/>
              <a:t> example_positionAnalysis.py"</a:t>
            </a:r>
            <a:endParaRPr lang="en-US" sz="2800" u="sng" dirty="0"/>
          </a:p>
          <a:p>
            <a:r>
              <a:rPr lang="en-US" sz="2800" dirty="0" smtClean="0"/>
              <a:t>Step </a:t>
            </a:r>
            <a:r>
              <a:rPr lang="en-US" sz="2800" dirty="0"/>
              <a:t>5. A batch file named "CalLitePA_demo.bat" will be generated. Double click this batch file to run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2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Position Analysis with </a:t>
            </a:r>
            <a:r>
              <a:rPr lang="en-US" sz="3600" dirty="0" err="1"/>
              <a:t>CalLite</a:t>
            </a:r>
            <a:endParaRPr lang="en-US" sz="3600" dirty="0"/>
          </a:p>
        </p:txBody>
      </p:sp>
      <p:cxnSp>
        <p:nvCxnSpPr>
          <p:cNvPr id="27" name="Straight Connector 26"/>
          <p:cNvCxnSpPr>
            <a:stCxn id="11" idx="1"/>
            <a:endCxn id="4" idx="3"/>
          </p:cNvCxnSpPr>
          <p:nvPr/>
        </p:nvCxnSpPr>
        <p:spPr>
          <a:xfrm flipH="1">
            <a:off x="3355963" y="3351923"/>
            <a:ext cx="682637" cy="62167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29883" y="3033090"/>
            <a:ext cx="2926080" cy="762000"/>
            <a:chOff x="554966" y="3344921"/>
            <a:chExt cx="2926080" cy="1150879"/>
          </a:xfrm>
        </p:grpSpPr>
        <p:sp>
          <p:nvSpPr>
            <p:cNvPr id="4" name="Rectangle 3"/>
            <p:cNvSpPr/>
            <p:nvPr/>
          </p:nvSpPr>
          <p:spPr>
            <a:xfrm>
              <a:off x="2749526" y="3344921"/>
              <a:ext cx="731520" cy="1150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18006" y="3344921"/>
              <a:ext cx="731520" cy="1150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86486" y="3344921"/>
              <a:ext cx="731520" cy="1150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4966" y="3344921"/>
              <a:ext cx="731520" cy="1150879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92302" y="2057400"/>
            <a:ext cx="3601241" cy="768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Past Months </a:t>
            </a:r>
          </a:p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Observed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45280" y="2057400"/>
            <a:ext cx="4821880" cy="768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Future Months </a:t>
            </a:r>
          </a:p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Simulated/Forecasted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038600" y="3069594"/>
            <a:ext cx="4389120" cy="564657"/>
            <a:chOff x="3489960" y="2407143"/>
            <a:chExt cx="4389120" cy="564657"/>
          </a:xfrm>
        </p:grpSpPr>
        <p:sp>
          <p:nvSpPr>
            <p:cNvPr id="11" name="Rectangle 10"/>
            <p:cNvSpPr/>
            <p:nvPr/>
          </p:nvSpPr>
          <p:spPr>
            <a:xfrm>
              <a:off x="348996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2148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8452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1604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47560" y="2407143"/>
              <a:ext cx="731520" cy="5646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6" name="Straight Connector 75"/>
          <p:cNvCxnSpPr>
            <a:stCxn id="118" idx="1"/>
            <a:endCxn id="4" idx="3"/>
          </p:cNvCxnSpPr>
          <p:nvPr/>
        </p:nvCxnSpPr>
        <p:spPr>
          <a:xfrm flipH="1" flipV="1">
            <a:off x="3355963" y="3414090"/>
            <a:ext cx="1124597" cy="1309433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11" idx="1"/>
            <a:endCxn id="4" idx="3"/>
          </p:cNvCxnSpPr>
          <p:nvPr/>
        </p:nvCxnSpPr>
        <p:spPr>
          <a:xfrm flipH="1" flipV="1">
            <a:off x="3355963" y="3414090"/>
            <a:ext cx="911237" cy="623633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267200" y="3755394"/>
            <a:ext cx="4389120" cy="564657"/>
            <a:chOff x="3489960" y="2407143"/>
            <a:chExt cx="4389120" cy="564657"/>
          </a:xfrm>
        </p:grpSpPr>
        <p:sp>
          <p:nvSpPr>
            <p:cNvPr id="111" name="Rectangle 110"/>
            <p:cNvSpPr/>
            <p:nvPr/>
          </p:nvSpPr>
          <p:spPr>
            <a:xfrm>
              <a:off x="348996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22148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95300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68452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41604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147560" y="2407143"/>
              <a:ext cx="731520" cy="5646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80560" y="4441194"/>
            <a:ext cx="4358640" cy="564657"/>
            <a:chOff x="3489960" y="2407143"/>
            <a:chExt cx="4358640" cy="564657"/>
          </a:xfrm>
        </p:grpSpPr>
        <p:sp>
          <p:nvSpPr>
            <p:cNvPr id="118" name="Rectangle 117"/>
            <p:cNvSpPr/>
            <p:nvPr/>
          </p:nvSpPr>
          <p:spPr>
            <a:xfrm>
              <a:off x="348996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22148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95300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68452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41604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117080" y="2407143"/>
              <a:ext cx="731520" cy="5646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46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Folsom lake storage (FOL)</a:t>
            </a:r>
          </a:p>
          <a:p>
            <a:r>
              <a:rPr lang="en-US" dirty="0" smtClean="0"/>
              <a:t>Shasta lake storage (SHA)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</a:t>
            </a:r>
            <a:r>
              <a:rPr lang="en-US" dirty="0"/>
              <a:t>water year type </a:t>
            </a:r>
            <a:r>
              <a:rPr lang="en-US" dirty="0" smtClean="0"/>
              <a:t>generation</a:t>
            </a:r>
            <a:br>
              <a:rPr lang="en-US" dirty="0" smtClean="0"/>
            </a:br>
            <a:r>
              <a:rPr lang="en-US" dirty="0" smtClean="0"/>
              <a:t>- for forecasted data or non-historical data</a:t>
            </a:r>
          </a:p>
          <a:p>
            <a:r>
              <a:rPr lang="en-US" dirty="0" smtClean="0"/>
              <a:t>Encapsulate D1485 lookup table related 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so D1485 tables will not be needed when D1485 option is off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61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Position Analysis with </a:t>
            </a:r>
            <a:r>
              <a:rPr lang="en-US" sz="3600" dirty="0" err="1"/>
              <a:t>CalLite</a:t>
            </a:r>
            <a:endParaRPr lang="en-US" sz="3600" dirty="0"/>
          </a:p>
        </p:txBody>
      </p:sp>
      <p:cxnSp>
        <p:nvCxnSpPr>
          <p:cNvPr id="27" name="Straight Connector 26"/>
          <p:cNvCxnSpPr>
            <a:stCxn id="11" idx="1"/>
            <a:endCxn id="4" idx="3"/>
          </p:cNvCxnSpPr>
          <p:nvPr/>
        </p:nvCxnSpPr>
        <p:spPr>
          <a:xfrm flipH="1">
            <a:off x="3355963" y="3351923"/>
            <a:ext cx="682637" cy="62167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29883" y="3033090"/>
            <a:ext cx="2926080" cy="762000"/>
            <a:chOff x="554966" y="3344921"/>
            <a:chExt cx="2926080" cy="1150879"/>
          </a:xfrm>
        </p:grpSpPr>
        <p:sp>
          <p:nvSpPr>
            <p:cNvPr id="4" name="Rectangle 3"/>
            <p:cNvSpPr/>
            <p:nvPr/>
          </p:nvSpPr>
          <p:spPr>
            <a:xfrm>
              <a:off x="2749526" y="3344921"/>
              <a:ext cx="731520" cy="1150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SEP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18006" y="3344921"/>
              <a:ext cx="731520" cy="1150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AUG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86486" y="3344921"/>
              <a:ext cx="731520" cy="1150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JUL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4966" y="3344921"/>
              <a:ext cx="731520" cy="1150879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JUN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92302" y="2057400"/>
            <a:ext cx="3601241" cy="768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Past </a:t>
            </a:r>
          </a:p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Observed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45280" y="2057400"/>
            <a:ext cx="4821880" cy="768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Future </a:t>
            </a:r>
          </a:p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Simulated/Forecasted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038600" y="3069594"/>
            <a:ext cx="4389120" cy="564657"/>
            <a:chOff x="3489960" y="2407143"/>
            <a:chExt cx="4389120" cy="564657"/>
          </a:xfrm>
        </p:grpSpPr>
        <p:sp>
          <p:nvSpPr>
            <p:cNvPr id="11" name="Rectangle 10"/>
            <p:cNvSpPr/>
            <p:nvPr/>
          </p:nvSpPr>
          <p:spPr>
            <a:xfrm>
              <a:off x="348996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Oct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2148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Nov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Dec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8452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Jan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1604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Feb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47560" y="2407143"/>
              <a:ext cx="731520" cy="5646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Mar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6" name="Straight Connector 75"/>
          <p:cNvCxnSpPr>
            <a:stCxn id="118" idx="1"/>
            <a:endCxn id="4" idx="3"/>
          </p:cNvCxnSpPr>
          <p:nvPr/>
        </p:nvCxnSpPr>
        <p:spPr>
          <a:xfrm flipH="1" flipV="1">
            <a:off x="3355963" y="3414090"/>
            <a:ext cx="1124597" cy="1309433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11" idx="1"/>
            <a:endCxn id="4" idx="3"/>
          </p:cNvCxnSpPr>
          <p:nvPr/>
        </p:nvCxnSpPr>
        <p:spPr>
          <a:xfrm flipH="1" flipV="1">
            <a:off x="3355963" y="3414090"/>
            <a:ext cx="911237" cy="623633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267200" y="3755394"/>
            <a:ext cx="4389120" cy="564657"/>
            <a:chOff x="3489960" y="2407143"/>
            <a:chExt cx="4389120" cy="564657"/>
          </a:xfrm>
        </p:grpSpPr>
        <p:sp>
          <p:nvSpPr>
            <p:cNvPr id="111" name="Rectangle 110"/>
            <p:cNvSpPr/>
            <p:nvPr/>
          </p:nvSpPr>
          <p:spPr>
            <a:xfrm>
              <a:off x="348996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Oct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22148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Nov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95300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Dec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68452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Jan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41604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Feb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147560" y="2407143"/>
              <a:ext cx="731520" cy="5646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Mar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80560" y="4441194"/>
            <a:ext cx="4358640" cy="564657"/>
            <a:chOff x="3489960" y="2407143"/>
            <a:chExt cx="4358640" cy="564657"/>
          </a:xfrm>
        </p:grpSpPr>
        <p:sp>
          <p:nvSpPr>
            <p:cNvPr id="118" name="Rectangle 117"/>
            <p:cNvSpPr/>
            <p:nvPr/>
          </p:nvSpPr>
          <p:spPr>
            <a:xfrm>
              <a:off x="348996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Oct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22148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Nov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95300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Dec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68452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Jan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41604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Feb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117080" y="2407143"/>
              <a:ext cx="731520" cy="5646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Mar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56" name="Straight Connector 155"/>
          <p:cNvCxnSpPr>
            <a:endCxn id="4" idx="3"/>
          </p:cNvCxnSpPr>
          <p:nvPr/>
        </p:nvCxnSpPr>
        <p:spPr>
          <a:xfrm flipH="1" flipV="1">
            <a:off x="3355963" y="3414090"/>
            <a:ext cx="1048397" cy="2148511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50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Position Analysis with </a:t>
            </a:r>
            <a:r>
              <a:rPr lang="en-US" sz="3600" dirty="0" err="1"/>
              <a:t>CalLite</a:t>
            </a:r>
            <a:endParaRPr lang="en-US" sz="3600" dirty="0"/>
          </a:p>
        </p:txBody>
      </p:sp>
      <p:cxnSp>
        <p:nvCxnSpPr>
          <p:cNvPr id="27" name="Straight Connector 26"/>
          <p:cNvCxnSpPr>
            <a:stCxn id="11" idx="1"/>
            <a:endCxn id="4" idx="3"/>
          </p:cNvCxnSpPr>
          <p:nvPr/>
        </p:nvCxnSpPr>
        <p:spPr>
          <a:xfrm flipH="1">
            <a:off x="3355963" y="3131762"/>
            <a:ext cx="682637" cy="282328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29883" y="3033090"/>
            <a:ext cx="2926080" cy="762000"/>
            <a:chOff x="554966" y="3344921"/>
            <a:chExt cx="2926080" cy="1150879"/>
          </a:xfrm>
        </p:grpSpPr>
        <p:sp>
          <p:nvSpPr>
            <p:cNvPr id="4" name="Rectangle 3"/>
            <p:cNvSpPr/>
            <p:nvPr/>
          </p:nvSpPr>
          <p:spPr>
            <a:xfrm>
              <a:off x="2749526" y="3344921"/>
              <a:ext cx="731520" cy="1150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SEP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18006" y="3344921"/>
              <a:ext cx="731520" cy="1150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AUG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86486" y="3344921"/>
              <a:ext cx="731520" cy="1150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JUL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4966" y="3344921"/>
              <a:ext cx="731520" cy="1150879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JUN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548" y="2209800"/>
            <a:ext cx="3601241" cy="768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2012 WY </a:t>
            </a:r>
          </a:p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Observed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45280" y="1520952"/>
            <a:ext cx="4821880" cy="1072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2013 WY </a:t>
            </a:r>
          </a:p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Simulated with Historical Data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038600" y="2849433"/>
            <a:ext cx="4389120" cy="564657"/>
            <a:chOff x="3489960" y="2407143"/>
            <a:chExt cx="4389120" cy="564657"/>
          </a:xfrm>
        </p:grpSpPr>
        <p:sp>
          <p:nvSpPr>
            <p:cNvPr id="11" name="Rectangle 10"/>
            <p:cNvSpPr/>
            <p:nvPr/>
          </p:nvSpPr>
          <p:spPr>
            <a:xfrm>
              <a:off x="348996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Oct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2148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Nov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Dec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8452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Jan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1604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Feb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47560" y="2407143"/>
              <a:ext cx="731520" cy="5646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Mar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6" name="Straight Connector 75"/>
          <p:cNvCxnSpPr>
            <a:stCxn id="118" idx="1"/>
            <a:endCxn id="4" idx="3"/>
          </p:cNvCxnSpPr>
          <p:nvPr/>
        </p:nvCxnSpPr>
        <p:spPr>
          <a:xfrm flipH="1" flipV="1">
            <a:off x="3355963" y="3414090"/>
            <a:ext cx="1252557" cy="2126039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11" idx="1"/>
            <a:endCxn id="4" idx="3"/>
          </p:cNvCxnSpPr>
          <p:nvPr/>
        </p:nvCxnSpPr>
        <p:spPr>
          <a:xfrm flipH="1" flipV="1">
            <a:off x="3355963" y="3414090"/>
            <a:ext cx="1077439" cy="1002448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433402" y="4134209"/>
            <a:ext cx="4389120" cy="564657"/>
            <a:chOff x="3489960" y="2407143"/>
            <a:chExt cx="4389120" cy="564657"/>
          </a:xfrm>
        </p:grpSpPr>
        <p:sp>
          <p:nvSpPr>
            <p:cNvPr id="111" name="Rectangle 110"/>
            <p:cNvSpPr/>
            <p:nvPr/>
          </p:nvSpPr>
          <p:spPr>
            <a:xfrm>
              <a:off x="348996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Oct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22148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Nov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95300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Dec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68452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Jan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41604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Feb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147560" y="2407143"/>
              <a:ext cx="731520" cy="5646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Mar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608520" y="5257800"/>
            <a:ext cx="4358640" cy="564657"/>
            <a:chOff x="3489960" y="2407143"/>
            <a:chExt cx="4358640" cy="564657"/>
          </a:xfrm>
        </p:grpSpPr>
        <p:sp>
          <p:nvSpPr>
            <p:cNvPr id="118" name="Rectangle 117"/>
            <p:cNvSpPr/>
            <p:nvPr/>
          </p:nvSpPr>
          <p:spPr>
            <a:xfrm>
              <a:off x="348996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Oct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22148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Nov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95300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Dec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68452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Jan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41604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Feb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117080" y="2407143"/>
              <a:ext cx="731520" cy="5646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Mar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4032849" y="3425247"/>
            <a:ext cx="1607678" cy="440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1976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8643" y="4705709"/>
            <a:ext cx="1607678" cy="440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1977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01044" y="5854703"/>
            <a:ext cx="1607678" cy="440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1983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/>
          <p:cNvCxnSpPr>
            <a:endCxn id="4" idx="3"/>
          </p:cNvCxnSpPr>
          <p:nvPr/>
        </p:nvCxnSpPr>
        <p:spPr>
          <a:xfrm flipH="1" flipV="1">
            <a:off x="3355963" y="3414090"/>
            <a:ext cx="1048397" cy="3113748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82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1</a:t>
            </a:r>
            <a:r>
              <a:rPr lang="en-US" sz="3600" dirty="0" smtClean="0"/>
              <a:t>. Prepare initial data</a:t>
            </a:r>
            <a:endParaRPr lang="en-US" sz="3600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8" y="1351761"/>
            <a:ext cx="7446262" cy="519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74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Step </a:t>
            </a:r>
            <a:r>
              <a:rPr lang="en-US" sz="3600" dirty="0" smtClean="0"/>
              <a:t>2. Copy historical yearly tables to future   </a:t>
            </a:r>
            <a:endParaRPr lang="en-US" sz="3600" u="sng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5" y="1295400"/>
            <a:ext cx="9026667" cy="498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53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Step 3</a:t>
            </a:r>
            <a:r>
              <a:rPr lang="en-US" sz="3600" dirty="0" smtClean="0"/>
              <a:t>. Copy historical monthly tables to future   </a:t>
            </a:r>
            <a:endParaRPr lang="en-US" sz="3600" u="sng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1524000"/>
            <a:ext cx="58197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4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Step </a:t>
            </a:r>
            <a:r>
              <a:rPr lang="en-US" sz="3600" dirty="0" smtClean="0"/>
              <a:t>4. Create lookup table to convert future WY to historical WY   </a:t>
            </a:r>
            <a:endParaRPr lang="en-US" sz="3600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886073"/>
            <a:ext cx="6038850" cy="129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64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5</a:t>
            </a:r>
            <a:r>
              <a:rPr lang="en-US" sz="3600" dirty="0" smtClean="0"/>
              <a:t>. Copy historical Svar data to future   </a:t>
            </a:r>
            <a:endParaRPr lang="en-US" sz="3600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26" y="1304923"/>
            <a:ext cx="8316874" cy="537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56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</a:t>
            </a:r>
            <a:r>
              <a:rPr lang="en-US" sz="3600" dirty="0" smtClean="0"/>
              <a:t>6. Prepare delivery request table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95075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245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Position Analysis with CalLite</vt:lpstr>
      <vt:lpstr>Position Analysis with CalLite</vt:lpstr>
      <vt:lpstr>Position Analysis with CalLite</vt:lpstr>
      <vt:lpstr>Step 1. Prepare initial data</vt:lpstr>
      <vt:lpstr>Step 2. Copy historical yearly tables to future   </vt:lpstr>
      <vt:lpstr>Step 3. Copy historical monthly tables to future   </vt:lpstr>
      <vt:lpstr>Step 4. Create lookup table to convert future WY to historical WY   </vt:lpstr>
      <vt:lpstr>Step 5. Copy historical Svar data to future   </vt:lpstr>
      <vt:lpstr>Step 6. Prepare delivery request table</vt:lpstr>
      <vt:lpstr>PowerPoint Presentation</vt:lpstr>
      <vt:lpstr>Position Analysis with CalLite</vt:lpstr>
      <vt:lpstr>PowerPoint Presentation</vt:lpstr>
      <vt:lpstr>TODO:</vt:lpstr>
    </vt:vector>
  </TitlesOfParts>
  <Company>Department of Water Resources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 Analysis with CalLite</dc:title>
  <dc:creator>kkao</dc:creator>
  <cp:lastModifiedBy>kkao</cp:lastModifiedBy>
  <cp:revision>27</cp:revision>
  <dcterms:created xsi:type="dcterms:W3CDTF">2013-07-12T23:02:30Z</dcterms:created>
  <dcterms:modified xsi:type="dcterms:W3CDTF">2013-07-16T22:29:28Z</dcterms:modified>
</cp:coreProperties>
</file>