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5" autoAdjust="0"/>
    <p:restoredTop sz="94612" autoAdjust="0"/>
  </p:normalViewPr>
  <p:slideViewPr>
    <p:cSldViewPr>
      <p:cViewPr>
        <p:scale>
          <a:sx n="150" d="100"/>
          <a:sy n="150" d="100"/>
        </p:scale>
        <p:origin x="-62" y="30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9EC11-8F5A-40F0-A7B9-AAD495E2A3DB}" type="datetimeFigureOut">
              <a:rPr lang="en-US" smtClean="0"/>
              <a:pPr/>
              <a:t>8/2/2010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42A6C-50AC-49E9-9064-57B5950B9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defRPr sz="1000"/>
            </a:pPr>
            <a:r>
              <a:rPr lang="en-US" sz="1200" b="1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Hint</a:t>
            </a:r>
            <a:endParaRPr lang="en-US" sz="1200" b="0" i="0" strike="noStrike" smtClean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pPr algn="l" rtl="0">
              <a:defRPr sz="1000"/>
            </a:pP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•To create a flowchart, you can modify this example </a:t>
            </a:r>
            <a:r>
              <a:rPr lang="en-US" sz="120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(copy &amp; paste) </a:t>
            </a: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or you can start from scratch to create your own flowchart.</a:t>
            </a:r>
          </a:p>
          <a:p>
            <a:pPr algn="l" rtl="0">
              <a:defRPr sz="1000"/>
            </a:pPr>
            <a:r>
              <a:rPr lang="en-US" sz="1200" b="1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To add flowchart shapes</a:t>
            </a:r>
            <a:endParaRPr lang="en-US" sz="1200" b="0" i="0" strike="noStrike" smtClean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pPr marL="228600" indent="-228600" algn="l" rtl="0">
              <a:buFont typeface="+mj-lt"/>
              <a:buAutoNum type="arabicPeriod"/>
              <a:defRPr sz="1000"/>
            </a:pPr>
            <a:r>
              <a:rPr lang="en-US" sz="120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In the </a:t>
            </a:r>
            <a:r>
              <a:rPr lang="en-US" sz="1200" b="1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Drawing</a:t>
            </a: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group on the </a:t>
            </a:r>
            <a:r>
              <a:rPr lang="en-US" sz="1200" b="1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Home</a:t>
            </a:r>
            <a:r>
              <a:rPr lang="en-US" sz="120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tab</a:t>
            </a: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, click on the </a:t>
            </a:r>
            <a:r>
              <a:rPr lang="en-US" sz="120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bottom</a:t>
            </a:r>
            <a:r>
              <a:rPr lang="en-US" sz="1200" baseline="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“arrow”</a:t>
            </a:r>
            <a:r>
              <a:rPr lang="en-US" sz="120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button next to the shapes, and find the </a:t>
            </a:r>
            <a:r>
              <a:rPr lang="en-US" sz="1200" b="1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</a:t>
            </a:r>
            <a:r>
              <a:rPr lang="en-US" sz="1200" b="1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lowchart</a:t>
            </a: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shapes.</a:t>
            </a:r>
          </a:p>
          <a:p>
            <a:pPr marL="228600" indent="-228600" algn="l" rtl="0">
              <a:buFont typeface="+mj-lt"/>
              <a:buAutoNum type="arabicPeriod"/>
              <a:defRPr sz="1000"/>
            </a:pPr>
            <a:r>
              <a:rPr lang="en-US" sz="120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Click on the shape that you want. Use the cursor to create the shape where you want it on the slide, and size it as you like.</a:t>
            </a:r>
            <a:endParaRPr lang="en-US" sz="1200" b="0" i="0" strike="noStrike" smtClean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pPr algn="l" rtl="0">
              <a:defRPr sz="1000"/>
            </a:pPr>
            <a:endParaRPr lang="en-US" sz="1200" b="0" i="0" strike="noStrike" smtClean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pPr algn="l" rtl="0">
              <a:defRPr sz="1000"/>
            </a:pPr>
            <a:r>
              <a:rPr lang="en-US" sz="1200" b="1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To add connectors between the shapes</a:t>
            </a:r>
            <a:endParaRPr lang="en-US" sz="1200" b="0" i="0" strike="noStrike" smtClean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pPr>
              <a:defRPr sz="1000"/>
            </a:pP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1. On the </a:t>
            </a:r>
            <a:r>
              <a:rPr lang="en-US" sz="1200" b="1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Drawing</a:t>
            </a:r>
            <a:r>
              <a:rPr lang="en-US" sz="120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group, click on the bottom</a:t>
            </a:r>
            <a:r>
              <a:rPr lang="en-US" sz="1200" baseline="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“arrow”</a:t>
            </a:r>
            <a:r>
              <a:rPr lang="en-US" sz="120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button next to the shapes, and find the </a:t>
            </a:r>
            <a:r>
              <a:rPr lang="en-US" sz="1200" b="1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Lines </a:t>
            </a:r>
            <a:r>
              <a:rPr lang="en-US" sz="120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shapes.</a:t>
            </a:r>
            <a:endParaRPr lang="en-US" sz="1200" b="0" i="0" strike="noStrike" smtClean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pPr algn="l" rtl="0">
              <a:defRPr sz="1000"/>
            </a:pP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2. Point to where you want to lock the connector.</a:t>
            </a:r>
          </a:p>
          <a:p>
            <a:pPr algn="l" rtl="0">
              <a:defRPr sz="1000"/>
            </a:pP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3. Click the first connection site you want, point to the other shape, and then click the second connection site.</a:t>
            </a:r>
          </a:p>
          <a:p>
            <a:pPr algn="l" rtl="0">
              <a:defRPr sz="1000"/>
            </a:pP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•To delete the sample flowchart and these instructions, </a:t>
            </a:r>
            <a:r>
              <a:rPr lang="en-US" sz="120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press Control + A and then Delete.</a:t>
            </a:r>
            <a:endParaRPr lang="en-US" sz="1200" b="0" i="0" strike="noStrike" smtClean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42A6C-50AC-49E9-9064-57B5950B98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42A6C-50AC-49E9-9064-57B5950B98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42A6C-50AC-49E9-9064-57B5950B983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42A6C-50AC-49E9-9064-57B5950B983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42A6C-50AC-49E9-9064-57B5950B983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42A6C-50AC-49E9-9064-57B5950B983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2470E-F914-411C-B29F-48DCD3BDBEA2}" type="datetimeFigureOut">
              <a:rPr lang="en-US" smtClean="0"/>
              <a:pPr/>
              <a:t>8/2/2010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"/>
          <p:cNvSpPr>
            <a:spLocks noChangeArrowheads="1"/>
          </p:cNvSpPr>
          <p:nvPr/>
        </p:nvSpPr>
        <p:spPr bwMode="auto">
          <a:xfrm>
            <a:off x="1123950" y="661987"/>
            <a:ext cx="914400" cy="790575"/>
          </a:xfrm>
          <a:prstGeom prst="flowChartProcess">
            <a:avLst/>
          </a:prstGeom>
          <a:solidFill>
            <a:srgbClr val="FFF2B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45720" tIns="45720" rIns="45720" bIns="4572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b="0" i="0" strike="noStrike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Receive barrel of apples from delivery truck</a:t>
            </a: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971550" y="6148387"/>
            <a:ext cx="1285875" cy="600075"/>
          </a:xfrm>
          <a:prstGeom prst="flowChartPredefinedProcess">
            <a:avLst/>
          </a:prstGeom>
          <a:solidFill>
            <a:srgbClr val="D5EBD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rPr>
              <a:t>Bottle apple juice and ship to stores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067050" y="5043487"/>
            <a:ext cx="1562100" cy="590550"/>
          </a:xfrm>
          <a:prstGeom prst="flowChartPredefinedProcess">
            <a:avLst/>
          </a:prstGeom>
          <a:solidFill>
            <a:srgbClr val="D5EBD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rPr>
              <a:t>Make apple sauce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162050" y="1881187"/>
            <a:ext cx="847725" cy="466725"/>
          </a:xfrm>
          <a:prstGeom prst="flowChartProcess">
            <a:avLst/>
          </a:prstGeom>
          <a:solidFill>
            <a:srgbClr val="FFF2B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b="0" i="0" strike="noStrike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Inspect each apple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895600" y="3176587"/>
            <a:ext cx="1209675" cy="466725"/>
          </a:xfrm>
          <a:prstGeom prst="flowChartProcess">
            <a:avLst/>
          </a:prstGeom>
          <a:solidFill>
            <a:srgbClr val="FFF2B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rPr>
              <a:t>Discard apple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038225" y="4271962"/>
            <a:ext cx="1123950" cy="476250"/>
          </a:xfrm>
          <a:prstGeom prst="flowChartProcess">
            <a:avLst/>
          </a:prstGeom>
          <a:solidFill>
            <a:srgbClr val="FFF2B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Process good apples in blending machine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90600" y="2824162"/>
            <a:ext cx="1219200" cy="1171575"/>
          </a:xfrm>
          <a:prstGeom prst="flowChartDecision">
            <a:avLst/>
          </a:prstGeom>
          <a:solidFill>
            <a:srgbClr val="CEE1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Is apple in good condition?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1047750" y="5100637"/>
            <a:ext cx="1123950" cy="476250"/>
          </a:xfrm>
          <a:prstGeom prst="flowChartProcess">
            <a:avLst/>
          </a:prstGeom>
          <a:solidFill>
            <a:srgbClr val="FFF2B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Filter pulp from apple sludge</a:t>
            </a:r>
          </a:p>
        </p:txBody>
      </p:sp>
      <p:cxnSp>
        <p:nvCxnSpPr>
          <p:cNvPr id="12" name="AutoShape 10"/>
          <p:cNvCxnSpPr>
            <a:cxnSpLocks noChangeShapeType="1"/>
            <a:stCxn id="4" idx="2"/>
            <a:endCxn id="7" idx="0"/>
          </p:cNvCxnSpPr>
          <p:nvPr/>
        </p:nvCxnSpPr>
        <p:spPr bwMode="auto">
          <a:xfrm>
            <a:off x="1581150" y="1452562"/>
            <a:ext cx="9525" cy="4286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" name="AutoShape 11"/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1590675" y="2347912"/>
            <a:ext cx="9525" cy="4762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4" name="AutoShape 12"/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1590675" y="2347912"/>
            <a:ext cx="9525" cy="4762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5" name="AutoShape 13"/>
          <p:cNvCxnSpPr>
            <a:cxnSpLocks noChangeShapeType="1"/>
            <a:stCxn id="10" idx="3"/>
            <a:endCxn id="8" idx="1"/>
          </p:cNvCxnSpPr>
          <p:nvPr/>
        </p:nvCxnSpPr>
        <p:spPr bwMode="auto">
          <a:xfrm>
            <a:off x="2209800" y="3414712"/>
            <a:ext cx="685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" name="AutoShape 14"/>
          <p:cNvCxnSpPr>
            <a:cxnSpLocks noChangeShapeType="1"/>
            <a:stCxn id="10" idx="2"/>
            <a:endCxn id="9" idx="0"/>
          </p:cNvCxnSpPr>
          <p:nvPr/>
        </p:nvCxnSpPr>
        <p:spPr bwMode="auto">
          <a:xfrm>
            <a:off x="1600200" y="3995737"/>
            <a:ext cx="0" cy="276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" name="AutoShape 15"/>
          <p:cNvCxnSpPr>
            <a:cxnSpLocks noChangeShapeType="1"/>
            <a:stCxn id="9" idx="2"/>
            <a:endCxn id="11" idx="0"/>
          </p:cNvCxnSpPr>
          <p:nvPr/>
        </p:nvCxnSpPr>
        <p:spPr bwMode="auto">
          <a:xfrm>
            <a:off x="1600200" y="4748212"/>
            <a:ext cx="9525" cy="352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8" name="AutoShape 16"/>
          <p:cNvCxnSpPr>
            <a:cxnSpLocks noChangeShapeType="1"/>
            <a:stCxn id="11" idx="2"/>
            <a:endCxn id="5" idx="0"/>
          </p:cNvCxnSpPr>
          <p:nvPr/>
        </p:nvCxnSpPr>
        <p:spPr bwMode="auto">
          <a:xfrm>
            <a:off x="1609725" y="5576887"/>
            <a:ext cx="9525" cy="571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9" name="AutoShape 17"/>
          <p:cNvCxnSpPr>
            <a:cxnSpLocks noChangeShapeType="1"/>
            <a:stCxn id="11" idx="3"/>
            <a:endCxn id="6" idx="1"/>
          </p:cNvCxnSpPr>
          <p:nvPr/>
        </p:nvCxnSpPr>
        <p:spPr bwMode="auto">
          <a:xfrm>
            <a:off x="2171700" y="5338762"/>
            <a:ext cx="8953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AutoShape 18"/>
          <p:cNvSpPr>
            <a:spLocks/>
          </p:cNvSpPr>
          <p:nvPr/>
        </p:nvSpPr>
        <p:spPr bwMode="auto">
          <a:xfrm>
            <a:off x="5010150" y="2995612"/>
            <a:ext cx="114300" cy="828675"/>
          </a:xfrm>
          <a:prstGeom prst="leftBracket">
            <a:avLst>
              <a:gd name="adj" fmla="val 60417"/>
            </a:avLst>
          </a:prstGeom>
          <a:solidFill>
            <a:srgbClr val="FCDAD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5105400" y="2995612"/>
            <a:ext cx="1571625" cy="819150"/>
          </a:xfrm>
          <a:prstGeom prst="flowChartProcess">
            <a:avLst/>
          </a:prstGeom>
          <a:solidFill>
            <a:srgbClr val="FCDAD0"/>
          </a:solidFill>
          <a:ln w="9525" cap="rnd" algn="ctr">
            <a:noFill/>
            <a:prstDash val="sysDot"/>
            <a:miter lim="800000"/>
            <a:headEnd/>
            <a:tailEnd/>
          </a:ln>
          <a:effectLst/>
        </p:spPr>
        <p:txBody>
          <a:bodyPr wrap="square" lIns="27432" tIns="22860" rIns="27432" bIns="2286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0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Send to compost bin. Compost is cycled back to the farm as nutrients for the apple orchard soil.</a:t>
            </a:r>
          </a:p>
        </p:txBody>
      </p:sp>
      <p:cxnSp>
        <p:nvCxnSpPr>
          <p:cNvPr id="22" name="AutoShape 20"/>
          <p:cNvCxnSpPr>
            <a:cxnSpLocks noChangeShapeType="1"/>
            <a:stCxn id="8" idx="3"/>
            <a:endCxn id="20" idx="1"/>
          </p:cNvCxnSpPr>
          <p:nvPr/>
        </p:nvCxnSpPr>
        <p:spPr bwMode="auto">
          <a:xfrm>
            <a:off x="4105275" y="3414712"/>
            <a:ext cx="8953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171700" y="109537"/>
            <a:ext cx="4800600" cy="3333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45720" tIns="32004" rIns="45720" bIns="32004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800" b="1" i="0" strike="noStrike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Simple </a:t>
            </a:r>
            <a:r>
              <a:rPr lang="en-US" sz="1800" b="1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Flowchart in PowerPoint 2007</a:t>
            </a:r>
            <a:endParaRPr lang="en-US" sz="1800" b="1" i="0" strike="noStrike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2247900" y="3205162"/>
            <a:ext cx="361950" cy="180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27432" tIns="2286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000" b="0" i="0" strike="noStrike">
                <a:solidFill>
                  <a:srgbClr val="000000"/>
                </a:solidFill>
                <a:latin typeface="Arial"/>
                <a:cs typeface="Arial"/>
              </a:rPr>
              <a:t>No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238250" y="3986212"/>
            <a:ext cx="314325" cy="180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27432" tIns="2286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000" b="0" i="0" strike="noStrike">
                <a:solidFill>
                  <a:srgbClr val="000000"/>
                </a:solidFill>
                <a:latin typeface="Arial"/>
                <a:cs typeface="Arial"/>
              </a:rPr>
              <a:t>Yes</a:t>
            </a:r>
          </a:p>
        </p:txBody>
      </p:sp>
      <p:cxnSp>
        <p:nvCxnSpPr>
          <p:cNvPr id="27" name="AutoShape 27"/>
          <p:cNvCxnSpPr>
            <a:cxnSpLocks noChangeShapeType="1"/>
          </p:cNvCxnSpPr>
          <p:nvPr/>
        </p:nvCxnSpPr>
        <p:spPr bwMode="auto">
          <a:xfrm>
            <a:off x="2209800" y="3414712"/>
            <a:ext cx="685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247900" y="3205162"/>
            <a:ext cx="361950" cy="180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27432" tIns="2286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000" b="0" i="0" strike="noStrike">
                <a:solidFill>
                  <a:srgbClr val="000000"/>
                </a:solidFill>
                <a:latin typeface="Arial"/>
                <a:cs typeface="Arial"/>
              </a:rPr>
              <a:t>No</a:t>
            </a:r>
          </a:p>
        </p:txBody>
      </p:sp>
      <p:cxnSp>
        <p:nvCxnSpPr>
          <p:cNvPr id="29" name="AutoShape 32"/>
          <p:cNvCxnSpPr>
            <a:cxnSpLocks noChangeShapeType="1"/>
          </p:cNvCxnSpPr>
          <p:nvPr/>
        </p:nvCxnSpPr>
        <p:spPr bwMode="auto">
          <a:xfrm>
            <a:off x="1600200" y="3995737"/>
            <a:ext cx="0" cy="276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0" name="AutoShape 39"/>
          <p:cNvCxnSpPr>
            <a:cxnSpLocks noChangeShapeType="1"/>
          </p:cNvCxnSpPr>
          <p:nvPr/>
        </p:nvCxnSpPr>
        <p:spPr bwMode="auto">
          <a:xfrm>
            <a:off x="1609725" y="5576887"/>
            <a:ext cx="9525" cy="571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1" name="AutoShape 40"/>
          <p:cNvCxnSpPr>
            <a:cxnSpLocks noChangeShapeType="1"/>
          </p:cNvCxnSpPr>
          <p:nvPr/>
        </p:nvCxnSpPr>
        <p:spPr bwMode="auto">
          <a:xfrm>
            <a:off x="2171700" y="5338762"/>
            <a:ext cx="8953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2" name="AutoShape 41"/>
          <p:cNvCxnSpPr>
            <a:cxnSpLocks noChangeShapeType="1"/>
          </p:cNvCxnSpPr>
          <p:nvPr/>
        </p:nvCxnSpPr>
        <p:spPr bwMode="auto">
          <a:xfrm>
            <a:off x="1600200" y="4748212"/>
            <a:ext cx="9525" cy="352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3" name="AutoShape 42"/>
          <p:cNvCxnSpPr>
            <a:cxnSpLocks noChangeShapeType="1"/>
          </p:cNvCxnSpPr>
          <p:nvPr/>
        </p:nvCxnSpPr>
        <p:spPr bwMode="auto">
          <a:xfrm>
            <a:off x="1609725" y="5576887"/>
            <a:ext cx="9525" cy="571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4" name="AutoShape 43"/>
          <p:cNvCxnSpPr>
            <a:cxnSpLocks noChangeShapeType="1"/>
          </p:cNvCxnSpPr>
          <p:nvPr/>
        </p:nvCxnSpPr>
        <p:spPr bwMode="auto">
          <a:xfrm>
            <a:off x="2171700" y="5338762"/>
            <a:ext cx="8953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47"/>
          <p:cNvCxnSpPr>
            <a:cxnSpLocks noChangeShapeType="1"/>
          </p:cNvCxnSpPr>
          <p:nvPr/>
        </p:nvCxnSpPr>
        <p:spPr bwMode="auto">
          <a:xfrm>
            <a:off x="1600200" y="4748212"/>
            <a:ext cx="9525" cy="352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6" name="AutoShape 48"/>
          <p:cNvCxnSpPr>
            <a:cxnSpLocks noChangeShapeType="1"/>
          </p:cNvCxnSpPr>
          <p:nvPr/>
        </p:nvCxnSpPr>
        <p:spPr bwMode="auto">
          <a:xfrm>
            <a:off x="1609725" y="5576887"/>
            <a:ext cx="9525" cy="571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7" name="AutoShape 49"/>
          <p:cNvCxnSpPr>
            <a:cxnSpLocks noChangeShapeType="1"/>
          </p:cNvCxnSpPr>
          <p:nvPr/>
        </p:nvCxnSpPr>
        <p:spPr bwMode="auto">
          <a:xfrm>
            <a:off x="2171700" y="5338762"/>
            <a:ext cx="8953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8" name="AutoShape 53"/>
          <p:cNvCxnSpPr>
            <a:cxnSpLocks noChangeShapeType="1"/>
            <a:stCxn id="9" idx="2"/>
          </p:cNvCxnSpPr>
          <p:nvPr/>
        </p:nvCxnSpPr>
        <p:spPr bwMode="auto">
          <a:xfrm>
            <a:off x="1600200" y="4748212"/>
            <a:ext cx="9525" cy="3524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9" name="AutoShape 54"/>
          <p:cNvCxnSpPr>
            <a:cxnSpLocks noChangeShapeType="1"/>
          </p:cNvCxnSpPr>
          <p:nvPr/>
        </p:nvCxnSpPr>
        <p:spPr bwMode="auto">
          <a:xfrm>
            <a:off x="1609725" y="5576887"/>
            <a:ext cx="9525" cy="5715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0" name="AutoShape 55"/>
          <p:cNvCxnSpPr>
            <a:cxnSpLocks noChangeShapeType="1"/>
          </p:cNvCxnSpPr>
          <p:nvPr/>
        </p:nvCxnSpPr>
        <p:spPr bwMode="auto">
          <a:xfrm>
            <a:off x="2171700" y="5338762"/>
            <a:ext cx="8953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56"/>
          <p:cNvCxnSpPr>
            <a:cxnSpLocks noChangeShapeType="1"/>
          </p:cNvCxnSpPr>
          <p:nvPr/>
        </p:nvCxnSpPr>
        <p:spPr bwMode="auto">
          <a:xfrm>
            <a:off x="1581150" y="1452562"/>
            <a:ext cx="9525" cy="4286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2" name="AutoShape 57"/>
          <p:cNvCxnSpPr>
            <a:cxnSpLocks noChangeShapeType="1"/>
          </p:cNvCxnSpPr>
          <p:nvPr/>
        </p:nvCxnSpPr>
        <p:spPr bwMode="auto">
          <a:xfrm>
            <a:off x="1590675" y="2347912"/>
            <a:ext cx="9525" cy="4762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grpSp>
        <p:nvGrpSpPr>
          <p:cNvPr id="66" name="Group 65"/>
          <p:cNvGrpSpPr/>
          <p:nvPr/>
        </p:nvGrpSpPr>
        <p:grpSpPr>
          <a:xfrm>
            <a:off x="3200400" y="609600"/>
            <a:ext cx="5143500" cy="2286000"/>
            <a:chOff x="3314700" y="195262"/>
            <a:chExt cx="5143500" cy="2705100"/>
          </a:xfrm>
        </p:grpSpPr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3314700" y="195262"/>
              <a:ext cx="5143500" cy="27051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91440" tIns="45720" rIns="91440" bIns="4572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900" b="1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Hint</a:t>
              </a:r>
              <a:endPara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endParaRPr>
            </a:p>
            <a:p>
              <a:pPr algn="l" rtl="0">
                <a:defRPr sz="1000"/>
              </a:pPr>
              <a:r>
                <a:rPr lang="en-US" sz="900" b="0" i="0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•To create a flowchart, you can modify this example </a:t>
              </a:r>
              <a:r>
                <a:rPr lang="en-US" sz="900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(copy &amp; paste) </a:t>
              </a:r>
              <a:r>
                <a:rPr lang="en-US" sz="900" b="0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or </a:t>
              </a:r>
              <a:r>
                <a:rPr lang="en-US" sz="900" b="0" i="0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you can start from scratch to create your own flowchart</a:t>
              </a:r>
              <a:r>
                <a:rPr lang="en-US" sz="900" b="0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.</a:t>
              </a:r>
              <a:endPara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endParaRPr>
            </a:p>
            <a:p>
              <a:pPr algn="l" rtl="0">
                <a:defRPr sz="1000"/>
              </a:pPr>
              <a:r>
                <a:rPr lang="en-US" sz="900" b="1" i="0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To add flowchart shapes</a:t>
              </a:r>
              <a:endPara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endParaRPr>
            </a:p>
            <a:p>
              <a:pPr marL="228600" indent="-228600" algn="l" rtl="0">
                <a:buFont typeface="+mj-lt"/>
                <a:buAutoNum type="arabicPeriod"/>
                <a:defRPr sz="1000"/>
              </a:pPr>
              <a:r>
                <a:rPr lang="en-US" sz="900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In the </a:t>
              </a:r>
              <a:r>
                <a:rPr lang="en-US" sz="900" b="1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Drawing</a:t>
              </a:r>
              <a:r>
                <a:rPr lang="en-US" sz="900" b="0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 group on the </a:t>
              </a:r>
              <a:r>
                <a:rPr lang="en-US" sz="900" b="1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Home</a:t>
              </a:r>
              <a:r>
                <a:rPr lang="en-US" sz="900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 tab</a:t>
              </a:r>
              <a:r>
                <a:rPr lang="en-US" sz="900" b="0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, </a:t>
              </a:r>
              <a:r>
                <a:rPr lang="en-US" sz="900" b="0" i="0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click </a:t>
              </a:r>
              <a:r>
                <a:rPr lang="en-US" sz="900" b="0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on the       button next to the shapes, and find the </a:t>
              </a:r>
              <a:r>
                <a:rPr lang="en-US" sz="900" b="1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F</a:t>
              </a:r>
              <a:r>
                <a:rPr lang="en-US" sz="900" b="1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lowchart</a:t>
              </a:r>
              <a:r>
                <a:rPr lang="en-US" sz="900" b="0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 shapes.</a:t>
              </a:r>
            </a:p>
            <a:p>
              <a:pPr marL="228600" indent="-228600" algn="l" rtl="0">
                <a:buFont typeface="+mj-lt"/>
                <a:buAutoNum type="arabicPeriod"/>
                <a:defRPr sz="1000"/>
              </a:pPr>
              <a:r>
                <a:rPr lang="en-US" sz="900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Click on the shape that you want. Use the cursor to create the shape where you want it on the slide, and size it as you like.</a:t>
              </a:r>
              <a:endParaRPr lang="en-US" sz="9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endParaRPr>
            </a:p>
            <a:p>
              <a:pPr algn="l" rtl="0">
                <a:defRPr sz="1000"/>
              </a:pPr>
              <a:endPara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endParaRPr>
            </a:p>
            <a:p>
              <a:pPr algn="l" rtl="0">
                <a:defRPr sz="1000"/>
              </a:pPr>
              <a:r>
                <a:rPr lang="en-US" sz="900" b="1" i="0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To add connectors between the shapes</a:t>
              </a:r>
              <a:endPara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endParaRPr>
            </a:p>
            <a:p>
              <a:pPr>
                <a:defRPr sz="1000"/>
              </a:pPr>
              <a:r>
                <a:rPr lang="en-US" sz="900" b="0" i="0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1. On the </a:t>
              </a:r>
              <a:r>
                <a:rPr lang="en-US" sz="900" b="1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Drawing</a:t>
              </a:r>
              <a:r>
                <a:rPr lang="en-US" sz="900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 group, click on the       button next to the shapes, and find the </a:t>
              </a:r>
              <a:r>
                <a:rPr lang="en-US" sz="900" b="1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Lines </a:t>
              </a:r>
              <a:r>
                <a:rPr lang="en-US" sz="900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shapes.</a:t>
              </a:r>
              <a:endPara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endParaRPr>
            </a:p>
            <a:p>
              <a:pPr algn="l" rtl="0">
                <a:defRPr sz="1000"/>
              </a:pPr>
              <a:r>
                <a:rPr lang="en-US" sz="900" b="0" i="0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2. Point to where you want to lock the connector.</a:t>
              </a:r>
            </a:p>
            <a:p>
              <a:pPr algn="l" rtl="0">
                <a:defRPr sz="1000"/>
              </a:pPr>
              <a:r>
                <a:rPr lang="en-US" sz="900" b="0" i="0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3. Click the first connection site you want, point to the other shape, and then click the second connection site.</a:t>
              </a:r>
            </a:p>
            <a:p>
              <a:pPr algn="l" rtl="0">
                <a:defRPr sz="1000"/>
              </a:pPr>
              <a:r>
                <a:rPr lang="en-US" sz="900" b="0" i="0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•To delete the sample flowchart and these instructions, </a:t>
              </a:r>
              <a:r>
                <a:rPr lang="en-US" sz="900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press Control + A and then Delete.</a:t>
              </a:r>
              <a:endPara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endParaRPr>
            </a:p>
          </p:txBody>
        </p:sp>
        <p:pic>
          <p:nvPicPr>
            <p:cNvPr id="61" name="Picture 60" descr="Shapes opener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8900" y="916622"/>
              <a:ext cx="152400" cy="200025"/>
            </a:xfrm>
            <a:prstGeom prst="rect">
              <a:avLst/>
            </a:prstGeom>
          </p:spPr>
        </p:pic>
        <p:pic>
          <p:nvPicPr>
            <p:cNvPr id="65" name="Picture 64" descr="Shapes opener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8300" y="1908492"/>
              <a:ext cx="152400" cy="200025"/>
            </a:xfrm>
            <a:prstGeom prst="rect">
              <a:avLst/>
            </a:prstGeom>
          </p:spPr>
        </p:pic>
      </p:grpSp>
      <p:sp>
        <p:nvSpPr>
          <p:cNvPr id="44" name="Flowchart: Predefined Process 43"/>
          <p:cNvSpPr/>
          <p:nvPr/>
        </p:nvSpPr>
        <p:spPr>
          <a:xfrm>
            <a:off x="4800600" y="4267200"/>
            <a:ext cx="1676400" cy="7620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hape 46"/>
          <p:cNvCxnSpPr>
            <a:stCxn id="8" idx="2"/>
            <a:endCxn id="44" idx="1"/>
          </p:cNvCxnSpPr>
          <p:nvPr/>
        </p:nvCxnSpPr>
        <p:spPr>
          <a:xfrm rot="16200000" flipH="1">
            <a:off x="3648075" y="3495675"/>
            <a:ext cx="1004888" cy="130016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>
            <a:spLocks/>
          </p:cNvSpPr>
          <p:nvPr/>
        </p:nvSpPr>
        <p:spPr>
          <a:xfrm>
            <a:off x="1752600" y="457200"/>
            <a:ext cx="1234440" cy="64008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GUI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>
            <a:spLocks/>
          </p:cNvSpPr>
          <p:nvPr/>
        </p:nvSpPr>
        <p:spPr>
          <a:xfrm>
            <a:off x="0" y="304800"/>
            <a:ext cx="1234440" cy="64008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WRESL Parsing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>
            <a:spLocks/>
          </p:cNvSpPr>
          <p:nvPr/>
        </p:nvSpPr>
        <p:spPr>
          <a:xfrm>
            <a:off x="1447800" y="838200"/>
            <a:ext cx="1234440" cy="64008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FORTRAN Compiling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>
            <a:spLocks/>
          </p:cNvSpPr>
          <p:nvPr/>
        </p:nvSpPr>
        <p:spPr>
          <a:xfrm>
            <a:off x="2819400" y="228600"/>
            <a:ext cx="1234440" cy="64008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DSS Tools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Flowchart: Data 9"/>
          <p:cNvSpPr>
            <a:spLocks/>
          </p:cNvSpPr>
          <p:nvPr/>
        </p:nvSpPr>
        <p:spPr>
          <a:xfrm>
            <a:off x="7010400" y="4495800"/>
            <a:ext cx="1234440" cy="64008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Output</a:t>
            </a:r>
            <a:endParaRPr lang="en-US" sz="1400" dirty="0"/>
          </a:p>
        </p:txBody>
      </p:sp>
      <p:sp>
        <p:nvSpPr>
          <p:cNvPr id="12" name="Flowchart: Document 11"/>
          <p:cNvSpPr/>
          <p:nvPr/>
        </p:nvSpPr>
        <p:spPr>
          <a:xfrm>
            <a:off x="228600" y="2971800"/>
            <a:ext cx="1066800" cy="9906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WRESL Input Files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3" name="Flowchart: Process 12"/>
          <p:cNvSpPr>
            <a:spLocks/>
          </p:cNvSpPr>
          <p:nvPr/>
        </p:nvSpPr>
        <p:spPr>
          <a:xfrm>
            <a:off x="1447800" y="2971800"/>
            <a:ext cx="1143000" cy="86868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WRESL to MPS Parser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Flowchart: Document 13"/>
          <p:cNvSpPr/>
          <p:nvPr/>
        </p:nvSpPr>
        <p:spPr>
          <a:xfrm>
            <a:off x="5334000" y="2971800"/>
            <a:ext cx="1066800" cy="9906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MPS File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6" name="Flowchart: Predefined Process 15"/>
          <p:cNvSpPr/>
          <p:nvPr/>
        </p:nvSpPr>
        <p:spPr>
          <a:xfrm>
            <a:off x="6705600" y="2971800"/>
            <a:ext cx="1828800" cy="990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LP Solver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7" name="Flowchart: Document 16"/>
          <p:cNvSpPr/>
          <p:nvPr/>
        </p:nvSpPr>
        <p:spPr>
          <a:xfrm>
            <a:off x="2819400" y="2971800"/>
            <a:ext cx="1066800" cy="9906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MPS File with Unknowns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8" name="Flowchart: Predefined Process 17"/>
          <p:cNvSpPr/>
          <p:nvPr/>
        </p:nvSpPr>
        <p:spPr>
          <a:xfrm>
            <a:off x="685800" y="5105400"/>
            <a:ext cx="1828800" cy="990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LP Solver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0" name="Flowchart: Data 19"/>
          <p:cNvSpPr>
            <a:spLocks/>
          </p:cNvSpPr>
          <p:nvPr/>
        </p:nvSpPr>
        <p:spPr>
          <a:xfrm>
            <a:off x="3733800" y="1676400"/>
            <a:ext cx="1600200" cy="71628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Additional Inputs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ata 9"/>
          <p:cNvSpPr>
            <a:spLocks noChangeAspect="1"/>
          </p:cNvSpPr>
          <p:nvPr/>
        </p:nvSpPr>
        <p:spPr>
          <a:xfrm>
            <a:off x="7086600" y="1524000"/>
            <a:ext cx="1143000" cy="6096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Output</a:t>
            </a:r>
            <a:endParaRPr lang="en-US" sz="1300" b="1" dirty="0"/>
          </a:p>
        </p:txBody>
      </p:sp>
      <p:sp>
        <p:nvSpPr>
          <p:cNvPr id="12" name="Flowchart: Document 11"/>
          <p:cNvSpPr>
            <a:spLocks noChangeAspect="1"/>
          </p:cNvSpPr>
          <p:nvPr/>
        </p:nvSpPr>
        <p:spPr>
          <a:xfrm>
            <a:off x="1219200" y="1524000"/>
            <a:ext cx="1066800" cy="6096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WRESL Input Files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14" name="Flowchart: Document 13"/>
          <p:cNvSpPr>
            <a:spLocks noChangeAspect="1"/>
          </p:cNvSpPr>
          <p:nvPr/>
        </p:nvSpPr>
        <p:spPr>
          <a:xfrm>
            <a:off x="4191000" y="1524000"/>
            <a:ext cx="1066800" cy="60960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MPS File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16" name="Flowchart: Predefined Process 15"/>
          <p:cNvSpPr>
            <a:spLocks noChangeAspect="1"/>
          </p:cNvSpPr>
          <p:nvPr/>
        </p:nvSpPr>
        <p:spPr>
          <a:xfrm>
            <a:off x="5562600" y="1524000"/>
            <a:ext cx="1219200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LP Solver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20" name="Flowchart: Data 19"/>
          <p:cNvSpPr>
            <a:spLocks noChangeAspect="1"/>
          </p:cNvSpPr>
          <p:nvPr/>
        </p:nvSpPr>
        <p:spPr>
          <a:xfrm>
            <a:off x="2438400" y="2514600"/>
            <a:ext cx="1600200" cy="6096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Additional Inputs</a:t>
            </a:r>
            <a:endParaRPr lang="en-US" sz="1300" b="1" dirty="0"/>
          </a:p>
        </p:txBody>
      </p:sp>
      <p:sp>
        <p:nvSpPr>
          <p:cNvPr id="15" name="Flowchart: Predefined Process 14"/>
          <p:cNvSpPr>
            <a:spLocks noChangeAspect="1"/>
          </p:cNvSpPr>
          <p:nvPr/>
        </p:nvSpPr>
        <p:spPr>
          <a:xfrm>
            <a:off x="2590800" y="1524000"/>
            <a:ext cx="1295400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WRESL Parser</a:t>
            </a:r>
            <a:endParaRPr lang="en-US" sz="1300" b="1" dirty="0">
              <a:solidFill>
                <a:prstClr val="white"/>
              </a:solidFill>
            </a:endParaRPr>
          </a:p>
        </p:txBody>
      </p:sp>
      <p:cxnSp>
        <p:nvCxnSpPr>
          <p:cNvPr id="29" name="Elbow Connector 28"/>
          <p:cNvCxnSpPr>
            <a:stCxn id="15" idx="3"/>
            <a:endCxn id="14" idx="1"/>
          </p:cNvCxnSpPr>
          <p:nvPr/>
        </p:nvCxnSpPr>
        <p:spPr>
          <a:xfrm>
            <a:off x="3886200" y="1828800"/>
            <a:ext cx="3048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4" idx="3"/>
            <a:endCxn id="16" idx="1"/>
          </p:cNvCxnSpPr>
          <p:nvPr/>
        </p:nvCxnSpPr>
        <p:spPr>
          <a:xfrm>
            <a:off x="5257800" y="1828800"/>
            <a:ext cx="3048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6" idx="3"/>
            <a:endCxn id="10" idx="2"/>
          </p:cNvCxnSpPr>
          <p:nvPr/>
        </p:nvCxnSpPr>
        <p:spPr>
          <a:xfrm>
            <a:off x="6781800" y="1828800"/>
            <a:ext cx="4191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2" idx="3"/>
            <a:endCxn id="15" idx="1"/>
          </p:cNvCxnSpPr>
          <p:nvPr/>
        </p:nvCxnSpPr>
        <p:spPr>
          <a:xfrm>
            <a:off x="2286000" y="1828800"/>
            <a:ext cx="3048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0" idx="1"/>
            <a:endCxn id="15" idx="2"/>
          </p:cNvCxnSpPr>
          <p:nvPr/>
        </p:nvCxnSpPr>
        <p:spPr>
          <a:xfrm rot="5400000" flipH="1" flipV="1">
            <a:off x="3048000" y="2324100"/>
            <a:ext cx="3810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0" idx="3"/>
            <a:endCxn id="20" idx="5"/>
          </p:cNvCxnSpPr>
          <p:nvPr/>
        </p:nvCxnSpPr>
        <p:spPr>
          <a:xfrm rot="5400000">
            <a:off x="5368290" y="643890"/>
            <a:ext cx="685800" cy="3665220"/>
          </a:xfrm>
          <a:prstGeom prst="bentConnector2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/>
          <p:cNvSpPr>
            <a:spLocks noChangeAspect="1"/>
          </p:cNvSpPr>
          <p:nvPr/>
        </p:nvSpPr>
        <p:spPr>
          <a:xfrm>
            <a:off x="533400" y="1143000"/>
            <a:ext cx="1371600" cy="12192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WRESL Files </a:t>
            </a:r>
            <a:r>
              <a:rPr lang="en-US" sz="1300" b="1" dirty="0" smtClean="0">
                <a:solidFill>
                  <a:prstClr val="black"/>
                </a:solidFill>
              </a:rPr>
              <a:t>containing </a:t>
            </a:r>
            <a:r>
              <a:rPr lang="en-US" sz="1300" b="1" dirty="0" smtClean="0">
                <a:solidFill>
                  <a:prstClr val="black"/>
                </a:solidFill>
              </a:rPr>
              <a:t>multiple period inputs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15" name="Flowchart: Predefined Process 14"/>
          <p:cNvSpPr>
            <a:spLocks noChangeAspect="1"/>
          </p:cNvSpPr>
          <p:nvPr/>
        </p:nvSpPr>
        <p:spPr>
          <a:xfrm>
            <a:off x="2133600" y="1447800"/>
            <a:ext cx="1066800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WRESL Parser</a:t>
            </a:r>
            <a:endParaRPr lang="en-US" sz="1300" b="1" dirty="0">
              <a:solidFill>
                <a:prstClr val="white"/>
              </a:solidFill>
            </a:endParaRPr>
          </a:p>
        </p:txBody>
      </p:sp>
      <p:cxnSp>
        <p:nvCxnSpPr>
          <p:cNvPr id="42" name="Elbow Connector 41"/>
          <p:cNvCxnSpPr>
            <a:stCxn id="12" idx="3"/>
            <a:endCxn id="15" idx="1"/>
          </p:cNvCxnSpPr>
          <p:nvPr/>
        </p:nvCxnSpPr>
        <p:spPr>
          <a:xfrm>
            <a:off x="1905000" y="1752600"/>
            <a:ext cx="2286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Process 36"/>
          <p:cNvSpPr/>
          <p:nvPr/>
        </p:nvSpPr>
        <p:spPr>
          <a:xfrm>
            <a:off x="3429000" y="1447800"/>
            <a:ext cx="990600" cy="609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Solving for 1st  Period 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>
            <a:off x="4648200" y="1447800"/>
            <a:ext cx="990600" cy="609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Solving for 2nd  Period 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40" name="Flowchart: Process 39"/>
          <p:cNvSpPr/>
          <p:nvPr/>
        </p:nvSpPr>
        <p:spPr>
          <a:xfrm>
            <a:off x="5867400" y="1447800"/>
            <a:ext cx="990600" cy="609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Solving for 3rd  Period 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46" name="Flowchart: Process 45"/>
          <p:cNvSpPr/>
          <p:nvPr/>
        </p:nvSpPr>
        <p:spPr>
          <a:xfrm>
            <a:off x="7086600" y="1447800"/>
            <a:ext cx="990600" cy="609600"/>
          </a:xfrm>
          <a:prstGeom prst="flowChartProcess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bg1"/>
              </a:gs>
              <a:gs pos="75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Solving for 4th  Period </a:t>
            </a:r>
            <a:endParaRPr lang="en-US" sz="13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Elbow Connector 48"/>
          <p:cNvCxnSpPr>
            <a:stCxn id="15" idx="3"/>
            <a:endCxn id="37" idx="1"/>
          </p:cNvCxnSpPr>
          <p:nvPr/>
        </p:nvCxnSpPr>
        <p:spPr>
          <a:xfrm>
            <a:off x="3200400" y="1752600"/>
            <a:ext cx="2286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7" idx="3"/>
            <a:endCxn id="39" idx="1"/>
          </p:cNvCxnSpPr>
          <p:nvPr/>
        </p:nvCxnSpPr>
        <p:spPr>
          <a:xfrm>
            <a:off x="4419600" y="1752600"/>
            <a:ext cx="2286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9" idx="3"/>
            <a:endCxn id="40" idx="1"/>
          </p:cNvCxnSpPr>
          <p:nvPr/>
        </p:nvCxnSpPr>
        <p:spPr>
          <a:xfrm>
            <a:off x="5638800" y="1752600"/>
            <a:ext cx="2286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0" idx="3"/>
            <a:endCxn id="46" idx="1"/>
          </p:cNvCxnSpPr>
          <p:nvPr/>
        </p:nvCxnSpPr>
        <p:spPr>
          <a:xfrm>
            <a:off x="6858000" y="1752600"/>
            <a:ext cx="2286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9" idx="2"/>
            <a:endCxn id="37" idx="2"/>
          </p:cNvCxnSpPr>
          <p:nvPr/>
        </p:nvCxnSpPr>
        <p:spPr>
          <a:xfrm rot="5400000">
            <a:off x="4533900" y="1447800"/>
            <a:ext cx="1588" cy="1219200"/>
          </a:xfrm>
          <a:prstGeom prst="bentConnector3">
            <a:avLst>
              <a:gd name="adj1" fmla="val 14395466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0" idx="0"/>
            <a:endCxn id="39" idx="0"/>
          </p:cNvCxnSpPr>
          <p:nvPr/>
        </p:nvCxnSpPr>
        <p:spPr>
          <a:xfrm rot="16200000" flipV="1">
            <a:off x="5753100" y="838200"/>
            <a:ext cx="1588" cy="1219200"/>
          </a:xfrm>
          <a:prstGeom prst="bentConnector3">
            <a:avLst>
              <a:gd name="adj1" fmla="val 14395466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46" idx="2"/>
            <a:endCxn id="40" idx="2"/>
          </p:cNvCxnSpPr>
          <p:nvPr/>
        </p:nvCxnSpPr>
        <p:spPr>
          <a:xfrm rot="5400000">
            <a:off x="6972300" y="1447800"/>
            <a:ext cx="1588" cy="1219200"/>
          </a:xfrm>
          <a:prstGeom prst="bentConnector3">
            <a:avLst>
              <a:gd name="adj1" fmla="val 14395466"/>
            </a:avLst>
          </a:prstGeom>
          <a:ln w="28575" cmpd="sng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tx1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/>
          <p:cNvSpPr>
            <a:spLocks noChangeAspect="1"/>
          </p:cNvSpPr>
          <p:nvPr/>
        </p:nvSpPr>
        <p:spPr>
          <a:xfrm>
            <a:off x="533400" y="1143000"/>
            <a:ext cx="1371600" cy="12192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WRESL Files </a:t>
            </a:r>
            <a:r>
              <a:rPr lang="en-US" sz="1300" b="1" dirty="0" smtClean="0">
                <a:solidFill>
                  <a:prstClr val="black"/>
                </a:solidFill>
              </a:rPr>
              <a:t>containing </a:t>
            </a:r>
            <a:r>
              <a:rPr lang="en-US" sz="1300" b="1" dirty="0" smtClean="0">
                <a:solidFill>
                  <a:prstClr val="black"/>
                </a:solidFill>
              </a:rPr>
              <a:t>multiple period inputs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14" name="Flowchart: Document 13"/>
          <p:cNvSpPr>
            <a:spLocks noChangeAspect="1"/>
          </p:cNvSpPr>
          <p:nvPr/>
        </p:nvSpPr>
        <p:spPr>
          <a:xfrm>
            <a:off x="7239000" y="6019800"/>
            <a:ext cx="1066800" cy="60960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MPS File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16" name="Flowchart: Predefined Process 15"/>
          <p:cNvSpPr>
            <a:spLocks noChangeAspect="1"/>
          </p:cNvSpPr>
          <p:nvPr/>
        </p:nvSpPr>
        <p:spPr>
          <a:xfrm>
            <a:off x="4724400" y="5486400"/>
            <a:ext cx="1676400" cy="6858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Solving for 1</a:t>
            </a:r>
            <a:r>
              <a:rPr lang="en-US" sz="1300" b="1" baseline="30000" dirty="0" smtClean="0">
                <a:solidFill>
                  <a:prstClr val="black"/>
                </a:solidFill>
              </a:rPr>
              <a:t>st</a:t>
            </a:r>
            <a:r>
              <a:rPr lang="en-US" sz="1300" b="1" dirty="0" smtClean="0">
                <a:solidFill>
                  <a:prstClr val="black"/>
                </a:solidFill>
              </a:rPr>
              <a:t> period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20" name="Flowchart: Data 19"/>
          <p:cNvSpPr>
            <a:spLocks noChangeAspect="1"/>
          </p:cNvSpPr>
          <p:nvPr/>
        </p:nvSpPr>
        <p:spPr>
          <a:xfrm>
            <a:off x="2819400" y="4495800"/>
            <a:ext cx="1600200" cy="6096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Additional Inputs</a:t>
            </a:r>
            <a:endParaRPr lang="en-US" sz="1300" b="1" dirty="0"/>
          </a:p>
        </p:txBody>
      </p:sp>
      <p:sp>
        <p:nvSpPr>
          <p:cNvPr id="15" name="Flowchart: Predefined Process 14"/>
          <p:cNvSpPr>
            <a:spLocks noChangeAspect="1"/>
          </p:cNvSpPr>
          <p:nvPr/>
        </p:nvSpPr>
        <p:spPr>
          <a:xfrm>
            <a:off x="2133600" y="1447800"/>
            <a:ext cx="1066800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WRESL Parser</a:t>
            </a:r>
            <a:endParaRPr lang="en-US" sz="1300" b="1" dirty="0">
              <a:solidFill>
                <a:prstClr val="white"/>
              </a:solidFill>
            </a:endParaRPr>
          </a:p>
        </p:txBody>
      </p:sp>
      <p:cxnSp>
        <p:nvCxnSpPr>
          <p:cNvPr id="42" name="Elbow Connector 41"/>
          <p:cNvCxnSpPr>
            <a:stCxn id="12" idx="3"/>
            <a:endCxn id="15" idx="1"/>
          </p:cNvCxnSpPr>
          <p:nvPr/>
        </p:nvCxnSpPr>
        <p:spPr>
          <a:xfrm>
            <a:off x="1905000" y="1752600"/>
            <a:ext cx="2286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ata 16"/>
          <p:cNvSpPr>
            <a:spLocks noChangeAspect="1"/>
          </p:cNvSpPr>
          <p:nvPr/>
        </p:nvSpPr>
        <p:spPr>
          <a:xfrm>
            <a:off x="685800" y="3581400"/>
            <a:ext cx="1600200" cy="6096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 1</a:t>
            </a:r>
            <a:r>
              <a:rPr lang="en-US" sz="1300" b="1" baseline="30000" dirty="0" smtClean="0">
                <a:solidFill>
                  <a:schemeClr val="tx1"/>
                </a:solidFill>
              </a:rPr>
              <a:t>st</a:t>
            </a:r>
            <a:r>
              <a:rPr lang="en-US" sz="1300" b="1" dirty="0" smtClean="0">
                <a:solidFill>
                  <a:schemeClr val="tx1"/>
                </a:solidFill>
              </a:rPr>
              <a:t> Period</a:t>
            </a:r>
            <a:endParaRPr lang="en-US" sz="1300" b="1" dirty="0"/>
          </a:p>
        </p:txBody>
      </p:sp>
      <p:sp>
        <p:nvSpPr>
          <p:cNvPr id="30" name="Flowchart: Data 29"/>
          <p:cNvSpPr>
            <a:spLocks noChangeAspect="1"/>
          </p:cNvSpPr>
          <p:nvPr/>
        </p:nvSpPr>
        <p:spPr>
          <a:xfrm>
            <a:off x="685800" y="4267200"/>
            <a:ext cx="1600200" cy="6096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 1</a:t>
            </a:r>
            <a:r>
              <a:rPr lang="en-US" sz="1300" b="1" baseline="30000" dirty="0" smtClean="0">
                <a:solidFill>
                  <a:schemeClr val="tx1"/>
                </a:solidFill>
              </a:rPr>
              <a:t>st</a:t>
            </a:r>
            <a:r>
              <a:rPr lang="en-US" sz="1300" b="1" dirty="0" smtClean="0">
                <a:solidFill>
                  <a:schemeClr val="tx1"/>
                </a:solidFill>
              </a:rPr>
              <a:t> Period</a:t>
            </a:r>
            <a:endParaRPr lang="en-US" sz="1300" b="1" dirty="0"/>
          </a:p>
        </p:txBody>
      </p:sp>
      <p:sp>
        <p:nvSpPr>
          <p:cNvPr id="31" name="Flowchart: Data 30"/>
          <p:cNvSpPr>
            <a:spLocks noChangeAspect="1"/>
          </p:cNvSpPr>
          <p:nvPr/>
        </p:nvSpPr>
        <p:spPr>
          <a:xfrm>
            <a:off x="685800" y="4953000"/>
            <a:ext cx="1600200" cy="6096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 1</a:t>
            </a:r>
            <a:r>
              <a:rPr lang="en-US" sz="1300" b="1" baseline="30000" dirty="0" smtClean="0">
                <a:solidFill>
                  <a:schemeClr val="tx1"/>
                </a:solidFill>
              </a:rPr>
              <a:t>st</a:t>
            </a:r>
            <a:r>
              <a:rPr lang="en-US" sz="1300" b="1" dirty="0" smtClean="0">
                <a:solidFill>
                  <a:schemeClr val="tx1"/>
                </a:solidFill>
              </a:rPr>
              <a:t> Period</a:t>
            </a:r>
            <a:endParaRPr lang="en-US" sz="1300" b="1" dirty="0"/>
          </a:p>
        </p:txBody>
      </p:sp>
      <p:sp>
        <p:nvSpPr>
          <p:cNvPr id="32" name="Flowchart: Data 31"/>
          <p:cNvSpPr>
            <a:spLocks noChangeAspect="1"/>
          </p:cNvSpPr>
          <p:nvPr/>
        </p:nvSpPr>
        <p:spPr>
          <a:xfrm>
            <a:off x="685800" y="5638800"/>
            <a:ext cx="1600200" cy="6096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 1</a:t>
            </a:r>
            <a:r>
              <a:rPr lang="en-US" sz="1300" b="1" baseline="30000" dirty="0" smtClean="0">
                <a:solidFill>
                  <a:schemeClr val="tx1"/>
                </a:solidFill>
              </a:rPr>
              <a:t>st</a:t>
            </a:r>
            <a:r>
              <a:rPr lang="en-US" sz="1300" b="1" dirty="0" smtClean="0">
                <a:solidFill>
                  <a:schemeClr val="tx1"/>
                </a:solidFill>
              </a:rPr>
              <a:t> Period</a:t>
            </a:r>
            <a:endParaRPr lang="en-US" sz="1300" b="1" dirty="0"/>
          </a:p>
        </p:txBody>
      </p:sp>
      <p:sp>
        <p:nvSpPr>
          <p:cNvPr id="33" name="Flowchart: Predefined Process 32"/>
          <p:cNvSpPr>
            <a:spLocks noChangeAspect="1"/>
          </p:cNvSpPr>
          <p:nvPr/>
        </p:nvSpPr>
        <p:spPr>
          <a:xfrm>
            <a:off x="6858000" y="4419600"/>
            <a:ext cx="1676400" cy="6858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Solving for 1</a:t>
            </a:r>
            <a:r>
              <a:rPr lang="en-US" sz="1300" b="1" baseline="30000" dirty="0" smtClean="0">
                <a:solidFill>
                  <a:prstClr val="black"/>
                </a:solidFill>
              </a:rPr>
              <a:t>st</a:t>
            </a:r>
            <a:r>
              <a:rPr lang="en-US" sz="1300" b="1" dirty="0" smtClean="0">
                <a:solidFill>
                  <a:prstClr val="black"/>
                </a:solidFill>
              </a:rPr>
              <a:t> period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3429000" y="1447800"/>
            <a:ext cx="1752600" cy="609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Solving for Multi-period Optimization Simultaneously </a:t>
            </a:r>
            <a:endParaRPr lang="en-US" sz="1300" b="1" dirty="0">
              <a:solidFill>
                <a:prstClr val="white"/>
              </a:solidFill>
            </a:endParaRPr>
          </a:p>
        </p:txBody>
      </p:sp>
      <p:cxnSp>
        <p:nvCxnSpPr>
          <p:cNvPr id="49" name="Elbow Connector 48"/>
          <p:cNvCxnSpPr>
            <a:stCxn id="15" idx="3"/>
            <a:endCxn id="37" idx="1"/>
          </p:cNvCxnSpPr>
          <p:nvPr/>
        </p:nvCxnSpPr>
        <p:spPr>
          <a:xfrm>
            <a:off x="3200400" y="1752600"/>
            <a:ext cx="2286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Process 64"/>
          <p:cNvSpPr/>
          <p:nvPr/>
        </p:nvSpPr>
        <p:spPr>
          <a:xfrm>
            <a:off x="5410200" y="4114800"/>
            <a:ext cx="990600" cy="609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Solving for 4th  Period </a:t>
            </a:r>
            <a:endParaRPr lang="en-US" sz="1300" b="1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ata 9"/>
          <p:cNvSpPr>
            <a:spLocks noChangeAspect="1"/>
          </p:cNvSpPr>
          <p:nvPr/>
        </p:nvSpPr>
        <p:spPr>
          <a:xfrm>
            <a:off x="7086600" y="1524000"/>
            <a:ext cx="1143000" cy="6096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Output</a:t>
            </a:r>
            <a:endParaRPr lang="en-US" sz="1300" b="1" dirty="0"/>
          </a:p>
        </p:txBody>
      </p:sp>
      <p:sp>
        <p:nvSpPr>
          <p:cNvPr id="12" name="Flowchart: Document 11"/>
          <p:cNvSpPr>
            <a:spLocks noChangeAspect="1"/>
          </p:cNvSpPr>
          <p:nvPr/>
        </p:nvSpPr>
        <p:spPr>
          <a:xfrm>
            <a:off x="1219200" y="1524000"/>
            <a:ext cx="1066800" cy="6096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WRESL Input Files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14" name="Flowchart: Document 13"/>
          <p:cNvSpPr>
            <a:spLocks noChangeAspect="1"/>
          </p:cNvSpPr>
          <p:nvPr/>
        </p:nvSpPr>
        <p:spPr>
          <a:xfrm>
            <a:off x="5105400" y="2895600"/>
            <a:ext cx="1066800" cy="60960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MPS File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16" name="Flowchart: Predefined Process 15"/>
          <p:cNvSpPr>
            <a:spLocks noChangeAspect="1"/>
          </p:cNvSpPr>
          <p:nvPr/>
        </p:nvSpPr>
        <p:spPr>
          <a:xfrm>
            <a:off x="5562600" y="1524000"/>
            <a:ext cx="1219200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LP Solver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20" name="Flowchart: Data 19"/>
          <p:cNvSpPr>
            <a:spLocks noChangeAspect="1"/>
          </p:cNvSpPr>
          <p:nvPr/>
        </p:nvSpPr>
        <p:spPr>
          <a:xfrm>
            <a:off x="2438400" y="2514600"/>
            <a:ext cx="1600200" cy="6096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Additional Inputs</a:t>
            </a:r>
            <a:endParaRPr lang="en-US" sz="1300" b="1" dirty="0"/>
          </a:p>
        </p:txBody>
      </p:sp>
      <p:sp>
        <p:nvSpPr>
          <p:cNvPr id="15" name="Flowchart: Predefined Process 14"/>
          <p:cNvSpPr>
            <a:spLocks noChangeAspect="1"/>
          </p:cNvSpPr>
          <p:nvPr/>
        </p:nvSpPr>
        <p:spPr>
          <a:xfrm>
            <a:off x="2590800" y="1524000"/>
            <a:ext cx="1295400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WRESL Parser</a:t>
            </a:r>
            <a:endParaRPr lang="en-US" sz="1300" b="1" dirty="0">
              <a:solidFill>
                <a:prstClr val="white"/>
              </a:solidFill>
            </a:endParaRPr>
          </a:p>
        </p:txBody>
      </p:sp>
      <p:cxnSp>
        <p:nvCxnSpPr>
          <p:cNvPr id="29" name="Elbow Connector 28"/>
          <p:cNvCxnSpPr>
            <a:stCxn id="15" idx="3"/>
            <a:endCxn id="14" idx="1"/>
          </p:cNvCxnSpPr>
          <p:nvPr/>
        </p:nvCxnSpPr>
        <p:spPr>
          <a:xfrm>
            <a:off x="3886200" y="1828800"/>
            <a:ext cx="1219200" cy="13716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4" idx="3"/>
            <a:endCxn id="16" idx="1"/>
          </p:cNvCxnSpPr>
          <p:nvPr/>
        </p:nvCxnSpPr>
        <p:spPr>
          <a:xfrm flipH="1" flipV="1">
            <a:off x="5562600" y="1828800"/>
            <a:ext cx="609600" cy="1371600"/>
          </a:xfrm>
          <a:prstGeom prst="bentConnector5">
            <a:avLst>
              <a:gd name="adj1" fmla="val -37500"/>
              <a:gd name="adj2" fmla="val 50000"/>
              <a:gd name="adj3" fmla="val 1375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6" idx="3"/>
            <a:endCxn id="10" idx="2"/>
          </p:cNvCxnSpPr>
          <p:nvPr/>
        </p:nvCxnSpPr>
        <p:spPr>
          <a:xfrm>
            <a:off x="6781800" y="1828800"/>
            <a:ext cx="4191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2" idx="3"/>
            <a:endCxn id="15" idx="1"/>
          </p:cNvCxnSpPr>
          <p:nvPr/>
        </p:nvCxnSpPr>
        <p:spPr>
          <a:xfrm>
            <a:off x="2286000" y="1828800"/>
            <a:ext cx="3048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0" idx="1"/>
            <a:endCxn id="15" idx="2"/>
          </p:cNvCxnSpPr>
          <p:nvPr/>
        </p:nvCxnSpPr>
        <p:spPr>
          <a:xfrm rot="5400000" flipH="1" flipV="1">
            <a:off x="3048000" y="2324100"/>
            <a:ext cx="3810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0" idx="3"/>
            <a:endCxn id="20" idx="5"/>
          </p:cNvCxnSpPr>
          <p:nvPr/>
        </p:nvCxnSpPr>
        <p:spPr>
          <a:xfrm rot="5400000">
            <a:off x="5368290" y="643890"/>
            <a:ext cx="685800" cy="3665220"/>
          </a:xfrm>
          <a:prstGeom prst="bentConnector2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rocess 16"/>
          <p:cNvSpPr/>
          <p:nvPr/>
        </p:nvSpPr>
        <p:spPr>
          <a:xfrm>
            <a:off x="914400" y="4419600"/>
            <a:ext cx="990600" cy="762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WRIMS Controller GUI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18" name="Flowchart: Document 17"/>
          <p:cNvSpPr>
            <a:spLocks noChangeAspect="1"/>
          </p:cNvSpPr>
          <p:nvPr/>
        </p:nvSpPr>
        <p:spPr>
          <a:xfrm>
            <a:off x="2743200" y="5029200"/>
            <a:ext cx="1219200" cy="60960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Configuration</a:t>
            </a:r>
            <a:r>
              <a:rPr lang="en-US" sz="1300" b="1" dirty="0" smtClean="0">
                <a:solidFill>
                  <a:prstClr val="black"/>
                </a:solidFill>
              </a:rPr>
              <a:t> File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4495800" y="5029200"/>
            <a:ext cx="990600" cy="609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WRIMS Engine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23" name="Flowchart: Document 22"/>
          <p:cNvSpPr>
            <a:spLocks noChangeAspect="1"/>
          </p:cNvSpPr>
          <p:nvPr/>
        </p:nvSpPr>
        <p:spPr>
          <a:xfrm>
            <a:off x="2209800" y="3276600"/>
            <a:ext cx="1066800" cy="60960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MPS File</a:t>
            </a:r>
            <a:endParaRPr lang="en-US" sz="1300" b="1" dirty="0">
              <a:solidFill>
                <a:prstClr val="white"/>
              </a:solidFill>
            </a:endParaRPr>
          </a:p>
        </p:txBody>
      </p:sp>
      <p:cxnSp>
        <p:nvCxnSpPr>
          <p:cNvPr id="24" name="Elbow Connector 23"/>
          <p:cNvCxnSpPr>
            <a:stCxn id="17" idx="3"/>
            <a:endCxn id="18" idx="1"/>
          </p:cNvCxnSpPr>
          <p:nvPr/>
        </p:nvCxnSpPr>
        <p:spPr>
          <a:xfrm>
            <a:off x="1905000" y="4800600"/>
            <a:ext cx="838200" cy="5334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8" idx="3"/>
            <a:endCxn id="19" idx="1"/>
          </p:cNvCxnSpPr>
          <p:nvPr/>
        </p:nvCxnSpPr>
        <p:spPr>
          <a:xfrm>
            <a:off x="3962400" y="5334000"/>
            <a:ext cx="5334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Process 48"/>
          <p:cNvSpPr/>
          <p:nvPr/>
        </p:nvSpPr>
        <p:spPr>
          <a:xfrm>
            <a:off x="914400" y="5486400"/>
            <a:ext cx="990600" cy="609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User’s Script</a:t>
            </a:r>
            <a:endParaRPr lang="en-US" sz="1300" b="1" dirty="0">
              <a:solidFill>
                <a:prstClr val="white"/>
              </a:solidFill>
            </a:endParaRPr>
          </a:p>
        </p:txBody>
      </p:sp>
      <p:cxnSp>
        <p:nvCxnSpPr>
          <p:cNvPr id="55" name="Elbow Connector 54"/>
          <p:cNvCxnSpPr>
            <a:stCxn id="49" idx="3"/>
            <a:endCxn id="18" idx="1"/>
          </p:cNvCxnSpPr>
          <p:nvPr/>
        </p:nvCxnSpPr>
        <p:spPr>
          <a:xfrm flipV="1">
            <a:off x="1905000" y="5334000"/>
            <a:ext cx="838200" cy="4572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S03000343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3" ma:contentTypeDescription="Create a new document." ma:contentTypeScope="" ma:versionID="37d3ec2b48d53e45b233ad8f52fe1b11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608BB90A-A7CF-4787-A1A5-E685EFD3B908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595F7230-7D86-47E9-B4F2-9BB4EECF96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0BBBE2-7987-457E-A306-A89646B9C35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TS030003434</Template>
  <TotalTime>271</TotalTime>
  <Words>546</Words>
  <Application>Microsoft Office PowerPoint</Application>
  <PresentationFormat>On-screen Show (4:3)</PresentationFormat>
  <Paragraphs>88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TS030003434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kkao</dc:creator>
  <cp:lastModifiedBy>kkao</cp:lastModifiedBy>
  <cp:revision>29</cp:revision>
  <dcterms:created xsi:type="dcterms:W3CDTF">2010-07-30T16:01:23Z</dcterms:created>
  <dcterms:modified xsi:type="dcterms:W3CDTF">2010-08-02T23:34:37Z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TC300034349990</vt:lpwstr>
  </property>
</Properties>
</file>