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ithub.com/craffel/pretty_midi" TargetMode="External"/><Relationship Id="rId3" Type="http://schemas.openxmlformats.org/officeDocument/2006/relationships/hyperlink" Target="http://craffel.github.io/pretty-midi/"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803.02155"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b0d1d1ad2_0_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b0d1d1a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Transformer class provided since Pytorch.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provided Transformer assumes an encoder-decoder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To make it decoder-only like the Music Transformer, you use stacked encoders with a custom dummy decoder.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account for the lack of RPR support, we modified Pytorch 1.2.0 Transformer code to support it. This is based on the Skew method proposed by Huang et al. which is more memory efficient.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b0d1d1ad2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b0d1d1a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3D4144"/>
                </a:solidFill>
                <a:highlight>
                  <a:srgbClr val="FFFFFF"/>
                </a:highlight>
                <a:latin typeface="Roboto"/>
                <a:ea typeface="Roboto"/>
                <a:cs typeface="Roboto"/>
                <a:sym typeface="Roboto"/>
              </a:rPr>
              <a:t>There are a number of reasons why we might want to use relative positional encodings instead of absolute ones. First, using absolute positional information necessarily means that there is a limit to the number of tokens a model can process. Say a language model can only encode up to 1024 positions. This necessarily means that any sequence longer than 1024 tokens cannot be processed by the model.</a:t>
            </a:r>
            <a:endParaRPr sz="165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5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rPr lang="en" sz="1650">
                <a:solidFill>
                  <a:srgbClr val="3D4144"/>
                </a:solidFill>
                <a:highlight>
                  <a:srgbClr val="FFFFFF"/>
                </a:highlight>
                <a:latin typeface="Roboto"/>
                <a:ea typeface="Roboto"/>
                <a:cs typeface="Roboto"/>
                <a:sym typeface="Roboto"/>
              </a:rPr>
              <a:t>Using relative pairwise distances can more gracefully solve this problem, though not without limitations. Relative positional encodings can generalize to sequences of unseen lengths, since theoretically the only information it encodes is the relative pairwise distance between two tokens.</a:t>
            </a:r>
            <a:endParaRPr sz="165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5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50">
              <a:solidFill>
                <a:srgbClr val="3D4144"/>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bb945451e_0_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bb94545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Unlike digital audio (.wav) files, compact discs, or cassettes, MIDI does not capture and store actual sounds. Instead, it is a set of data which describes the specific steps that a soundcard or other playback device must take to generate the same sounds via electronic synthesis.</a:t>
            </a:r>
            <a:endParaRPr/>
          </a:p>
          <a:p>
            <a:pPr indent="0" lvl="0" marL="0" rtl="0" algn="l">
              <a:lnSpc>
                <a:spcPct val="115000"/>
              </a:lnSpc>
              <a:spcBef>
                <a:spcPts val="1200"/>
              </a:spcBef>
              <a:spcAft>
                <a:spcPts val="0"/>
              </a:spcAft>
              <a:buNone/>
            </a:pPr>
            <a:r>
              <a:rPr lang="en"/>
              <a:t>MIDI files are very much smaller than other audio files. The compact size of MIDI files makes them especially well suited for delivery over the Internet. A one-minute MIDI file might require about 10 KB of disk space. Compare this to a .wav file of the same duration, which might require from 5 MB to 10 MB of disk space, depending on the audio qualities of the file.</a:t>
            </a:r>
            <a:endParaRPr/>
          </a:p>
          <a:p>
            <a:pPr indent="0" lvl="0" marL="0" rtl="0" algn="l">
              <a:lnSpc>
                <a:spcPct val="115000"/>
              </a:lnSpc>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b0d1d1ad2_2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b0d1d1ad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Unlike digital audio (.wav) files, compact discs, or cassettes, MIDI does not capture and store actual sounds. Instead, it is a set of data which describes the specific steps that a soundcard or other playback device must take to generate the same sounds via electronic synthesis.</a:t>
            </a:r>
            <a:endParaRPr/>
          </a:p>
          <a:p>
            <a:pPr indent="0" lvl="0" marL="0" rtl="0" algn="l">
              <a:lnSpc>
                <a:spcPct val="115000"/>
              </a:lnSpc>
              <a:spcBef>
                <a:spcPts val="1200"/>
              </a:spcBef>
              <a:spcAft>
                <a:spcPts val="0"/>
              </a:spcAft>
              <a:buNone/>
            </a:pPr>
            <a:r>
              <a:rPr lang="en"/>
              <a:t>MIDI files are very much smaller than other audio files. The compact size of MIDI files makes them especially well suited for delivery over the Internet. A one-minute MIDI file might require about 10 KB of disk space. Compare this to a .wav file of the same duration, which might require from 5 MB to 10 MB of disk space, depending on the audio qualities of the file.</a:t>
            </a:r>
            <a:endParaRPr/>
          </a:p>
          <a:p>
            <a:pPr indent="0" lvl="0" marL="0" rtl="0" algn="l">
              <a:lnSpc>
                <a:spcPct val="115000"/>
              </a:lnSpc>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1ab0d1d1ad2_1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1ab0d1d1ad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ab0d1d1ad2_1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ab0d1d1a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3A3A3A"/>
                </a:solidFill>
                <a:highlight>
                  <a:srgbClr val="FFFFFF"/>
                </a:highlight>
              </a:rPr>
              <a:t>In music, a </a:t>
            </a:r>
            <a:r>
              <a:rPr b="1" lang="en" sz="1500">
                <a:solidFill>
                  <a:srgbClr val="3A3A3A"/>
                </a:solidFill>
                <a:highlight>
                  <a:srgbClr val="FFFFFF"/>
                </a:highlight>
              </a:rPr>
              <a:t>motif</a:t>
            </a:r>
            <a:r>
              <a:rPr lang="en" sz="1500">
                <a:solidFill>
                  <a:srgbClr val="3A3A3A"/>
                </a:solidFill>
                <a:highlight>
                  <a:srgbClr val="FFFFFF"/>
                </a:highlight>
              </a:rPr>
              <a:t> (also sometimes written as </a:t>
            </a:r>
            <a:r>
              <a:rPr b="1" lang="en" sz="1500">
                <a:solidFill>
                  <a:srgbClr val="3A3A3A"/>
                </a:solidFill>
                <a:highlight>
                  <a:srgbClr val="FFFFFF"/>
                </a:highlight>
              </a:rPr>
              <a:t>motive</a:t>
            </a:r>
            <a:r>
              <a:rPr lang="en" sz="1500">
                <a:solidFill>
                  <a:srgbClr val="3A3A3A"/>
                </a:solidFill>
                <a:highlight>
                  <a:srgbClr val="FFFFFF"/>
                </a:highlight>
              </a:rPr>
              <a:t>) is the smallest unit of a piece of music that contains some kind of thematic or structural identity.</a:t>
            </a:r>
            <a:endParaRPr sz="1500">
              <a:solidFill>
                <a:srgbClr val="3A3A3A"/>
              </a:solidFill>
              <a:highlight>
                <a:srgbClr val="FFFFFF"/>
              </a:highlight>
            </a:endParaRPr>
          </a:p>
          <a:p>
            <a:pPr indent="0" lvl="0" marL="0" rtl="0" algn="l">
              <a:lnSpc>
                <a:spcPct val="115000"/>
              </a:lnSpc>
              <a:spcBef>
                <a:spcPts val="23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b0d1d1ad2_1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b0d1d1ad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A3A3A"/>
                </a:solidFill>
                <a:highlight>
                  <a:srgbClr val="FFFFFF"/>
                </a:highlight>
              </a:rPr>
              <a:t>Just like how a single letter cannot give any information, a single note is not interesting.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b0d1d1ad2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b0d1d1ad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b0d1d1ad2_1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b0d1d1ad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bb945451e_0_3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bb94545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Unlike digital audio (.wav) files, compact discs, or cassettes, MIDI does not capture and store actual sounds. Instead, it is a set of data which describes the specific steps that a soundcard or other playback device must take to generate the same sounds via electronic synthesis.</a:t>
            </a:r>
            <a:endParaRPr/>
          </a:p>
          <a:p>
            <a:pPr indent="0" lvl="0" marL="0" rtl="0" algn="l">
              <a:lnSpc>
                <a:spcPct val="115000"/>
              </a:lnSpc>
              <a:spcBef>
                <a:spcPts val="1200"/>
              </a:spcBef>
              <a:spcAft>
                <a:spcPts val="0"/>
              </a:spcAft>
              <a:buClr>
                <a:schemeClr val="dk1"/>
              </a:buClr>
              <a:buSzPts val="1100"/>
              <a:buFont typeface="Arial"/>
              <a:buNone/>
            </a:pPr>
            <a:r>
              <a:rPr lang="en"/>
              <a:t>MIDI files are very much smaller than other audio files. The compact size of MIDI files makes them especially well suited for delivery over the Internet. A one-minute MIDI file might require about 10 KB of disk space. Compare this to a .wav file of the same duration, which might require from 5 MB to 10 MB of disk space, depending on the audio qualities of the file.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bb945451e_0_5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bb945451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Unlike digital audio (.wav) files, compact discs, or cassettes, MIDI does not capture and store actual sounds. Instead, it is a set of data which describes the specific steps that a soundcard or other playback device must take to generate the same sounds via electronic synthesis.</a:t>
            </a:r>
            <a:endParaRPr/>
          </a:p>
          <a:p>
            <a:pPr indent="0" lvl="0" marL="0" rtl="0" algn="l">
              <a:lnSpc>
                <a:spcPct val="115000"/>
              </a:lnSpc>
              <a:spcBef>
                <a:spcPts val="1200"/>
              </a:spcBef>
              <a:spcAft>
                <a:spcPts val="0"/>
              </a:spcAft>
              <a:buNone/>
            </a:pPr>
            <a:r>
              <a:rPr lang="en"/>
              <a:t>MIDI files are very much smaller than other audio files. The compact size of MIDI files makes them especially well suited for delivery over the Internet. A one-minute MIDI file might require about 10 KB of disk space. Compare this to a .wav file of the same duration, which might require from 5 MB to 10 MB of disk space, depending on the audio qualities of the file.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sz="1150" u="sng">
                <a:solidFill>
                  <a:srgbClr val="1EAEDB"/>
                </a:solidFill>
                <a:hlinkClick r:id="rId2">
                  <a:extLst>
                    <a:ext uri="{A12FA001-AC4F-418D-AE19-62706E023703}">
                      <ahyp:hlinkClr val="tx"/>
                    </a:ext>
                  </a:extLst>
                </a:hlinkClick>
              </a:rPr>
              <a:t>pretty_midi</a:t>
            </a:r>
            <a:r>
              <a:rPr lang="en" sz="1150">
                <a:solidFill>
                  <a:srgbClr val="222222"/>
                </a:solidFill>
              </a:rPr>
              <a:t>, a Python library for creating, manipulating, and extracting information from MIDI files. For more information, check </a:t>
            </a:r>
            <a:r>
              <a:rPr lang="en" sz="1150" u="sng">
                <a:solidFill>
                  <a:srgbClr val="1EAEDB"/>
                </a:solidFill>
                <a:hlinkClick r:id="rId3">
                  <a:extLst>
                    <a:ext uri="{A12FA001-AC4F-418D-AE19-62706E023703}">
                      <ahyp:hlinkClr val="tx"/>
                    </a:ext>
                  </a:extLst>
                </a:hlinkClick>
              </a:rPr>
              <a:t>the docs</a:t>
            </a:r>
            <a:r>
              <a:rPr lang="en" sz="1150">
                <a:solidFill>
                  <a:srgbClr val="222222"/>
                </a:solidFill>
              </a:rPr>
              <a:t>.</a:t>
            </a:r>
            <a:endParaRPr sz="1150">
              <a:solidFill>
                <a:srgbClr val="222222"/>
              </a:solidFill>
            </a:endParaRPr>
          </a:p>
          <a:p>
            <a:pPr indent="0" lvl="0" marL="0" rtl="0" algn="l">
              <a:lnSpc>
                <a:spcPct val="115000"/>
              </a:lnSpc>
              <a:spcBef>
                <a:spcPts val="1200"/>
              </a:spcBef>
              <a:spcAft>
                <a:spcPts val="0"/>
              </a:spcAft>
              <a:buNone/>
            </a:pPr>
            <a:r>
              <a:rPr lang="en" sz="1150">
                <a:solidFill>
                  <a:srgbClr val="222222"/>
                </a:solidFill>
              </a:rPr>
              <a:t>The </a:t>
            </a:r>
            <a:r>
              <a:rPr lang="en" sz="1000">
                <a:solidFill>
                  <a:srgbClr val="222222"/>
                </a:solidFill>
                <a:highlight>
                  <a:srgbClr val="F1F1F1"/>
                </a:highlight>
                <a:latin typeface="Courier New"/>
                <a:ea typeface="Courier New"/>
                <a:cs typeface="Courier New"/>
                <a:sym typeface="Courier New"/>
              </a:rPr>
              <a:t>PrettyMIDI</a:t>
            </a:r>
            <a:r>
              <a:rPr lang="en" sz="1150">
                <a:solidFill>
                  <a:srgbClr val="222222"/>
                </a:solidFill>
              </a:rPr>
              <a:t> class is the main container in </a:t>
            </a:r>
            <a:r>
              <a:rPr lang="en" sz="1000">
                <a:solidFill>
                  <a:srgbClr val="222222"/>
                </a:solidFill>
                <a:highlight>
                  <a:srgbClr val="F1F1F1"/>
                </a:highlight>
                <a:latin typeface="Courier New"/>
                <a:ea typeface="Courier New"/>
                <a:cs typeface="Courier New"/>
                <a:sym typeface="Courier New"/>
              </a:rPr>
              <a:t>pretty_midi</a:t>
            </a:r>
            <a:r>
              <a:rPr lang="en" sz="1150">
                <a:solidFill>
                  <a:srgbClr val="222222"/>
                </a:solidFill>
              </a:rPr>
              <a:t>. It stores not only all of the events that constitute the piece, but also all of the timing information, meta-events (like key signature changes), and utility functions for manipulating, writing out, and inferring information about the MIDI data it contains.</a:t>
            </a:r>
            <a:endParaRPr sz="1150">
              <a:solidFill>
                <a:srgbClr val="222222"/>
              </a:solidFill>
            </a:endParaRPr>
          </a:p>
          <a:p>
            <a:pPr indent="0" lvl="0" marL="0" rtl="0" algn="l">
              <a:lnSpc>
                <a:spcPct val="115000"/>
              </a:lnSpc>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bb945451e_0_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bb94545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500"/>
              </a:spcBef>
              <a:spcAft>
                <a:spcPts val="0"/>
              </a:spcAft>
              <a:buClr>
                <a:srgbClr val="1D1B10"/>
              </a:buClr>
              <a:buSzPts val="1300"/>
              <a:buFont typeface="Times New Roman"/>
              <a:buChar char="➔"/>
            </a:pPr>
            <a:r>
              <a:rPr lang="en" sz="1300">
                <a:solidFill>
                  <a:schemeClr val="dk1"/>
                </a:solidFill>
                <a:highlight>
                  <a:srgbClr val="FFFFFF"/>
                </a:highlight>
                <a:latin typeface="Times New Roman"/>
                <a:ea typeface="Times New Roman"/>
                <a:cs typeface="Times New Roman"/>
                <a:sym typeface="Times New Roman"/>
              </a:rPr>
              <a:t>Transformer avoids recursion by processing sentences as whole using attention mechanisms and positional embeddings. </a:t>
            </a:r>
            <a:r>
              <a:rPr lang="en" sz="1300">
                <a:solidFill>
                  <a:srgbClr val="282829"/>
                </a:solidFill>
                <a:highlight>
                  <a:srgbClr val="FFFFFF"/>
                </a:highlight>
                <a:latin typeface="Times New Roman"/>
                <a:ea typeface="Times New Roman"/>
                <a:cs typeface="Times New Roman"/>
                <a:sym typeface="Times New Roman"/>
              </a:rPr>
              <a:t>RNN process data sequentially and is not very efficient in handling long sequences. </a:t>
            </a:r>
            <a:endParaRPr sz="1300">
              <a:solidFill>
                <a:srgbClr val="282829"/>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282829"/>
              </a:buClr>
              <a:buSzPts val="1300"/>
              <a:buFont typeface="Times New Roman"/>
              <a:buChar char="➔"/>
            </a:pPr>
            <a:r>
              <a:rPr lang="en" sz="1300">
                <a:solidFill>
                  <a:srgbClr val="202124"/>
                </a:solidFill>
                <a:highlight>
                  <a:srgbClr val="FFFFFF"/>
                </a:highlight>
                <a:latin typeface="Times New Roman"/>
                <a:ea typeface="Times New Roman"/>
                <a:cs typeface="Times New Roman"/>
                <a:sym typeface="Times New Roman"/>
              </a:rPr>
              <a:t>Vanilla transformers capture self-reference through attention, it relies on absolute timing signals - hard time keeping track of regularity that is based on relative distances, event orderings, and periodicity.</a:t>
            </a:r>
            <a:endParaRPr sz="1300">
              <a:solidFill>
                <a:srgbClr val="282829"/>
              </a:solidFill>
              <a:highlight>
                <a:srgbClr val="FFFFFF"/>
              </a:highlight>
              <a:latin typeface="Times New Roman"/>
              <a:ea typeface="Times New Roman"/>
              <a:cs typeface="Times New Roman"/>
              <a:sym typeface="Times New Roman"/>
            </a:endParaRPr>
          </a:p>
          <a:p>
            <a:pPr indent="0" lvl="0" marL="0" rtl="0" algn="l">
              <a:spcBef>
                <a:spcPts val="500"/>
              </a:spcBef>
              <a:spcAft>
                <a:spcPts val="0"/>
              </a:spcAft>
              <a:buNone/>
            </a:pPr>
            <a:r>
              <a:t/>
            </a:r>
            <a:endParaRPr sz="1300">
              <a:solidFill>
                <a:srgbClr val="282829"/>
              </a:solidFill>
              <a:highlight>
                <a:srgbClr val="FFFFFF"/>
              </a:highlight>
              <a:latin typeface="Times New Roman"/>
              <a:ea typeface="Times New Roman"/>
              <a:cs typeface="Times New Roman"/>
              <a:sym typeface="Times New Roman"/>
            </a:endParaRPr>
          </a:p>
          <a:p>
            <a:pPr indent="-317500" lvl="0" marL="457200" rtl="0" algn="l">
              <a:spcBef>
                <a:spcPts val="500"/>
              </a:spcBef>
              <a:spcAft>
                <a:spcPts val="0"/>
              </a:spcAft>
              <a:buClr>
                <a:srgbClr val="1D1B10"/>
              </a:buClr>
              <a:buSzPts val="1400"/>
              <a:buChar char="➔"/>
            </a:pPr>
            <a:r>
              <a:rPr lang="en" sz="1150">
                <a:solidFill>
                  <a:srgbClr val="282829"/>
                </a:solidFill>
                <a:highlight>
                  <a:srgbClr val="FFFFFF"/>
                </a:highlight>
                <a:latin typeface="Roboto"/>
                <a:ea typeface="Roboto"/>
                <a:cs typeface="Roboto"/>
                <a:sym typeface="Roboto"/>
              </a:rPr>
              <a:t>Long Short-Term Memory (LSTM) or RNN models are sequential and need to be processed in order, unlike transformer models. Due to the parallelization ability of the transformer mechanism, much more data can be processed in the same amount of time with transformer models.</a:t>
            </a:r>
            <a:endParaRPr sz="1150">
              <a:solidFill>
                <a:srgbClr val="2828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304800" lvl="0" marL="457200" rtl="0" algn="l">
              <a:spcBef>
                <a:spcPts val="500"/>
              </a:spcBef>
              <a:spcAft>
                <a:spcPts val="0"/>
              </a:spcAft>
              <a:buClr>
                <a:srgbClr val="1D1B10"/>
              </a:buClr>
              <a:buSzPts val="1200"/>
              <a:buChar char="➔"/>
            </a:pPr>
            <a:r>
              <a:rPr lang="en" sz="1200">
                <a:solidFill>
                  <a:schemeClr val="dk1"/>
                </a:solidFill>
                <a:highlight>
                  <a:srgbClr val="FFFFFF"/>
                </a:highlight>
                <a:latin typeface="Calibri"/>
                <a:ea typeface="Calibri"/>
                <a:cs typeface="Calibri"/>
                <a:sym typeface="Calibri"/>
              </a:rPr>
              <a:t>Transformer avoids recursion by processing sentences as whole using attention mechanisms and positional embeddings. </a:t>
            </a:r>
            <a:r>
              <a:rPr lang="en" sz="1200">
                <a:solidFill>
                  <a:srgbClr val="282829"/>
                </a:solidFill>
                <a:highlight>
                  <a:srgbClr val="FFFFFF"/>
                </a:highlight>
                <a:latin typeface="Calibri"/>
                <a:ea typeface="Calibri"/>
                <a:cs typeface="Calibri"/>
                <a:sym typeface="Calibri"/>
              </a:rPr>
              <a:t>RNN process data sequentially and is not very efficient in handling long sequences. (sorter memory window)</a:t>
            </a:r>
            <a:endParaRPr sz="1200">
              <a:solidFill>
                <a:srgbClr val="282829"/>
              </a:solidFill>
              <a:highlight>
                <a:srgbClr val="FFFFFF"/>
              </a:highlight>
              <a:latin typeface="Calibri"/>
              <a:ea typeface="Calibri"/>
              <a:cs typeface="Calibri"/>
              <a:sym typeface="Calibri"/>
            </a:endParaRPr>
          </a:p>
          <a:p>
            <a:pPr indent="-323850" lvl="0" marL="457200" rtl="0" algn="l">
              <a:spcBef>
                <a:spcPts val="0"/>
              </a:spcBef>
              <a:spcAft>
                <a:spcPts val="0"/>
              </a:spcAft>
              <a:buClr>
                <a:srgbClr val="292929"/>
              </a:buClr>
              <a:buSzPts val="1500"/>
              <a:buFont typeface="Georgia"/>
              <a:buChar char="➔"/>
            </a:pPr>
            <a:r>
              <a:rPr lang="en" sz="1300">
                <a:solidFill>
                  <a:srgbClr val="202124"/>
                </a:solidFill>
                <a:highlight>
                  <a:srgbClr val="FFFFFF"/>
                </a:highlight>
              </a:rPr>
              <a:t>While the original Transformer allows us to capture self-reference through attention, it relies on absolute timing signals and thus has a hard time keeping track of regularity that is based on relative distances, event orderings, and periodicity.</a:t>
            </a:r>
            <a:endParaRPr sz="1300">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sz="1300">
                <a:solidFill>
                  <a:srgbClr val="202124"/>
                </a:solidFill>
                <a:highlight>
                  <a:srgbClr val="FFFFFF"/>
                </a:highlight>
              </a:rPr>
              <a:t> We found that by using </a:t>
            </a:r>
            <a:r>
              <a:rPr lang="en" sz="1300">
                <a:solidFill>
                  <a:srgbClr val="C70074"/>
                </a:solidFill>
                <a:uFill>
                  <a:noFill/>
                </a:uFill>
                <a:hlinkClick r:id="rId2">
                  <a:extLst>
                    <a:ext uri="{A12FA001-AC4F-418D-AE19-62706E023703}">
                      <ahyp:hlinkClr val="tx"/>
                    </a:ext>
                  </a:extLst>
                </a:hlinkClick>
              </a:rPr>
              <a:t>relative attention</a:t>
            </a:r>
            <a:r>
              <a:rPr lang="en" sz="1300">
                <a:solidFill>
                  <a:srgbClr val="202124"/>
                </a:solidFill>
                <a:highlight>
                  <a:srgbClr val="FFFFFF"/>
                </a:highlight>
              </a:rPr>
              <a:t>, which explicitly modulates attention based on how far apart two tokens are, the model is able to focus more on relational features. Relative self-attention also allows the model to generalize beyond the length of the training examples, which is not possible with the original Transformer model.</a:t>
            </a:r>
            <a:endParaRPr sz="1300">
              <a:solidFill>
                <a:srgbClr val="202124"/>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1181076" y="228600"/>
            <a:ext cx="6934200" cy="990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14" name="Google Shape;14;p2"/>
          <p:cNvSpPr txBox="1"/>
          <p:nvPr/>
        </p:nvSpPr>
        <p:spPr>
          <a:xfrm>
            <a:off x="4648176" y="6324600"/>
            <a:ext cx="34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fld id="{00000000-1234-1234-1234-123412341234}" type="slidenum">
              <a:rPr lang="en" sz="1400">
                <a:solidFill>
                  <a:srgbClr val="FFFFFF"/>
                </a:solidFill>
                <a:latin typeface="Calibri"/>
                <a:ea typeface="Calibri"/>
                <a:cs typeface="Calibri"/>
                <a:sym typeface="Calibri"/>
              </a:rPr>
              <a:t>‹#›</a:t>
            </a:fld>
            <a:endParaRPr sz="14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5" name="Shape 15"/>
        <p:cNvGrpSpPr/>
        <p:nvPr/>
      </p:nvGrpSpPr>
      <p:grpSpPr>
        <a:xfrm>
          <a:off x="0" y="0"/>
          <a:ext cx="0" cy="0"/>
          <a:chOff x="0" y="0"/>
          <a:chExt cx="0" cy="0"/>
        </a:xfrm>
      </p:grpSpPr>
      <p:sp>
        <p:nvSpPr>
          <p:cNvPr id="16" name="Google Shape;16;p3"/>
          <p:cNvSpPr txBox="1"/>
          <p:nvPr>
            <p:ph type="title"/>
          </p:nvPr>
        </p:nvSpPr>
        <p:spPr>
          <a:xfrm>
            <a:off x="457200" y="76200"/>
            <a:ext cx="8229600" cy="114330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SzPts val="11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17" name="Google Shape;17;p3"/>
          <p:cNvSpPr txBox="1"/>
          <p:nvPr>
            <p:ph idx="1" type="body"/>
          </p:nvPr>
        </p:nvSpPr>
        <p:spPr>
          <a:xfrm>
            <a:off x="457200" y="1219200"/>
            <a:ext cx="8229600" cy="4343700"/>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61950" lvl="1" marL="914400" marR="0" rtl="0" algn="l">
              <a:spcBef>
                <a:spcPts val="4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indent="-342900" lvl="2" marL="1371600" marR="0" rtl="0" algn="l">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23850" lvl="3" marL="1828800" marR="0" rtl="0" algn="l">
              <a:spcBef>
                <a:spcPts val="300"/>
              </a:spcBef>
              <a:spcAft>
                <a:spcPts val="0"/>
              </a:spcAft>
              <a:buClr>
                <a:srgbClr val="000000"/>
              </a:buClr>
              <a:buSzPts val="1500"/>
              <a:buFont typeface="Arial"/>
              <a:buChar char="–"/>
              <a:defRPr b="0" i="0" sz="1500" u="none" cap="none" strike="noStrike">
                <a:solidFill>
                  <a:srgbClr val="000000"/>
                </a:solidFill>
                <a:latin typeface="Calibri"/>
                <a:ea typeface="Calibri"/>
                <a:cs typeface="Calibri"/>
                <a:sym typeface="Calibri"/>
              </a:defRPr>
            </a:lvl4pPr>
            <a:lvl5pPr indent="-323850" lvl="4" marL="2286000" marR="0" rtl="0" algn="l">
              <a:spcBef>
                <a:spcPts val="300"/>
              </a:spcBef>
              <a:spcAft>
                <a:spcPts val="0"/>
              </a:spcAft>
              <a:buClr>
                <a:srgbClr val="000000"/>
              </a:buClr>
              <a:buSzPts val="1500"/>
              <a:buFont typeface="Arial"/>
              <a:buChar char="»"/>
              <a:defRPr b="0" i="0" sz="1500" u="none" cap="none" strike="noStrike">
                <a:solidFill>
                  <a:srgbClr val="000000"/>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8" name="Google Shape;18;p3"/>
          <p:cNvSpPr txBox="1"/>
          <p:nvPr/>
        </p:nvSpPr>
        <p:spPr>
          <a:xfrm>
            <a:off x="4648176" y="6324600"/>
            <a:ext cx="34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fld id="{00000000-1234-1234-1234-123412341234}" type="slidenum">
              <a:rPr lang="en" sz="1400">
                <a:solidFill>
                  <a:srgbClr val="FFFFFF"/>
                </a:solidFill>
                <a:latin typeface="Calibri"/>
                <a:ea typeface="Calibri"/>
                <a:cs typeface="Calibri"/>
                <a:sym typeface="Calibri"/>
              </a:rPr>
              <a:t>‹#›</a:t>
            </a:fld>
            <a:endParaRPr sz="14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628650" y="304800"/>
            <a:ext cx="7886700" cy="9303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b="0" i="0" sz="2700" u="none" cap="none" strike="noStrike">
                <a:solidFill>
                  <a:schemeClr val="dk1"/>
                </a:solidFill>
                <a:latin typeface="Calibri"/>
                <a:ea typeface="Calibri"/>
                <a:cs typeface="Calibri"/>
                <a:sym typeface="Calibri"/>
              </a:defRPr>
            </a:lvl1pPr>
            <a:lvl2pPr lvl="1"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ctr">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21" name="Google Shape;21;p4"/>
          <p:cNvSpPr txBox="1"/>
          <p:nvPr>
            <p:ph idx="1" type="body"/>
          </p:nvPr>
        </p:nvSpPr>
        <p:spPr>
          <a:xfrm>
            <a:off x="628650" y="1219200"/>
            <a:ext cx="7905900" cy="4572000"/>
          </a:xfrm>
          <a:prstGeom prst="rect">
            <a:avLst/>
          </a:prstGeom>
          <a:noFill/>
          <a:ln>
            <a:noFill/>
          </a:ln>
        </p:spPr>
        <p:txBody>
          <a:bodyPr anchorCtr="0" anchor="t" bIns="34275" lIns="68575" spcFirstLastPara="1" rIns="68575" wrap="square" tIns="34275">
            <a:noAutofit/>
          </a:bodyPr>
          <a:lstStyle>
            <a:lvl1pPr indent="-374650" lvl="0" marL="457200" marR="0" rtl="0" algn="l">
              <a:spcBef>
                <a:spcPts val="500"/>
              </a:spcBef>
              <a:spcAft>
                <a:spcPts val="0"/>
              </a:spcAft>
              <a:buClr>
                <a:srgbClr val="1D1B10"/>
              </a:buClr>
              <a:buSzPts val="2300"/>
              <a:buFont typeface="Arial"/>
              <a:buChar char="•"/>
              <a:defRPr b="0" i="0" sz="2300" u="none" cap="none" strike="noStrike">
                <a:solidFill>
                  <a:srgbClr val="1D1B10"/>
                </a:solidFill>
                <a:latin typeface="Calibri"/>
                <a:ea typeface="Calibri"/>
                <a:cs typeface="Calibri"/>
                <a:sym typeface="Calibri"/>
              </a:defRPr>
            </a:lvl1pPr>
            <a:lvl2pPr indent="-361950" lvl="1" marL="914400" marR="0" rtl="0" algn="l">
              <a:spcBef>
                <a:spcPts val="400"/>
              </a:spcBef>
              <a:spcAft>
                <a:spcPts val="0"/>
              </a:spcAft>
              <a:buClr>
                <a:srgbClr val="1D1B10"/>
              </a:buClr>
              <a:buSzPts val="2100"/>
              <a:buFont typeface="Arial"/>
              <a:buChar char="–"/>
              <a:defRPr b="0" i="0" sz="2100" u="none" cap="none" strike="noStrike">
                <a:solidFill>
                  <a:srgbClr val="1D1B10"/>
                </a:solidFill>
                <a:latin typeface="Calibri"/>
                <a:ea typeface="Calibri"/>
                <a:cs typeface="Calibri"/>
                <a:sym typeface="Calibri"/>
              </a:defRPr>
            </a:lvl2pPr>
            <a:lvl3pPr indent="-355600" lvl="2" marL="1371600" marR="0" rtl="0" algn="l">
              <a:spcBef>
                <a:spcPts val="400"/>
              </a:spcBef>
              <a:spcAft>
                <a:spcPts val="0"/>
              </a:spcAft>
              <a:buClr>
                <a:srgbClr val="1D1B10"/>
              </a:buClr>
              <a:buSzPts val="2000"/>
              <a:buFont typeface="Arial"/>
              <a:buChar char="•"/>
              <a:defRPr b="0" i="0" sz="2000" u="none" cap="none" strike="noStrike">
                <a:solidFill>
                  <a:srgbClr val="1D1B10"/>
                </a:solidFill>
                <a:latin typeface="Calibri"/>
                <a:ea typeface="Calibri"/>
                <a:cs typeface="Calibri"/>
                <a:sym typeface="Calibri"/>
              </a:defRPr>
            </a:lvl3pPr>
            <a:lvl4pPr indent="-342900" lvl="3" marL="1828800" marR="0" rtl="0" algn="l">
              <a:spcBef>
                <a:spcPts val="400"/>
              </a:spcBef>
              <a:spcAft>
                <a:spcPts val="0"/>
              </a:spcAft>
              <a:buClr>
                <a:srgbClr val="1D1B10"/>
              </a:buClr>
              <a:buSzPts val="1800"/>
              <a:buFont typeface="Arial"/>
              <a:buChar char="–"/>
              <a:defRPr b="0" i="0" sz="1800" u="none" cap="none" strike="noStrike">
                <a:solidFill>
                  <a:srgbClr val="1D1B10"/>
                </a:solidFill>
                <a:latin typeface="Calibri"/>
                <a:ea typeface="Calibri"/>
                <a:cs typeface="Calibri"/>
                <a:sym typeface="Calibri"/>
              </a:defRPr>
            </a:lvl4pPr>
            <a:lvl5pPr indent="-323850" lvl="4" marL="2286000" marR="0" rtl="0" algn="l">
              <a:spcBef>
                <a:spcPts val="300"/>
              </a:spcBef>
              <a:spcAft>
                <a:spcPts val="0"/>
              </a:spcAft>
              <a:buClr>
                <a:srgbClr val="1D1B10"/>
              </a:buClr>
              <a:buSzPts val="1500"/>
              <a:buFont typeface="Arial"/>
              <a:buChar char="»"/>
              <a:defRPr b="0" i="0" sz="1500" u="none" cap="none" strike="noStrike">
                <a:solidFill>
                  <a:srgbClr val="1D1B10"/>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2" name="Google Shape;22;p4"/>
          <p:cNvSpPr txBox="1"/>
          <p:nvPr/>
        </p:nvSpPr>
        <p:spPr>
          <a:xfrm>
            <a:off x="4648176" y="6324600"/>
            <a:ext cx="34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fld id="{00000000-1234-1234-1234-123412341234}" type="slidenum">
              <a:rPr lang="en" sz="1400">
                <a:solidFill>
                  <a:srgbClr val="FFFFFF"/>
                </a:solidFill>
                <a:latin typeface="Calibri"/>
                <a:ea typeface="Calibri"/>
                <a:cs typeface="Calibri"/>
                <a:sym typeface="Calibri"/>
              </a:rPr>
              <a:t>‹#›</a:t>
            </a:fld>
            <a:endParaRPr sz="1400">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5"/>
          <p:cNvSpPr txBox="1"/>
          <p:nvPr/>
        </p:nvSpPr>
        <p:spPr>
          <a:xfrm>
            <a:off x="4648176" y="6324600"/>
            <a:ext cx="34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fld id="{00000000-1234-1234-1234-123412341234}" type="slidenum">
              <a:rPr lang="en" sz="1400">
                <a:solidFill>
                  <a:srgbClr val="FFFFFF"/>
                </a:solidFill>
                <a:latin typeface="Calibri"/>
                <a:ea typeface="Calibri"/>
                <a:cs typeface="Calibri"/>
                <a:sym typeface="Calibri"/>
              </a:rPr>
              <a:t>‹#›</a:t>
            </a:fld>
            <a:endParaRPr sz="14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6"/>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7" name="Google Shape;27;p6"/>
          <p:cNvSpPr txBox="1"/>
          <p:nvPr>
            <p:ph idx="1" type="subTitle"/>
          </p:nvPr>
        </p:nvSpPr>
        <p:spPr>
          <a:xfrm>
            <a:off x="311700" y="3778833"/>
            <a:ext cx="8520600" cy="1056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5803901"/>
            <a:ext cx="9144000" cy="1052400"/>
          </a:xfrm>
          <a:prstGeom prst="rect">
            <a:avLst/>
          </a:prstGeom>
          <a:solidFill>
            <a:schemeClr val="dk1"/>
          </a:solidFill>
          <a:ln>
            <a:noFill/>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7" name="Google Shape;7;p1"/>
          <p:cNvSpPr/>
          <p:nvPr/>
        </p:nvSpPr>
        <p:spPr>
          <a:xfrm flipH="1" rot="10800000">
            <a:off x="0" y="5778600"/>
            <a:ext cx="9144000" cy="50700"/>
          </a:xfrm>
          <a:prstGeom prst="rect">
            <a:avLst/>
          </a:prstGeom>
          <a:solidFill>
            <a:srgbClr val="FFCC00"/>
          </a:solidFill>
          <a:ln>
            <a:noFill/>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990000"/>
              </a:solidFill>
              <a:latin typeface="Calibri"/>
              <a:ea typeface="Calibri"/>
              <a:cs typeface="Calibri"/>
              <a:sym typeface="Calibri"/>
            </a:endParaRPr>
          </a:p>
        </p:txBody>
      </p:sp>
      <p:pic>
        <p:nvPicPr>
          <p:cNvPr descr="Small Use Shield_GoldOnTrans.eps" id="8" name="Google Shape;8;p1"/>
          <p:cNvPicPr preferRelativeResize="0"/>
          <p:nvPr/>
        </p:nvPicPr>
        <p:blipFill rotWithShape="1">
          <a:blip r:embed="rId1">
            <a:alphaModFix/>
          </a:blip>
          <a:srcRect b="0" l="0" r="0" t="0"/>
          <a:stretch/>
        </p:blipFill>
        <p:spPr>
          <a:xfrm>
            <a:off x="8201026" y="238126"/>
            <a:ext cx="747713" cy="747713"/>
          </a:xfrm>
          <a:prstGeom prst="rect">
            <a:avLst/>
          </a:prstGeom>
          <a:noFill/>
          <a:ln>
            <a:noFill/>
          </a:ln>
        </p:spPr>
      </p:pic>
      <p:pic>
        <p:nvPicPr>
          <p:cNvPr descr="1-lineWordmark_GoldOnCard_NoBG.eps" id="9" name="Google Shape;9;p1"/>
          <p:cNvPicPr preferRelativeResize="0"/>
          <p:nvPr/>
        </p:nvPicPr>
        <p:blipFill rotWithShape="1">
          <a:blip r:embed="rId2">
            <a:alphaModFix/>
          </a:blip>
          <a:srcRect b="0" l="0" r="0" t="0"/>
          <a:stretch/>
        </p:blipFill>
        <p:spPr>
          <a:xfrm>
            <a:off x="6997700" y="6462714"/>
            <a:ext cx="1822450" cy="153987"/>
          </a:xfrm>
          <a:prstGeom prst="rect">
            <a:avLst/>
          </a:prstGeom>
          <a:noFill/>
          <a:ln>
            <a:noFill/>
          </a:ln>
        </p:spPr>
      </p:pic>
      <p:pic>
        <p:nvPicPr>
          <p:cNvPr descr="Formal_Viterbi_GoldOnCard_NoBG.eps" id="10" name="Google Shape;10;p1"/>
          <p:cNvPicPr preferRelativeResize="0"/>
          <p:nvPr/>
        </p:nvPicPr>
        <p:blipFill rotWithShape="1">
          <a:blip r:embed="rId3">
            <a:alphaModFix/>
          </a:blip>
          <a:srcRect b="0" l="0" r="0" t="0"/>
          <a:stretch/>
        </p:blipFill>
        <p:spPr>
          <a:xfrm>
            <a:off x="292100" y="6138863"/>
            <a:ext cx="1741488" cy="469900"/>
          </a:xfrm>
          <a:prstGeom prst="rect">
            <a:avLst/>
          </a:prstGeom>
          <a:noFill/>
          <a:ln>
            <a:noFill/>
          </a:ln>
        </p:spPr>
      </p:pic>
      <p:sp>
        <p:nvSpPr>
          <p:cNvPr id="11" name="Google Shape;11;p1"/>
          <p:cNvSpPr txBox="1"/>
          <p:nvPr/>
        </p:nvSpPr>
        <p:spPr>
          <a:xfrm>
            <a:off x="4648176" y="6324600"/>
            <a:ext cx="34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fld id="{00000000-1234-1234-1234-123412341234}" type="slidenum">
              <a:rPr lang="en" sz="1400">
                <a:solidFill>
                  <a:srgbClr val="FFFFFF"/>
                </a:solidFill>
                <a:latin typeface="Calibri"/>
                <a:ea typeface="Calibri"/>
                <a:cs typeface="Calibri"/>
                <a:sym typeface="Calibri"/>
              </a:rPr>
              <a:t>‹#›</a:t>
            </a:fld>
            <a:endParaRPr sz="1400">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1809.04281.pdf" TargetMode="External"/><Relationship Id="rId4" Type="http://schemas.openxmlformats.org/officeDocument/2006/relationships/hyperlink" Target="https://arxiv.org/pdf/1803.02155.pdf" TargetMode="External"/><Relationship Id="rId5" Type="http://schemas.openxmlformats.org/officeDocument/2006/relationships/image" Target="../media/image6.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7"/>
          <p:cNvSpPr txBox="1"/>
          <p:nvPr>
            <p:ph type="ctrTitle"/>
          </p:nvPr>
        </p:nvSpPr>
        <p:spPr>
          <a:xfrm>
            <a:off x="391550" y="992773"/>
            <a:ext cx="8440800" cy="79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  </a:t>
            </a:r>
            <a:r>
              <a:rPr b="1" lang="en" sz="3200">
                <a:solidFill>
                  <a:schemeClr val="dk1"/>
                </a:solidFill>
              </a:rPr>
              <a:t>MUSIC TRANSFORMER</a:t>
            </a:r>
            <a:endParaRPr b="1" sz="3200">
              <a:solidFill>
                <a:schemeClr val="dk1"/>
              </a:solidFill>
            </a:endParaRPr>
          </a:p>
        </p:txBody>
      </p:sp>
      <p:sp>
        <p:nvSpPr>
          <p:cNvPr id="34" name="Google Shape;34;p7"/>
          <p:cNvSpPr txBox="1"/>
          <p:nvPr>
            <p:ph idx="1" type="subTitle"/>
          </p:nvPr>
        </p:nvSpPr>
        <p:spPr>
          <a:xfrm>
            <a:off x="308500" y="2420479"/>
            <a:ext cx="8523900" cy="3262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t>EE641 : Project Presentation</a:t>
            </a:r>
            <a:endParaRPr b="1" sz="2400"/>
          </a:p>
          <a:p>
            <a:pPr indent="0" lvl="0" marL="0" rtl="0" algn="ctr">
              <a:lnSpc>
                <a:spcPct val="115000"/>
              </a:lnSpc>
              <a:spcBef>
                <a:spcPts val="0"/>
              </a:spcBef>
              <a:spcAft>
                <a:spcPts val="0"/>
              </a:spcAft>
              <a:buNone/>
            </a:pPr>
            <a:r>
              <a:t/>
            </a:r>
            <a:endParaRPr b="1" sz="2400"/>
          </a:p>
          <a:p>
            <a:pPr indent="0" lvl="0" marL="0" rtl="0" algn="ctr">
              <a:lnSpc>
                <a:spcPct val="115000"/>
              </a:lnSpc>
              <a:spcBef>
                <a:spcPts val="0"/>
              </a:spcBef>
              <a:spcAft>
                <a:spcPts val="0"/>
              </a:spcAft>
              <a:buNone/>
            </a:pPr>
            <a:r>
              <a:rPr b="1" lang="en" sz="2400">
                <a:latin typeface="Calibri"/>
                <a:ea typeface="Calibri"/>
                <a:cs typeface="Calibri"/>
                <a:sym typeface="Calibri"/>
              </a:rPr>
              <a:t>Team Members:</a:t>
            </a:r>
            <a:endParaRPr b="1" sz="2400">
              <a:latin typeface="Calibri"/>
              <a:ea typeface="Calibri"/>
              <a:cs typeface="Calibri"/>
              <a:sym typeface="Calibri"/>
            </a:endParaRPr>
          </a:p>
          <a:p>
            <a:pPr indent="0" lvl="0" marL="0" rtl="0" algn="ctr">
              <a:spcBef>
                <a:spcPts val="0"/>
              </a:spcBef>
              <a:spcAft>
                <a:spcPts val="0"/>
              </a:spcAft>
              <a:buNone/>
            </a:pPr>
            <a:r>
              <a:rPr lang="en" sz="2000"/>
              <a:t>Divya Nandlal Sahetya (1648584262)</a:t>
            </a:r>
            <a:endParaRPr sz="2000"/>
          </a:p>
          <a:p>
            <a:pPr indent="0" lvl="0" marL="0" rtl="0" algn="ctr">
              <a:spcBef>
                <a:spcPts val="0"/>
              </a:spcBef>
              <a:spcAft>
                <a:spcPts val="0"/>
              </a:spcAft>
              <a:buNone/>
            </a:pPr>
            <a:r>
              <a:rPr lang="en" sz="2000"/>
              <a:t>Vaishnavi Channakeshava (96737188359)</a:t>
            </a:r>
            <a:endParaRPr sz="2000"/>
          </a:p>
          <a:p>
            <a:pPr indent="0" lvl="0" marL="0" rtl="0" algn="ctr">
              <a:spcBef>
                <a:spcPts val="0"/>
              </a:spcBef>
              <a:spcAft>
                <a:spcPts val="0"/>
              </a:spcAft>
              <a:buNone/>
            </a:pPr>
            <a:r>
              <a:rPr lang="en" sz="2000"/>
              <a:t>Krishna Dheeraj Krovi (6220673324)</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TRANSFORMER</a:t>
            </a:r>
            <a:endParaRPr/>
          </a:p>
        </p:txBody>
      </p:sp>
      <p:sp>
        <p:nvSpPr>
          <p:cNvPr id="99" name="Google Shape;99;p16"/>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0" lvl="0" marL="0" rtl="0" algn="just">
              <a:spcBef>
                <a:spcPts val="500"/>
              </a:spcBef>
              <a:spcAft>
                <a:spcPts val="0"/>
              </a:spcAft>
              <a:buNone/>
            </a:pPr>
            <a:r>
              <a:rPr lang="en" sz="1600">
                <a:solidFill>
                  <a:srgbClr val="222222"/>
                </a:solidFill>
              </a:rPr>
              <a:t>• Based on </a:t>
            </a:r>
            <a:r>
              <a:rPr lang="en" sz="1600" u="sng">
                <a:solidFill>
                  <a:srgbClr val="222222"/>
                </a:solidFill>
                <a:hlinkClick r:id="rId3">
                  <a:extLst>
                    <a:ext uri="{A12FA001-AC4F-418D-AE19-62706E023703}">
                      <ahyp:hlinkClr val="tx"/>
                    </a:ext>
                  </a:extLst>
                </a:hlinkClick>
              </a:rPr>
              <a:t>Cheng-Zhi et al.</a:t>
            </a:r>
            <a:r>
              <a:rPr lang="en" sz="1600">
                <a:solidFill>
                  <a:srgbClr val="222222"/>
                </a:solidFill>
              </a:rPr>
              <a:t> and </a:t>
            </a:r>
            <a:r>
              <a:rPr lang="en" sz="1600" u="sng">
                <a:solidFill>
                  <a:srgbClr val="222222"/>
                </a:solidFill>
                <a:hlinkClick r:id="rId4">
                  <a:extLst>
                    <a:ext uri="{A12FA001-AC4F-418D-AE19-62706E023703}">
                      <ahyp:hlinkClr val="tx"/>
                    </a:ext>
                  </a:extLst>
                </a:hlinkClick>
              </a:rPr>
              <a:t>Huang et al.</a:t>
            </a:r>
            <a:r>
              <a:rPr lang="en" sz="1600">
                <a:solidFill>
                  <a:srgbClr val="222222"/>
                </a:solidFill>
              </a:rPr>
              <a:t>  paper, </a:t>
            </a:r>
            <a:r>
              <a:rPr lang="en" sz="1600">
                <a:solidFill>
                  <a:srgbClr val="222222"/>
                </a:solidFill>
              </a:rPr>
              <a:t>the </a:t>
            </a:r>
            <a:r>
              <a:rPr lang="en" sz="1600">
                <a:solidFill>
                  <a:srgbClr val="222222"/>
                </a:solidFill>
              </a:rPr>
              <a:t>transformer</a:t>
            </a:r>
            <a:r>
              <a:rPr lang="en" sz="1600">
                <a:solidFill>
                  <a:srgbClr val="222222"/>
                </a:solidFill>
              </a:rPr>
              <a:t> is implemented using Relative Positional </a:t>
            </a:r>
            <a:r>
              <a:rPr lang="en" sz="1600">
                <a:solidFill>
                  <a:srgbClr val="222222"/>
                </a:solidFill>
              </a:rPr>
              <a:t>Representations</a:t>
            </a:r>
            <a:r>
              <a:rPr lang="en" sz="1600">
                <a:solidFill>
                  <a:srgbClr val="222222"/>
                </a:solidFill>
              </a:rPr>
              <a:t> in PyTorch.</a:t>
            </a:r>
            <a:endParaRPr sz="1600">
              <a:solidFill>
                <a:srgbClr val="222222"/>
              </a:solidFill>
              <a:highlight>
                <a:srgbClr val="FFFFFF"/>
              </a:highlight>
            </a:endParaRPr>
          </a:p>
          <a:p>
            <a:pPr indent="0" lvl="0" marL="0" rtl="0" algn="just">
              <a:spcBef>
                <a:spcPts val="500"/>
              </a:spcBef>
              <a:spcAft>
                <a:spcPts val="0"/>
              </a:spcAft>
              <a:buNone/>
            </a:pPr>
            <a:r>
              <a:t/>
            </a:r>
            <a:endParaRPr sz="1600">
              <a:solidFill>
                <a:srgbClr val="222222"/>
              </a:solidFill>
            </a:endParaRPr>
          </a:p>
          <a:p>
            <a:pPr indent="0" lvl="0" marL="0" rtl="0" algn="just">
              <a:spcBef>
                <a:spcPts val="500"/>
              </a:spcBef>
              <a:spcAft>
                <a:spcPts val="0"/>
              </a:spcAft>
              <a:buNone/>
            </a:pPr>
            <a:r>
              <a:t/>
            </a:r>
            <a:endParaRPr sz="1600">
              <a:solidFill>
                <a:srgbClr val="222222"/>
              </a:solidFill>
            </a:endParaRPr>
          </a:p>
        </p:txBody>
      </p:sp>
      <p:pic>
        <p:nvPicPr>
          <p:cNvPr id="100" name="Google Shape;100;p16"/>
          <p:cNvPicPr preferRelativeResize="0"/>
          <p:nvPr/>
        </p:nvPicPr>
        <p:blipFill>
          <a:blip r:embed="rId5">
            <a:alphaModFix/>
          </a:blip>
          <a:stretch>
            <a:fillRect/>
          </a:stretch>
        </p:blipFill>
        <p:spPr>
          <a:xfrm>
            <a:off x="628650" y="1923338"/>
            <a:ext cx="3219299" cy="3724476"/>
          </a:xfrm>
          <a:prstGeom prst="rect">
            <a:avLst/>
          </a:prstGeom>
          <a:noFill/>
          <a:ln>
            <a:noFill/>
          </a:ln>
        </p:spPr>
      </p:pic>
      <p:pic>
        <p:nvPicPr>
          <p:cNvPr id="101" name="Google Shape;101;p16"/>
          <p:cNvPicPr preferRelativeResize="0"/>
          <p:nvPr/>
        </p:nvPicPr>
        <p:blipFill>
          <a:blip r:embed="rId6">
            <a:alphaModFix/>
          </a:blip>
          <a:stretch>
            <a:fillRect/>
          </a:stretch>
        </p:blipFill>
        <p:spPr>
          <a:xfrm>
            <a:off x="3992575" y="2864163"/>
            <a:ext cx="4778200" cy="1129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sz="2300"/>
              <a:t>Self-Attention with Relative Position Representations</a:t>
            </a:r>
            <a:endParaRPr/>
          </a:p>
        </p:txBody>
      </p:sp>
      <p:sp>
        <p:nvSpPr>
          <p:cNvPr id="107" name="Google Shape;107;p17"/>
          <p:cNvSpPr txBox="1"/>
          <p:nvPr>
            <p:ph idx="1" type="body"/>
          </p:nvPr>
        </p:nvSpPr>
        <p:spPr>
          <a:xfrm>
            <a:off x="619050" y="989325"/>
            <a:ext cx="7905900" cy="4572000"/>
          </a:xfrm>
          <a:prstGeom prst="rect">
            <a:avLst/>
          </a:prstGeom>
        </p:spPr>
        <p:txBody>
          <a:bodyPr anchorCtr="0" anchor="t" bIns="34275" lIns="68575" spcFirstLastPara="1" rIns="68575" wrap="square" tIns="34275">
            <a:noAutofit/>
          </a:bodyPr>
          <a:lstStyle/>
          <a:p>
            <a:pPr indent="-361950" lvl="0" marL="457200" rtl="0" algn="just">
              <a:spcBef>
                <a:spcPts val="500"/>
              </a:spcBef>
              <a:spcAft>
                <a:spcPts val="0"/>
              </a:spcAft>
              <a:buClr>
                <a:srgbClr val="222222"/>
              </a:buClr>
              <a:buSzPts val="2100"/>
              <a:buFont typeface="Calibri"/>
              <a:buChar char="•"/>
            </a:pPr>
            <a:r>
              <a:rPr lang="en" sz="2100">
                <a:solidFill>
                  <a:srgbClr val="222222"/>
                </a:solidFill>
                <a:highlight>
                  <a:srgbClr val="FFFFFF"/>
                </a:highlight>
              </a:rPr>
              <a:t>Using absolute positional information limits the number of tokens a model can process. </a:t>
            </a:r>
            <a:endParaRPr sz="2100">
              <a:solidFill>
                <a:srgbClr val="222222"/>
              </a:solidFill>
              <a:highlight>
                <a:srgbClr val="FFFFFF"/>
              </a:highlight>
            </a:endParaRPr>
          </a:p>
          <a:p>
            <a:pPr indent="-361950" lvl="0" marL="457200" rtl="0" algn="just">
              <a:spcBef>
                <a:spcPts val="0"/>
              </a:spcBef>
              <a:spcAft>
                <a:spcPts val="0"/>
              </a:spcAft>
              <a:buClr>
                <a:srgbClr val="222222"/>
              </a:buClr>
              <a:buSzPts val="2100"/>
              <a:buFont typeface="Calibri"/>
              <a:buChar char="•"/>
            </a:pPr>
            <a:r>
              <a:rPr lang="en" sz="2100">
                <a:solidFill>
                  <a:srgbClr val="222222"/>
                </a:solidFill>
                <a:highlight>
                  <a:srgbClr val="FFFFFF"/>
                </a:highlight>
              </a:rPr>
              <a:t>Relative positional encodings can generalize to sequences of unseen lengths, since theoretically the only information it encodes is the relative pairwise distance between two tokens.</a:t>
            </a:r>
            <a:endParaRPr sz="2100">
              <a:solidFill>
                <a:srgbClr val="222222"/>
              </a:solidFill>
              <a:highlight>
                <a:srgbClr val="FFFFFF"/>
              </a:highlight>
            </a:endParaRPr>
          </a:p>
          <a:p>
            <a:pPr indent="-361950" lvl="0" marL="457200" rtl="0" algn="just">
              <a:spcBef>
                <a:spcPts val="0"/>
              </a:spcBef>
              <a:spcAft>
                <a:spcPts val="0"/>
              </a:spcAft>
              <a:buClr>
                <a:srgbClr val="222222"/>
              </a:buClr>
              <a:buSzPts val="2100"/>
              <a:buChar char="•"/>
            </a:pPr>
            <a:r>
              <a:rPr lang="en" sz="2100">
                <a:solidFill>
                  <a:srgbClr val="222222"/>
                </a:solidFill>
                <a:highlight>
                  <a:srgbClr val="FFFFFF"/>
                </a:highlight>
              </a:rPr>
              <a:t>Another important point to note is that the maximum number of words considered is clipped to some absolute value of k. </a:t>
            </a:r>
            <a:endParaRPr sz="2100">
              <a:solidFill>
                <a:srgbClr val="222222"/>
              </a:solidFill>
              <a:highlight>
                <a:srgbClr val="FFFFFF"/>
              </a:highlight>
            </a:endParaRPr>
          </a:p>
          <a:p>
            <a:pPr indent="0" lvl="0" marL="457200" rtl="0" algn="just">
              <a:spcBef>
                <a:spcPts val="500"/>
              </a:spcBef>
              <a:spcAft>
                <a:spcPts val="0"/>
              </a:spcAft>
              <a:buNone/>
            </a:pPr>
            <a:r>
              <a:t/>
            </a:r>
            <a:endParaRPr sz="2100">
              <a:solidFill>
                <a:srgbClr val="222222"/>
              </a:solidFill>
              <a:highlight>
                <a:srgbClr val="FFFFFF"/>
              </a:highlight>
            </a:endParaRPr>
          </a:p>
        </p:txBody>
      </p:sp>
      <p:pic>
        <p:nvPicPr>
          <p:cNvPr id="108" name="Google Shape;108;p17"/>
          <p:cNvPicPr preferRelativeResize="0"/>
          <p:nvPr/>
        </p:nvPicPr>
        <p:blipFill>
          <a:blip r:embed="rId3">
            <a:alphaModFix/>
          </a:blip>
          <a:stretch>
            <a:fillRect/>
          </a:stretch>
        </p:blipFill>
        <p:spPr>
          <a:xfrm>
            <a:off x="2226263" y="4010775"/>
            <a:ext cx="4998086" cy="93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DEMO</a:t>
            </a:r>
            <a:endParaRPr/>
          </a:p>
        </p:txBody>
      </p:sp>
      <p:sp>
        <p:nvSpPr>
          <p:cNvPr id="114" name="Google Shape;114;p18"/>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11150" lvl="0" marL="457200" rtl="0" algn="l">
              <a:spcBef>
                <a:spcPts val="500"/>
              </a:spcBef>
              <a:spcAft>
                <a:spcPts val="0"/>
              </a:spcAft>
              <a:buClr>
                <a:srgbClr val="000000"/>
              </a:buClr>
              <a:buSzPts val="1300"/>
              <a:buFont typeface="Times New Roman"/>
              <a:buChar char="➔"/>
            </a:pPr>
            <a:r>
              <a:t/>
            </a:r>
            <a:endParaRPr sz="13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FUTURE WORK</a:t>
            </a:r>
            <a:endParaRPr/>
          </a:p>
        </p:txBody>
      </p:sp>
      <p:sp>
        <p:nvSpPr>
          <p:cNvPr id="120" name="Google Shape;120;p19"/>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11150" lvl="0" marL="457200" rtl="0" algn="l">
              <a:lnSpc>
                <a:spcPct val="135714"/>
              </a:lnSpc>
              <a:spcBef>
                <a:spcPts val="0"/>
              </a:spcBef>
              <a:spcAft>
                <a:spcPts val="0"/>
              </a:spcAft>
              <a:buClr>
                <a:srgbClr val="000000"/>
              </a:buClr>
              <a:buSzPts val="1300"/>
              <a:buFont typeface="Times New Roman"/>
              <a:buChar char="➔"/>
            </a:pPr>
            <a:r>
              <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t/>
            </a:r>
            <a:endParaRPr sz="13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8"/>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OUTLINE OF PROJECT</a:t>
            </a:r>
            <a:endParaRPr/>
          </a:p>
        </p:txBody>
      </p:sp>
      <p:sp>
        <p:nvSpPr>
          <p:cNvPr id="40" name="Google Shape;40;p8"/>
          <p:cNvSpPr/>
          <p:nvPr/>
        </p:nvSpPr>
        <p:spPr>
          <a:xfrm>
            <a:off x="3659650" y="2395000"/>
            <a:ext cx="1773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41" name="Google Shape;41;p8"/>
          <p:cNvSpPr/>
          <p:nvPr/>
        </p:nvSpPr>
        <p:spPr>
          <a:xfrm>
            <a:off x="3659650" y="3309400"/>
            <a:ext cx="1773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a:t>
            </a:r>
            <a:endParaRPr/>
          </a:p>
        </p:txBody>
      </p:sp>
      <p:sp>
        <p:nvSpPr>
          <p:cNvPr id="42" name="Google Shape;42;p8"/>
          <p:cNvSpPr/>
          <p:nvPr/>
        </p:nvSpPr>
        <p:spPr>
          <a:xfrm>
            <a:off x="3672975" y="1465900"/>
            <a:ext cx="1773300" cy="55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a:t>
            </a:r>
            <a:endParaRPr/>
          </a:p>
          <a:p>
            <a:pPr indent="0" lvl="0" marL="0" rtl="0" algn="ctr">
              <a:spcBef>
                <a:spcPts val="0"/>
              </a:spcBef>
              <a:spcAft>
                <a:spcPts val="0"/>
              </a:spcAft>
              <a:buNone/>
            </a:pPr>
            <a:r>
              <a:rPr lang="en"/>
              <a:t>MIDI File</a:t>
            </a:r>
            <a:endParaRPr/>
          </a:p>
        </p:txBody>
      </p:sp>
      <p:sp>
        <p:nvSpPr>
          <p:cNvPr id="43" name="Google Shape;43;p8"/>
          <p:cNvSpPr/>
          <p:nvPr/>
        </p:nvSpPr>
        <p:spPr>
          <a:xfrm>
            <a:off x="3659650" y="4223800"/>
            <a:ext cx="1773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cxnSp>
        <p:nvCxnSpPr>
          <p:cNvPr id="44" name="Google Shape;44;p8"/>
          <p:cNvCxnSpPr>
            <a:stCxn id="42" idx="2"/>
            <a:endCxn id="40" idx="0"/>
          </p:cNvCxnSpPr>
          <p:nvPr/>
        </p:nvCxnSpPr>
        <p:spPr>
          <a:xfrm flipH="1">
            <a:off x="4546425" y="2019400"/>
            <a:ext cx="13200" cy="375600"/>
          </a:xfrm>
          <a:prstGeom prst="straightConnector1">
            <a:avLst/>
          </a:prstGeom>
          <a:noFill/>
          <a:ln cap="flat" cmpd="sng" w="9525">
            <a:solidFill>
              <a:schemeClr val="dk2"/>
            </a:solidFill>
            <a:prstDash val="solid"/>
            <a:round/>
            <a:headEnd len="med" w="med" type="none"/>
            <a:tailEnd len="med" w="med" type="triangle"/>
          </a:ln>
        </p:spPr>
      </p:cxnSp>
      <p:cxnSp>
        <p:nvCxnSpPr>
          <p:cNvPr id="45" name="Google Shape;45;p8"/>
          <p:cNvCxnSpPr>
            <a:stCxn id="40" idx="2"/>
            <a:endCxn id="41" idx="0"/>
          </p:cNvCxnSpPr>
          <p:nvPr/>
        </p:nvCxnSpPr>
        <p:spPr>
          <a:xfrm>
            <a:off x="4546300" y="2897200"/>
            <a:ext cx="0" cy="412200"/>
          </a:xfrm>
          <a:prstGeom prst="straightConnector1">
            <a:avLst/>
          </a:prstGeom>
          <a:noFill/>
          <a:ln cap="flat" cmpd="sng" w="9525">
            <a:solidFill>
              <a:schemeClr val="dk2"/>
            </a:solidFill>
            <a:prstDash val="solid"/>
            <a:round/>
            <a:headEnd len="med" w="med" type="none"/>
            <a:tailEnd len="med" w="med" type="triangle"/>
          </a:ln>
        </p:spPr>
      </p:cxnSp>
      <p:cxnSp>
        <p:nvCxnSpPr>
          <p:cNvPr id="46" name="Google Shape;46;p8"/>
          <p:cNvCxnSpPr>
            <a:stCxn id="41" idx="2"/>
            <a:endCxn id="43" idx="0"/>
          </p:cNvCxnSpPr>
          <p:nvPr/>
        </p:nvCxnSpPr>
        <p:spPr>
          <a:xfrm>
            <a:off x="4546300" y="3811600"/>
            <a:ext cx="0" cy="41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MOTIF</a:t>
            </a:r>
            <a:endParaRPr/>
          </a:p>
        </p:txBody>
      </p:sp>
      <p:sp>
        <p:nvSpPr>
          <p:cNvPr id="52" name="Google Shape;52;p9"/>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74650" lvl="0" marL="457200" rtl="0" algn="l">
              <a:spcBef>
                <a:spcPts val="500"/>
              </a:spcBef>
              <a:spcAft>
                <a:spcPts val="0"/>
              </a:spcAft>
              <a:buClr>
                <a:srgbClr val="222222"/>
              </a:buClr>
              <a:buSzPts val="2300"/>
              <a:buChar char="•"/>
            </a:pPr>
            <a:r>
              <a:rPr lang="en">
                <a:solidFill>
                  <a:srgbClr val="222222"/>
                </a:solidFill>
                <a:highlight>
                  <a:srgbClr val="FFFFFF"/>
                </a:highlight>
              </a:rPr>
              <a:t>Motif ~ Motive </a:t>
            </a:r>
            <a:endParaRPr>
              <a:solidFill>
                <a:srgbClr val="222222"/>
              </a:solidFill>
              <a:highlight>
                <a:srgbClr val="FFFFFF"/>
              </a:highlight>
            </a:endParaRPr>
          </a:p>
          <a:p>
            <a:pPr indent="-374650" lvl="0" marL="457200" rtl="0" algn="l">
              <a:spcBef>
                <a:spcPts val="0"/>
              </a:spcBef>
              <a:spcAft>
                <a:spcPts val="0"/>
              </a:spcAft>
              <a:buClr>
                <a:srgbClr val="222222"/>
              </a:buClr>
              <a:buSzPts val="2300"/>
              <a:buChar char="•"/>
            </a:pPr>
            <a:r>
              <a:rPr lang="en">
                <a:solidFill>
                  <a:srgbClr val="222222"/>
                </a:solidFill>
                <a:highlight>
                  <a:srgbClr val="FFFFFF"/>
                </a:highlight>
              </a:rPr>
              <a:t>Smallest unit of a piece of music that has a structural identity. </a:t>
            </a:r>
            <a:endParaRPr>
              <a:solidFill>
                <a:srgbClr val="222222"/>
              </a:solidFill>
              <a:highlight>
                <a:srgbClr val="FFFFFF"/>
              </a:highlight>
            </a:endParaRPr>
          </a:p>
          <a:p>
            <a:pPr indent="-374650" lvl="0" marL="457200" rtl="0" algn="l">
              <a:spcBef>
                <a:spcPts val="0"/>
              </a:spcBef>
              <a:spcAft>
                <a:spcPts val="0"/>
              </a:spcAft>
              <a:buClr>
                <a:srgbClr val="222222"/>
              </a:buClr>
              <a:buSzPts val="2300"/>
              <a:buChar char="•"/>
            </a:pPr>
            <a:r>
              <a:rPr lang="en">
                <a:solidFill>
                  <a:srgbClr val="222222"/>
                </a:solidFill>
                <a:highlight>
                  <a:srgbClr val="FFFFFF"/>
                </a:highlight>
              </a:rPr>
              <a:t>Motif = Series of Notes</a:t>
            </a:r>
            <a:endParaRPr>
              <a:solidFill>
                <a:srgbClr val="222222"/>
              </a:solidFill>
              <a:highlight>
                <a:srgbClr val="FFFFFF"/>
              </a:highlight>
            </a:endParaRPr>
          </a:p>
          <a:p>
            <a:pPr indent="0" lvl="0" marL="457200" rtl="0" algn="l">
              <a:spcBef>
                <a:spcPts val="500"/>
              </a:spcBef>
              <a:spcAft>
                <a:spcPts val="0"/>
              </a:spcAft>
              <a:buNone/>
            </a:pPr>
            <a:r>
              <a:t/>
            </a:r>
            <a:endParaRPr>
              <a:solidFill>
                <a:srgbClr val="222222"/>
              </a:solidFill>
              <a:highlight>
                <a:srgbClr val="FFFFFF"/>
              </a:highlight>
            </a:endParaRPr>
          </a:p>
          <a:p>
            <a:pPr indent="0" lvl="0" marL="0" rtl="0" algn="l">
              <a:spcBef>
                <a:spcPts val="500"/>
              </a:spcBef>
              <a:spcAft>
                <a:spcPts val="0"/>
              </a:spcAft>
              <a:buNone/>
            </a:pPr>
            <a:r>
              <a:t/>
            </a:r>
            <a:endParaRPr>
              <a:solidFill>
                <a:srgbClr val="222222"/>
              </a:solidFill>
              <a:highlight>
                <a:srgbClr val="FFFFFF"/>
              </a:highlight>
            </a:endParaRPr>
          </a:p>
          <a:p>
            <a:pPr indent="0" lvl="0" marL="0" rtl="0" algn="l">
              <a:spcBef>
                <a:spcPts val="500"/>
              </a:spcBef>
              <a:spcAft>
                <a:spcPts val="0"/>
              </a:spcAft>
              <a:buNone/>
            </a:pPr>
            <a:r>
              <a:t/>
            </a:r>
            <a:endParaRPr>
              <a:solidFill>
                <a:srgbClr val="222222"/>
              </a:solidFill>
              <a:highlight>
                <a:srgbClr val="FFFFFF"/>
              </a:highlight>
            </a:endParaRPr>
          </a:p>
        </p:txBody>
      </p:sp>
      <p:pic>
        <p:nvPicPr>
          <p:cNvPr id="53" name="Google Shape;53;p9"/>
          <p:cNvPicPr preferRelativeResize="0"/>
          <p:nvPr/>
        </p:nvPicPr>
        <p:blipFill rotWithShape="1">
          <a:blip r:embed="rId3">
            <a:alphaModFix/>
          </a:blip>
          <a:srcRect b="17490" l="7432" r="72253" t="4567"/>
          <a:stretch/>
        </p:blipFill>
        <p:spPr>
          <a:xfrm>
            <a:off x="3286100" y="2650200"/>
            <a:ext cx="1857600" cy="1252800"/>
          </a:xfrm>
          <a:prstGeom prst="rect">
            <a:avLst/>
          </a:prstGeom>
          <a:noFill/>
          <a:ln>
            <a:noFill/>
          </a:ln>
        </p:spPr>
      </p:pic>
      <p:sp>
        <p:nvSpPr>
          <p:cNvPr id="54" name="Google Shape;54;p9"/>
          <p:cNvSpPr txBox="1"/>
          <p:nvPr/>
        </p:nvSpPr>
        <p:spPr>
          <a:xfrm>
            <a:off x="3399500" y="3903000"/>
            <a:ext cx="1630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t>Note</a:t>
            </a:r>
            <a:endParaRPr sz="2300"/>
          </a:p>
        </p:txBody>
      </p:sp>
      <p:sp>
        <p:nvSpPr>
          <p:cNvPr id="55" name="Google Shape;55;p9"/>
          <p:cNvSpPr txBox="1"/>
          <p:nvPr/>
        </p:nvSpPr>
        <p:spPr>
          <a:xfrm>
            <a:off x="857250" y="4847900"/>
            <a:ext cx="7606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202124"/>
                </a:solidFill>
                <a:highlight>
                  <a:srgbClr val="FFFFFF"/>
                </a:highlight>
                <a:latin typeface="Calibri"/>
                <a:ea typeface="Calibri"/>
                <a:cs typeface="Calibri"/>
                <a:sym typeface="Calibri"/>
              </a:rPr>
              <a:t>A</a:t>
            </a:r>
            <a:r>
              <a:rPr lang="en" sz="2300">
                <a:solidFill>
                  <a:srgbClr val="202124"/>
                </a:solidFill>
                <a:highlight>
                  <a:srgbClr val="FFFFFF"/>
                </a:highlight>
                <a:latin typeface="Calibri"/>
                <a:ea typeface="Calibri"/>
                <a:cs typeface="Calibri"/>
                <a:sym typeface="Calibri"/>
              </a:rPr>
              <a:t> notation representing the pitch and duration of a musical sound.</a:t>
            </a:r>
            <a:endParaRPr sz="2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MOTIF</a:t>
            </a:r>
            <a:endParaRPr/>
          </a:p>
        </p:txBody>
      </p:sp>
      <p:sp>
        <p:nvSpPr>
          <p:cNvPr id="61" name="Google Shape;61;p10"/>
          <p:cNvSpPr txBox="1"/>
          <p:nvPr>
            <p:ph idx="1" type="body"/>
          </p:nvPr>
        </p:nvSpPr>
        <p:spPr>
          <a:xfrm>
            <a:off x="619050" y="1033850"/>
            <a:ext cx="7905900" cy="1425600"/>
          </a:xfrm>
          <a:prstGeom prst="rect">
            <a:avLst/>
          </a:prstGeom>
        </p:spPr>
        <p:txBody>
          <a:bodyPr anchorCtr="0" anchor="t" bIns="34275" lIns="68575" spcFirstLastPara="1" rIns="68575" wrap="square" tIns="34275">
            <a:noAutofit/>
          </a:bodyPr>
          <a:lstStyle/>
          <a:p>
            <a:pPr indent="-368300" lvl="0" marL="457200" rtl="0" algn="l">
              <a:spcBef>
                <a:spcPts val="500"/>
              </a:spcBef>
              <a:spcAft>
                <a:spcPts val="0"/>
              </a:spcAft>
              <a:buClr>
                <a:srgbClr val="222222"/>
              </a:buClr>
              <a:buSzPts val="2200"/>
              <a:buChar char="•"/>
            </a:pPr>
            <a:r>
              <a:rPr lang="en" sz="2200">
                <a:solidFill>
                  <a:srgbClr val="222222"/>
                </a:solidFill>
                <a:highlight>
                  <a:srgbClr val="FFFFFF"/>
                </a:highlight>
              </a:rPr>
              <a:t>Usually called Leitmotifs :</a:t>
            </a:r>
            <a:endParaRPr sz="2200">
              <a:solidFill>
                <a:srgbClr val="222222"/>
              </a:solidFill>
              <a:highlight>
                <a:srgbClr val="FFFFFF"/>
              </a:highlight>
            </a:endParaRPr>
          </a:p>
          <a:p>
            <a:pPr indent="0" lvl="0" marL="914400" rtl="0" algn="l">
              <a:spcBef>
                <a:spcPts val="500"/>
              </a:spcBef>
              <a:spcAft>
                <a:spcPts val="0"/>
              </a:spcAft>
              <a:buNone/>
            </a:pPr>
            <a:r>
              <a:rPr lang="en" sz="2200">
                <a:solidFill>
                  <a:srgbClr val="232D39"/>
                </a:solidFill>
                <a:highlight>
                  <a:srgbClr val="FFFFFF"/>
                </a:highlight>
              </a:rPr>
              <a:t>Makes a story “</a:t>
            </a:r>
            <a:r>
              <a:rPr lang="en" sz="2200">
                <a:solidFill>
                  <a:schemeClr val="dk1"/>
                </a:solidFill>
                <a:highlight>
                  <a:srgbClr val="FFFFFF"/>
                </a:highlight>
              </a:rPr>
              <a:t>engaging</a:t>
            </a:r>
            <a:r>
              <a:rPr lang="en" sz="2200">
                <a:solidFill>
                  <a:srgbClr val="232D39"/>
                </a:solidFill>
                <a:highlight>
                  <a:srgbClr val="FFFFFF"/>
                </a:highlight>
              </a:rPr>
              <a:t>” and “</a:t>
            </a:r>
            <a:r>
              <a:rPr lang="en" sz="2200">
                <a:solidFill>
                  <a:schemeClr val="dk1"/>
                </a:solidFill>
                <a:highlight>
                  <a:srgbClr val="FFFFFF"/>
                </a:highlight>
              </a:rPr>
              <a:t>immersive</a:t>
            </a:r>
            <a:r>
              <a:rPr lang="en" sz="2200">
                <a:solidFill>
                  <a:srgbClr val="232D39"/>
                </a:solidFill>
                <a:highlight>
                  <a:srgbClr val="FFFFFF"/>
                </a:highlight>
              </a:rPr>
              <a:t>” way.</a:t>
            </a:r>
            <a:endParaRPr sz="2200">
              <a:solidFill>
                <a:srgbClr val="232D39"/>
              </a:solidFill>
              <a:highlight>
                <a:srgbClr val="FFFFFF"/>
              </a:highlight>
            </a:endParaRPr>
          </a:p>
          <a:p>
            <a:pPr indent="0" lvl="0" marL="914400" rtl="0" algn="l">
              <a:spcBef>
                <a:spcPts val="500"/>
              </a:spcBef>
              <a:spcAft>
                <a:spcPts val="0"/>
              </a:spcAft>
              <a:buNone/>
            </a:pPr>
            <a:r>
              <a:t/>
            </a:r>
            <a:endParaRPr sz="2200">
              <a:solidFill>
                <a:srgbClr val="232D39"/>
              </a:solidFill>
              <a:highlight>
                <a:srgbClr val="FFFFFF"/>
              </a:highlight>
            </a:endParaRPr>
          </a:p>
          <a:p>
            <a:pPr indent="0" lvl="0" marL="914400" rtl="0" algn="l">
              <a:spcBef>
                <a:spcPts val="500"/>
              </a:spcBef>
              <a:spcAft>
                <a:spcPts val="0"/>
              </a:spcAft>
              <a:buNone/>
            </a:pPr>
            <a:r>
              <a:t/>
            </a:r>
            <a:endParaRPr sz="2200">
              <a:solidFill>
                <a:srgbClr val="232D39"/>
              </a:solidFill>
              <a:highlight>
                <a:srgbClr val="FFFFFF"/>
              </a:highlight>
            </a:endParaRPr>
          </a:p>
          <a:p>
            <a:pPr indent="0" lvl="0" marL="914400" rtl="0" algn="l">
              <a:spcBef>
                <a:spcPts val="500"/>
              </a:spcBef>
              <a:spcAft>
                <a:spcPts val="0"/>
              </a:spcAft>
              <a:buNone/>
            </a:pPr>
            <a:r>
              <a:t/>
            </a:r>
            <a:endParaRPr sz="2200">
              <a:solidFill>
                <a:srgbClr val="232D39"/>
              </a:solidFill>
              <a:highlight>
                <a:srgbClr val="FFFFFF"/>
              </a:highlight>
            </a:endParaRPr>
          </a:p>
          <a:p>
            <a:pPr indent="0" lvl="0" marL="914400" rtl="0" algn="l">
              <a:spcBef>
                <a:spcPts val="500"/>
              </a:spcBef>
              <a:spcAft>
                <a:spcPts val="0"/>
              </a:spcAft>
              <a:buNone/>
            </a:pPr>
            <a:r>
              <a:t/>
            </a:r>
            <a:endParaRPr sz="2200">
              <a:solidFill>
                <a:srgbClr val="232D39"/>
              </a:solidFill>
              <a:highlight>
                <a:srgbClr val="FFFFFF"/>
              </a:highlight>
            </a:endParaRPr>
          </a:p>
          <a:p>
            <a:pPr indent="0" lvl="0" marL="914400" rtl="0" algn="l">
              <a:spcBef>
                <a:spcPts val="500"/>
              </a:spcBef>
              <a:spcAft>
                <a:spcPts val="0"/>
              </a:spcAft>
              <a:buNone/>
            </a:pPr>
            <a:r>
              <a:t/>
            </a:r>
            <a:endParaRPr sz="2200">
              <a:solidFill>
                <a:srgbClr val="232D39"/>
              </a:solidFill>
              <a:highlight>
                <a:srgbClr val="FFFFFF"/>
              </a:highlight>
            </a:endParaRPr>
          </a:p>
          <a:p>
            <a:pPr indent="0" lvl="0" marL="914400" rtl="0" algn="l">
              <a:spcBef>
                <a:spcPts val="500"/>
              </a:spcBef>
              <a:spcAft>
                <a:spcPts val="0"/>
              </a:spcAft>
              <a:buNone/>
            </a:pPr>
            <a:r>
              <a:t/>
            </a:r>
            <a:endParaRPr sz="2200">
              <a:solidFill>
                <a:srgbClr val="232D39"/>
              </a:solidFill>
              <a:highlight>
                <a:srgbClr val="FFFFFF"/>
              </a:highlight>
            </a:endParaRPr>
          </a:p>
        </p:txBody>
      </p:sp>
      <p:pic>
        <p:nvPicPr>
          <p:cNvPr id="62" name="Google Shape;62;p10"/>
          <p:cNvPicPr preferRelativeResize="0"/>
          <p:nvPr/>
        </p:nvPicPr>
        <p:blipFill>
          <a:blip r:embed="rId3">
            <a:alphaModFix/>
          </a:blip>
          <a:stretch>
            <a:fillRect/>
          </a:stretch>
        </p:blipFill>
        <p:spPr>
          <a:xfrm>
            <a:off x="967950" y="2459476"/>
            <a:ext cx="7208100" cy="1267050"/>
          </a:xfrm>
          <a:prstGeom prst="rect">
            <a:avLst/>
          </a:prstGeom>
          <a:noFill/>
          <a:ln>
            <a:noFill/>
          </a:ln>
        </p:spPr>
      </p:pic>
      <p:sp>
        <p:nvSpPr>
          <p:cNvPr id="63" name="Google Shape;63;p10"/>
          <p:cNvSpPr txBox="1"/>
          <p:nvPr>
            <p:ph idx="1" type="body"/>
          </p:nvPr>
        </p:nvSpPr>
        <p:spPr>
          <a:xfrm>
            <a:off x="771450" y="4158050"/>
            <a:ext cx="7905900" cy="14256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None/>
            </a:pPr>
            <a:r>
              <a:rPr lang="en" sz="2200">
                <a:solidFill>
                  <a:srgbClr val="222222"/>
                </a:solidFill>
                <a:highlight>
                  <a:srgbClr val="FFFFFF"/>
                </a:highlight>
              </a:rPr>
              <a:t>Motif = Sequence of Notes</a:t>
            </a:r>
            <a:endParaRPr sz="2200">
              <a:solidFill>
                <a:srgbClr val="232D3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INTRODUCTION</a:t>
            </a:r>
            <a:endParaRPr/>
          </a:p>
        </p:txBody>
      </p:sp>
      <p:sp>
        <p:nvSpPr>
          <p:cNvPr id="69" name="Google Shape;69;p11"/>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74650" lvl="0" marL="457200" rtl="0" algn="just">
              <a:spcBef>
                <a:spcPts val="500"/>
              </a:spcBef>
              <a:spcAft>
                <a:spcPts val="0"/>
              </a:spcAft>
              <a:buSzPts val="2300"/>
              <a:buChar char="•"/>
            </a:pPr>
            <a:r>
              <a:rPr lang="en"/>
              <a:t>Repetition and long-term structure are also important factors that make a musical piece coherent and understandable.</a:t>
            </a:r>
            <a:endParaRPr/>
          </a:p>
          <a:p>
            <a:pPr indent="0" lvl="0" marL="457200" rtl="0" algn="just">
              <a:spcBef>
                <a:spcPts val="500"/>
              </a:spcBef>
              <a:spcAft>
                <a:spcPts val="0"/>
              </a:spcAft>
              <a:buNone/>
            </a:pPr>
            <a:r>
              <a:t/>
            </a:r>
            <a:endParaRPr/>
          </a:p>
          <a:p>
            <a:pPr indent="-374650" lvl="0" marL="457200" rtl="0" algn="just">
              <a:spcBef>
                <a:spcPts val="500"/>
              </a:spcBef>
              <a:spcAft>
                <a:spcPts val="0"/>
              </a:spcAft>
              <a:buSzPts val="2300"/>
              <a:buChar char="•"/>
            </a:pPr>
            <a:r>
              <a:rPr lang="en"/>
              <a:t>Building machines that can compose music like human beings is one of the most exciting tasks in multimedia and artificial intelligence.</a:t>
            </a:r>
            <a:endParaRPr/>
          </a:p>
          <a:p>
            <a:pPr indent="0" lvl="0" marL="457200" rtl="0" algn="just">
              <a:spcBef>
                <a:spcPts val="500"/>
              </a:spcBef>
              <a:spcAft>
                <a:spcPts val="0"/>
              </a:spcAft>
              <a:buNone/>
            </a:pPr>
            <a:r>
              <a:t/>
            </a:r>
            <a:endParaRPr/>
          </a:p>
          <a:p>
            <a:pPr indent="-374650" lvl="0" marL="457200" rtl="0" algn="just">
              <a:spcBef>
                <a:spcPts val="500"/>
              </a:spcBef>
              <a:spcAft>
                <a:spcPts val="0"/>
              </a:spcAft>
              <a:buSzPts val="2300"/>
              <a:buChar char="•"/>
            </a:pPr>
            <a:r>
              <a:rPr lang="en"/>
              <a:t>Sequence models such as the Transformer can then be applied to model the probability distribution of the event sequences, and to sample from the distribution to generate new music compositions.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INTRODUCTION</a:t>
            </a:r>
            <a:endParaRPr/>
          </a:p>
        </p:txBody>
      </p:sp>
      <p:sp>
        <p:nvSpPr>
          <p:cNvPr id="75" name="Google Shape;75;p12"/>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74650" lvl="0" marL="457200" rtl="0" algn="just">
              <a:spcBef>
                <a:spcPts val="500"/>
              </a:spcBef>
              <a:spcAft>
                <a:spcPts val="0"/>
              </a:spcAft>
              <a:buSzPts val="2300"/>
              <a:buChar char="•"/>
            </a:pPr>
            <a:r>
              <a:rPr lang="en"/>
              <a:t>A</a:t>
            </a:r>
            <a:r>
              <a:rPr lang="en"/>
              <a:t> model that generates music based on a initial motif.</a:t>
            </a:r>
            <a:endParaRPr/>
          </a:p>
          <a:p>
            <a:pPr indent="-374650" lvl="0" marL="457200" rtl="0" algn="just">
              <a:spcBef>
                <a:spcPts val="0"/>
              </a:spcBef>
              <a:spcAft>
                <a:spcPts val="0"/>
              </a:spcAft>
              <a:buSzPts val="2300"/>
              <a:buChar char="•"/>
            </a:pPr>
            <a:r>
              <a:rPr lang="en"/>
              <a:t>The basic principle is to build a sequence model for music.</a:t>
            </a:r>
            <a:endParaRPr/>
          </a:p>
          <a:p>
            <a:pPr indent="-374650" lvl="0" marL="457200" rtl="0" algn="just">
              <a:spcBef>
                <a:spcPts val="0"/>
              </a:spcBef>
              <a:spcAft>
                <a:spcPts val="0"/>
              </a:spcAft>
              <a:buSzPts val="2300"/>
              <a:buChar char="•"/>
            </a:pPr>
            <a:r>
              <a:rPr lang="en"/>
              <a:t>Using transformers to generate notes in an </a:t>
            </a:r>
            <a:r>
              <a:rPr lang="en"/>
              <a:t>autoregressive </a:t>
            </a:r>
            <a:r>
              <a:rPr lang="en"/>
              <a:t>manner using relative self attention mechanism.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DATASET</a:t>
            </a:r>
            <a:endParaRPr/>
          </a:p>
        </p:txBody>
      </p:sp>
      <p:sp>
        <p:nvSpPr>
          <p:cNvPr id="81" name="Google Shape;81;p13"/>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55600" lvl="0" marL="457200" rtl="0" algn="just">
              <a:spcBef>
                <a:spcPts val="500"/>
              </a:spcBef>
              <a:spcAft>
                <a:spcPts val="0"/>
              </a:spcAft>
              <a:buClr>
                <a:srgbClr val="000000"/>
              </a:buClr>
              <a:buSzPts val="2000"/>
              <a:buFont typeface="Calibri"/>
              <a:buChar char="•"/>
            </a:pPr>
            <a:r>
              <a:rPr lang="en" sz="2000">
                <a:solidFill>
                  <a:srgbClr val="000000"/>
                </a:solidFill>
                <a:highlight>
                  <a:srgbClr val="FFFFFF"/>
                </a:highlight>
              </a:rPr>
              <a:t>Created custom dataset.</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rPr>
              <a:t>Maestro V.2.0 dataset consisted of 1283 files + 1079 files. </a:t>
            </a:r>
            <a:endParaRPr sz="2000">
              <a:solidFill>
                <a:srgbClr val="000000"/>
              </a:solidFill>
              <a:highlight>
                <a:srgbClr val="FFFFFF"/>
              </a:highlight>
            </a:endParaRPr>
          </a:p>
          <a:p>
            <a:pPr indent="-355600" lvl="0" marL="457200" rtl="0" algn="just">
              <a:spcBef>
                <a:spcPts val="0"/>
              </a:spcBef>
              <a:spcAft>
                <a:spcPts val="0"/>
              </a:spcAft>
              <a:buSzPts val="2000"/>
              <a:buFont typeface="Calibri"/>
              <a:buChar char="•"/>
            </a:pPr>
            <a:r>
              <a:rPr lang="en" sz="2000">
                <a:solidFill>
                  <a:srgbClr val="000000"/>
                </a:solidFill>
                <a:highlight>
                  <a:srgbClr val="FFFFFF"/>
                </a:highlight>
              </a:rPr>
              <a:t>File format :</a:t>
            </a:r>
            <a:r>
              <a:rPr lang="en" sz="2000">
                <a:solidFill>
                  <a:srgbClr val="666666"/>
                </a:solidFill>
                <a:highlight>
                  <a:srgbClr val="FFFFFF"/>
                </a:highlight>
              </a:rPr>
              <a:t>MIDI (Musical Instrument Digital Interface)</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rPr>
              <a:t>The union of the following datasets used : The Maestro Dataset, Stanford University Piano Roll Archive and Classical Piano Midi Dataset. </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rPr>
              <a:t>This dataset is approximately 160MB and consists 2362 midi files. </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rPr>
              <a:t>The dataset is split into train, test and val as a part of the preprocessing step.</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DATA PREPROCESSING</a:t>
            </a:r>
            <a:endParaRPr/>
          </a:p>
        </p:txBody>
      </p:sp>
      <p:sp>
        <p:nvSpPr>
          <p:cNvPr id="87" name="Google Shape;87;p14"/>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55600" lvl="0" marL="457200" rtl="0" algn="just">
              <a:spcBef>
                <a:spcPts val="500"/>
              </a:spcBef>
              <a:spcAft>
                <a:spcPts val="0"/>
              </a:spcAft>
              <a:buSzPts val="2000"/>
              <a:buChar char="•"/>
            </a:pPr>
            <a:r>
              <a:rPr lang="en" sz="2000">
                <a:solidFill>
                  <a:srgbClr val="000000"/>
                </a:solidFill>
                <a:highlight>
                  <a:srgbClr val="FFFFFF"/>
                </a:highlight>
              </a:rPr>
              <a:t>pretty_midi python library is used for </a:t>
            </a:r>
            <a:r>
              <a:rPr lang="en" sz="2000">
                <a:solidFill>
                  <a:srgbClr val="222222"/>
                </a:solidFill>
              </a:rPr>
              <a:t>extracting information from MIDI files.</a:t>
            </a:r>
            <a:endParaRPr sz="2000">
              <a:solidFill>
                <a:srgbClr val="000000"/>
              </a:solidFill>
              <a:highlight>
                <a:srgbClr val="FFFFFF"/>
              </a:highlight>
            </a:endParaRPr>
          </a:p>
          <a:p>
            <a:pPr indent="-355600" lvl="0" marL="457200" rtl="0" algn="just">
              <a:lnSpc>
                <a:spcPct val="115000"/>
              </a:lnSpc>
              <a:spcBef>
                <a:spcPts val="0"/>
              </a:spcBef>
              <a:spcAft>
                <a:spcPts val="0"/>
              </a:spcAft>
              <a:buClr>
                <a:srgbClr val="000000"/>
              </a:buClr>
              <a:buSzPts val="2000"/>
              <a:buFont typeface="Calibri"/>
              <a:buChar char="•"/>
            </a:pPr>
            <a:r>
              <a:rPr lang="en" sz="2000">
                <a:solidFill>
                  <a:srgbClr val="000000"/>
                </a:solidFill>
                <a:highlight>
                  <a:srgbClr val="FFFFFF"/>
                </a:highlight>
              </a:rPr>
              <a:t>Encoding : The time information for each event of the MIDI stream is extracted to convert into discrete ordered message types for training and evaluating.</a:t>
            </a:r>
            <a:endParaRPr sz="2000">
              <a:solidFill>
                <a:srgbClr val="000000"/>
              </a:solidFill>
              <a:highlight>
                <a:srgbClr val="FFFFFF"/>
              </a:highlight>
            </a:endParaRPr>
          </a:p>
          <a:p>
            <a:pPr indent="-355600" lvl="0" marL="457200" rtl="0" algn="just">
              <a:lnSpc>
                <a:spcPct val="115000"/>
              </a:lnSpc>
              <a:spcBef>
                <a:spcPts val="0"/>
              </a:spcBef>
              <a:spcAft>
                <a:spcPts val="0"/>
              </a:spcAft>
              <a:buClr>
                <a:srgbClr val="000000"/>
              </a:buClr>
              <a:buSzPts val="2000"/>
              <a:buFont typeface="Calibri"/>
              <a:buChar char="•"/>
            </a:pPr>
            <a:r>
              <a:rPr lang="en" sz="2000">
                <a:solidFill>
                  <a:srgbClr val="000000"/>
                </a:solidFill>
                <a:highlight>
                  <a:srgbClr val="FFFFFF"/>
                </a:highlight>
              </a:rPr>
              <a:t>The encoded information of each MIDI file is saved as a .pickle file </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rPr>
              <a:t>Split dataset to train, test and val parts.</a:t>
            </a:r>
            <a:endParaRPr sz="20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628650" y="304800"/>
            <a:ext cx="7886700" cy="930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MOTIVATION TO USE TRANSFORMERS</a:t>
            </a:r>
            <a:endParaRPr/>
          </a:p>
        </p:txBody>
      </p:sp>
      <p:sp>
        <p:nvSpPr>
          <p:cNvPr id="93" name="Google Shape;93;p15"/>
          <p:cNvSpPr txBox="1"/>
          <p:nvPr>
            <p:ph idx="1" type="body"/>
          </p:nvPr>
        </p:nvSpPr>
        <p:spPr>
          <a:xfrm>
            <a:off x="628650" y="1219200"/>
            <a:ext cx="7905900" cy="4572000"/>
          </a:xfrm>
          <a:prstGeom prst="rect">
            <a:avLst/>
          </a:prstGeom>
        </p:spPr>
        <p:txBody>
          <a:bodyPr anchorCtr="0" anchor="t" bIns="34275" lIns="68575" spcFirstLastPara="1" rIns="68575" wrap="square" tIns="34275">
            <a:noAutofit/>
          </a:bodyPr>
          <a:lstStyle/>
          <a:p>
            <a:pPr indent="-355600" lvl="0" marL="457200" rtl="0" algn="l">
              <a:lnSpc>
                <a:spcPct val="100000"/>
              </a:lnSpc>
              <a:spcBef>
                <a:spcPts val="500"/>
              </a:spcBef>
              <a:spcAft>
                <a:spcPts val="0"/>
              </a:spcAft>
              <a:buSzPts val="2000"/>
              <a:buChar char="●"/>
            </a:pPr>
            <a:r>
              <a:rPr lang="en" sz="2000">
                <a:solidFill>
                  <a:srgbClr val="000000"/>
                </a:solidFill>
                <a:highlight>
                  <a:srgbClr val="FFFFFF"/>
                </a:highlight>
              </a:rPr>
              <a:t>Transformer avoids recursion by processing sentences as whole unlike </a:t>
            </a:r>
            <a:r>
              <a:rPr lang="en" sz="2000">
                <a:solidFill>
                  <a:srgbClr val="282829"/>
                </a:solidFill>
                <a:highlight>
                  <a:srgbClr val="FFFFFF"/>
                </a:highlight>
              </a:rPr>
              <a:t>RNN that process data sequentially and is not very efficient in handling long sequences. </a:t>
            </a:r>
            <a:endParaRPr sz="2000">
              <a:solidFill>
                <a:srgbClr val="282829"/>
              </a:solidFill>
              <a:highlight>
                <a:srgbClr val="FFFFFF"/>
              </a:highlight>
            </a:endParaRPr>
          </a:p>
          <a:p>
            <a:pPr indent="-355600" lvl="0" marL="457200" rtl="0" algn="l">
              <a:lnSpc>
                <a:spcPct val="100000"/>
              </a:lnSpc>
              <a:spcBef>
                <a:spcPts val="0"/>
              </a:spcBef>
              <a:spcAft>
                <a:spcPts val="0"/>
              </a:spcAft>
              <a:buClr>
                <a:srgbClr val="292929"/>
              </a:buClr>
              <a:buSzPts val="2000"/>
              <a:buChar char="●"/>
            </a:pPr>
            <a:r>
              <a:rPr lang="en" sz="2000">
                <a:solidFill>
                  <a:srgbClr val="292929"/>
                </a:solidFill>
                <a:highlight>
                  <a:srgbClr val="FFFFFF"/>
                </a:highlight>
              </a:rPr>
              <a:t>Transformers train faster and have much better long term memory.</a:t>
            </a:r>
            <a:endParaRPr sz="2000">
              <a:solidFill>
                <a:srgbClr val="292929"/>
              </a:solidFill>
              <a:highlight>
                <a:srgbClr val="FFFFFF"/>
              </a:highlight>
            </a:endParaRPr>
          </a:p>
          <a:p>
            <a:pPr indent="-355600" lvl="0" marL="457200" rtl="0" algn="l">
              <a:lnSpc>
                <a:spcPct val="100000"/>
              </a:lnSpc>
              <a:spcBef>
                <a:spcPts val="0"/>
              </a:spcBef>
              <a:spcAft>
                <a:spcPts val="0"/>
              </a:spcAft>
              <a:buClr>
                <a:srgbClr val="202124"/>
              </a:buClr>
              <a:buSzPts val="2000"/>
              <a:buChar char="●"/>
            </a:pPr>
            <a:r>
              <a:rPr lang="en" sz="2000">
                <a:solidFill>
                  <a:srgbClr val="202124"/>
                </a:solidFill>
                <a:highlight>
                  <a:srgbClr val="FFFFFF"/>
                </a:highlight>
              </a:rPr>
              <a:t>Vanilla transformers capture self-reference through attention - hard time keeping track of regularity that is based on relative distances, event orderings, and periodicity.</a:t>
            </a:r>
            <a:endParaRPr sz="2000">
              <a:solidFill>
                <a:srgbClr val="202124"/>
              </a:solidFill>
              <a:highlight>
                <a:srgbClr val="FFFFFF"/>
              </a:highlight>
            </a:endParaRPr>
          </a:p>
          <a:p>
            <a:pPr indent="-355600" lvl="0" marL="457200" rtl="0" algn="l">
              <a:lnSpc>
                <a:spcPct val="100000"/>
              </a:lnSpc>
              <a:spcBef>
                <a:spcPts val="0"/>
              </a:spcBef>
              <a:spcAft>
                <a:spcPts val="0"/>
              </a:spcAft>
              <a:buClr>
                <a:srgbClr val="202124"/>
              </a:buClr>
              <a:buSzPts val="2000"/>
              <a:buChar char="●"/>
            </a:pPr>
            <a:r>
              <a:rPr lang="en" sz="2000">
                <a:solidFill>
                  <a:srgbClr val="202124"/>
                </a:solidFill>
                <a:highlight>
                  <a:srgbClr val="FFFFFF"/>
                </a:highlight>
              </a:rPr>
              <a:t>R</a:t>
            </a:r>
            <a:r>
              <a:rPr lang="en" sz="2000">
                <a:solidFill>
                  <a:srgbClr val="202124"/>
                </a:solidFill>
              </a:rPr>
              <a:t>elative attention</a:t>
            </a:r>
            <a:r>
              <a:rPr lang="en" sz="2000">
                <a:solidFill>
                  <a:srgbClr val="202124"/>
                </a:solidFill>
                <a:highlight>
                  <a:srgbClr val="FFFFFF"/>
                </a:highlight>
              </a:rPr>
              <a:t>, modulates attention based on how far apart two tokens are, the model is able to focus more on relational features. </a:t>
            </a:r>
            <a:endParaRPr sz="2000">
              <a:solidFill>
                <a:srgbClr val="202124"/>
              </a:solidFill>
              <a:highlight>
                <a:srgbClr val="FFFFFF"/>
              </a:highlight>
            </a:endParaRPr>
          </a:p>
          <a:p>
            <a:pPr indent="-355600" lvl="0" marL="457200" rtl="0" algn="l">
              <a:lnSpc>
                <a:spcPct val="100000"/>
              </a:lnSpc>
              <a:spcBef>
                <a:spcPts val="0"/>
              </a:spcBef>
              <a:spcAft>
                <a:spcPts val="0"/>
              </a:spcAft>
              <a:buClr>
                <a:srgbClr val="202124"/>
              </a:buClr>
              <a:buSzPts val="2000"/>
              <a:buChar char="●"/>
            </a:pPr>
            <a:r>
              <a:rPr lang="en" sz="2000">
                <a:solidFill>
                  <a:srgbClr val="202124"/>
                </a:solidFill>
                <a:highlight>
                  <a:srgbClr val="FFFFFF"/>
                </a:highlight>
              </a:rPr>
              <a:t>Relative self-attention also allows the model to generalize beyond the length of the training examples, which is not possible with the original Transformer model.</a:t>
            </a:r>
            <a:endParaRPr sz="2000">
              <a:solidFill>
                <a:srgbClr val="20212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