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69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90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2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10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3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76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3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70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08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9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6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2">
                <a:lumMod val="7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D79-5704-42AB-A2BC-387F626C93AF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23269-3C06-48CE-B191-AC2E0743BF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Github.com/CVeloy/GFW-raster-maker" TargetMode="External"/><Relationship Id="rId4" Type="http://schemas.openxmlformats.org/officeDocument/2006/relationships/hyperlink" Target="Dropbox.com/sh/pqr2bt80k2cs6dm/AADzwpBnrpHWtjzrKdnGgcA-a?dl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lumMod val="5000"/>
                <a:lumOff val="95000"/>
              </a:schemeClr>
            </a:gs>
            <a:gs pos="100000">
              <a:schemeClr val="bg2">
                <a:lumMod val="25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41"/>
            <a:ext cx="9675660" cy="544255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326210" y="353720"/>
            <a:ext cx="7934325" cy="1574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Haettenschweiler" panose="020B0706040902060204" pitchFamily="34" charset="0"/>
              </a:rPr>
              <a:t>GFW </a:t>
            </a:r>
            <a:r>
              <a:rPr lang="es-ES" dirty="0" err="1">
                <a:latin typeface="Haettenschweiler" panose="020B0706040902060204" pitchFamily="34" charset="0"/>
              </a:rPr>
              <a:t>Raster</a:t>
            </a:r>
            <a:r>
              <a:rPr lang="es-ES" dirty="0">
                <a:latin typeface="Haettenschweiler" panose="020B0706040902060204" pitchFamily="34" charset="0"/>
              </a:rPr>
              <a:t> </a:t>
            </a:r>
            <a:r>
              <a:rPr lang="es-ES" dirty="0" err="1" smtClean="0">
                <a:latin typeface="Haettenschweiler" panose="020B0706040902060204" pitchFamily="34" charset="0"/>
              </a:rPr>
              <a:t>processing</a:t>
            </a:r>
            <a:endParaRPr lang="es-ES" dirty="0"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46" y="1220364"/>
            <a:ext cx="6487133" cy="51491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363" y="87913"/>
            <a:ext cx="10515600" cy="1325563"/>
          </a:xfrm>
        </p:spPr>
        <p:txBody>
          <a:bodyPr/>
          <a:lstStyle/>
          <a:p>
            <a:r>
              <a:rPr lang="es-ES" dirty="0" smtClean="0">
                <a:latin typeface="Haettenschweiler" panose="020B0706040902060204" pitchFamily="34" charset="0"/>
              </a:rPr>
              <a:t>Global </a:t>
            </a:r>
            <a:r>
              <a:rPr lang="es-ES" dirty="0" err="1" smtClean="0">
                <a:latin typeface="Haettenschweiler" panose="020B0706040902060204" pitchFamily="34" charset="0"/>
              </a:rPr>
              <a:t>Fishing</a:t>
            </a:r>
            <a:r>
              <a:rPr lang="es-ES" dirty="0" smtClean="0">
                <a:latin typeface="Haettenschweiler" panose="020B0706040902060204" pitchFamily="34" charset="0"/>
              </a:rPr>
              <a:t> </a:t>
            </a:r>
            <a:r>
              <a:rPr lang="es-ES" dirty="0" err="1" smtClean="0">
                <a:latin typeface="Haettenschweiler" panose="020B0706040902060204" pitchFamily="34" charset="0"/>
              </a:rPr>
              <a:t>Watch</a:t>
            </a:r>
            <a:r>
              <a:rPr lang="es-ES" dirty="0" smtClean="0">
                <a:latin typeface="Haettenschweiler" panose="020B0706040902060204" pitchFamily="34" charset="0"/>
              </a:rPr>
              <a:t> (GFW) data</a:t>
            </a:r>
            <a:endParaRPr lang="es-ES" dirty="0">
              <a:latin typeface="Haettenschweiler" panose="020B070604090206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09040" y="1567447"/>
            <a:ext cx="5075669" cy="278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>
                <a:latin typeface="Agency FB" panose="020B0503020202020204" pitchFamily="34" charset="0"/>
              </a:rPr>
              <a:t>Open Access </a:t>
            </a:r>
            <a:r>
              <a:rPr lang="es-ES" sz="2000" dirty="0" err="1" smtClean="0">
                <a:latin typeface="Agency FB" panose="020B0503020202020204" pitchFamily="34" charset="0"/>
              </a:rPr>
              <a:t>f</a:t>
            </a:r>
            <a:r>
              <a:rPr lang="es-ES" sz="2000" dirty="0" err="1" smtClean="0">
                <a:latin typeface="Agency FB" panose="020B0503020202020204" pitchFamily="34" charset="0"/>
              </a:rPr>
              <a:t>isheries</a:t>
            </a:r>
            <a:r>
              <a:rPr lang="es-ES" sz="2000" dirty="0" smtClean="0">
                <a:latin typeface="Agency FB" panose="020B0503020202020204" pitchFamily="34" charset="0"/>
              </a:rPr>
              <a:t> </a:t>
            </a:r>
            <a:r>
              <a:rPr lang="es-ES" sz="2000" dirty="0" smtClean="0">
                <a:latin typeface="Agency FB" panose="020B0503020202020204" pitchFamily="34" charset="0"/>
              </a:rPr>
              <a:t>data </a:t>
            </a:r>
            <a:r>
              <a:rPr lang="es-ES" sz="2000" dirty="0" err="1" smtClean="0">
                <a:latin typeface="Agency FB" panose="020B0503020202020204" pitchFamily="34" charset="0"/>
              </a:rPr>
              <a:t>from</a:t>
            </a:r>
            <a:r>
              <a:rPr lang="es-ES" sz="2000" dirty="0" smtClean="0">
                <a:latin typeface="Agency FB" panose="020B0503020202020204" pitchFamily="34" charset="0"/>
              </a:rPr>
              <a:t> </a:t>
            </a:r>
            <a:r>
              <a:rPr lang="es-ES" sz="2000" dirty="0" err="1" smtClean="0">
                <a:latin typeface="Agency FB" panose="020B0503020202020204" pitchFamily="34" charset="0"/>
              </a:rPr>
              <a:t>all</a:t>
            </a:r>
            <a:r>
              <a:rPr lang="es-ES" sz="2000" dirty="0" smtClean="0">
                <a:latin typeface="Agency FB" panose="020B0503020202020204" pitchFamily="34" charset="0"/>
              </a:rPr>
              <a:t> </a:t>
            </a:r>
            <a:r>
              <a:rPr lang="es-ES" sz="2000" dirty="0" err="1" smtClean="0">
                <a:latin typeface="Agency FB" panose="020B0503020202020204" pitchFamily="34" charset="0"/>
              </a:rPr>
              <a:t>the</a:t>
            </a:r>
            <a:r>
              <a:rPr lang="es-ES" sz="2000" dirty="0" smtClean="0">
                <a:latin typeface="Agency FB" panose="020B0503020202020204" pitchFamily="34" charset="0"/>
              </a:rPr>
              <a:t> </a:t>
            </a:r>
            <a:r>
              <a:rPr lang="es-ES" sz="2000" dirty="0" err="1" smtClean="0">
                <a:latin typeface="Agency FB" panose="020B0503020202020204" pitchFamily="34" charset="0"/>
              </a:rPr>
              <a:t>globe</a:t>
            </a:r>
            <a:r>
              <a:rPr lang="es-ES" sz="2000" dirty="0" smtClean="0">
                <a:latin typeface="Agency FB" panose="020B0503020202020204" pitchFamily="34" charset="0"/>
              </a:rPr>
              <a:t> (</a:t>
            </a:r>
            <a:r>
              <a:rPr lang="es-ES" sz="2000" dirty="0" err="1" smtClean="0">
                <a:latin typeface="Agency FB" panose="020B0503020202020204" pitchFamily="34" charset="0"/>
              </a:rPr>
              <a:t>fishing</a:t>
            </a:r>
            <a:r>
              <a:rPr lang="es-ES" sz="2000" dirty="0" smtClean="0">
                <a:latin typeface="Agency FB" panose="020B0503020202020204" pitchFamily="34" charset="0"/>
              </a:rPr>
              <a:t> </a:t>
            </a:r>
            <a:r>
              <a:rPr lang="es-ES" sz="2000" dirty="0" err="1" smtClean="0">
                <a:latin typeface="Agency FB" panose="020B0503020202020204" pitchFamily="34" charset="0"/>
              </a:rPr>
              <a:t>hours</a:t>
            </a:r>
            <a:r>
              <a:rPr lang="es-ES" sz="2000" dirty="0" smtClean="0">
                <a:latin typeface="Agency FB" panose="020B05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ES" sz="2000" dirty="0" smtClean="0">
                <a:latin typeface="Agency FB" panose="020B0503020202020204" pitchFamily="34" charset="0"/>
              </a:rPr>
              <a:t>2012-2020</a:t>
            </a:r>
          </a:p>
          <a:p>
            <a:pPr marL="0" indent="0">
              <a:buNone/>
            </a:pPr>
            <a:r>
              <a:rPr lang="es-ES" sz="2000" dirty="0" err="1" smtClean="0">
                <a:latin typeface="Agency FB" panose="020B0503020202020204" pitchFamily="34" charset="0"/>
              </a:rPr>
              <a:t>Different</a:t>
            </a:r>
            <a:r>
              <a:rPr lang="es-ES" sz="2000" dirty="0" smtClean="0">
                <a:latin typeface="Agency FB" panose="020B0503020202020204" pitchFamily="34" charset="0"/>
              </a:rPr>
              <a:t> </a:t>
            </a:r>
            <a:r>
              <a:rPr lang="es-ES" sz="2000" dirty="0" err="1" smtClean="0">
                <a:latin typeface="Agency FB" panose="020B0503020202020204" pitchFamily="34" charset="0"/>
              </a:rPr>
              <a:t>fishing</a:t>
            </a:r>
            <a:r>
              <a:rPr lang="es-ES" sz="2000" dirty="0" smtClean="0">
                <a:latin typeface="Agency FB" panose="020B0503020202020204" pitchFamily="34" charset="0"/>
              </a:rPr>
              <a:t> </a:t>
            </a:r>
            <a:r>
              <a:rPr lang="es-ES" sz="2000" dirty="0" err="1" smtClean="0">
                <a:latin typeface="Agency FB" panose="020B0503020202020204" pitchFamily="34" charset="0"/>
              </a:rPr>
              <a:t>gears</a:t>
            </a:r>
            <a:endParaRPr lang="es-ES" sz="16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s-ES" sz="2000" dirty="0" err="1" smtClean="0">
                <a:latin typeface="Agency FB" panose="020B0503020202020204" pitchFamily="34" charset="0"/>
              </a:rPr>
              <a:t>Other</a:t>
            </a:r>
            <a:r>
              <a:rPr lang="es-ES" sz="2000" dirty="0" smtClean="0">
                <a:latin typeface="Agency FB" panose="020B0503020202020204" pitchFamily="34" charset="0"/>
              </a:rPr>
              <a:t> data: </a:t>
            </a:r>
            <a:r>
              <a:rPr lang="es-ES" sz="2000" dirty="0" err="1" smtClean="0">
                <a:latin typeface="Agency FB" panose="020B0503020202020204" pitchFamily="34" charset="0"/>
              </a:rPr>
              <a:t>Flag,hours,mmsi</a:t>
            </a:r>
            <a:r>
              <a:rPr lang="es-ES" sz="2000" dirty="0" smtClean="0">
                <a:latin typeface="Agency FB" panose="020B0503020202020204" pitchFamily="34" charset="0"/>
              </a:rPr>
              <a:t> </a:t>
            </a:r>
            <a:r>
              <a:rPr lang="es-ES" sz="2000" dirty="0" err="1" smtClean="0">
                <a:latin typeface="Agency FB" panose="020B0503020202020204" pitchFamily="34" charset="0"/>
              </a:rPr>
              <a:t>present</a:t>
            </a:r>
            <a:endParaRPr lang="es-ES" sz="20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s-ES" sz="2000" dirty="0" err="1" smtClean="0">
                <a:latin typeface="Agency FB" panose="020B0503020202020204" pitchFamily="34" charset="0"/>
              </a:rPr>
              <a:t>Monthly</a:t>
            </a:r>
            <a:r>
              <a:rPr lang="es-ES" sz="2000" dirty="0" smtClean="0">
                <a:latin typeface="Agency FB" panose="020B0503020202020204" pitchFamily="34" charset="0"/>
              </a:rPr>
              <a:t>/</a:t>
            </a:r>
            <a:r>
              <a:rPr lang="es-ES" sz="2000" dirty="0" err="1" smtClean="0">
                <a:latin typeface="Agency FB" panose="020B0503020202020204" pitchFamily="34" charset="0"/>
              </a:rPr>
              <a:t>daily</a:t>
            </a:r>
            <a:r>
              <a:rPr lang="es-ES" sz="2000" dirty="0" smtClean="0">
                <a:latin typeface="Agency FB" panose="020B0503020202020204" pitchFamily="34" charset="0"/>
              </a:rPr>
              <a:t> data</a:t>
            </a:r>
          </a:p>
          <a:p>
            <a:pPr marL="0" indent="0">
              <a:buNone/>
            </a:pPr>
            <a:r>
              <a:rPr lang="es-ES" sz="2000" dirty="0" err="1" smtClean="0">
                <a:latin typeface="Agency FB" panose="020B0503020202020204" pitchFamily="34" charset="0"/>
              </a:rPr>
              <a:t>Standarization</a:t>
            </a:r>
            <a:r>
              <a:rPr lang="es-ES" sz="2000" dirty="0" smtClean="0">
                <a:latin typeface="Agency FB" panose="020B0503020202020204" pitchFamily="34" charset="0"/>
              </a:rPr>
              <a:t> (GFW v2)</a:t>
            </a:r>
            <a:endParaRPr lang="es-ES" sz="2000" dirty="0">
              <a:latin typeface="Agency FB" panose="020B0503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953055" y="6369526"/>
            <a:ext cx="2955985" cy="326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latin typeface="Agency FB" panose="020B0503020202020204" pitchFamily="34" charset="0"/>
              </a:rPr>
              <a:t>GFW (2021)</a:t>
            </a:r>
            <a:endParaRPr lang="es-ES" sz="2000" b="1" dirty="0">
              <a:latin typeface="Agency FB" panose="020B0503020202020204" pitchFamily="34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472440" y="5125166"/>
            <a:ext cx="3035198" cy="458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 err="1" smtClean="0">
                <a:latin typeface="Agency FB" panose="020B0503020202020204" pitchFamily="34" charset="0"/>
              </a:rPr>
              <a:t>Database</a:t>
            </a:r>
            <a:r>
              <a:rPr lang="es-ES" sz="2000" b="1" dirty="0" smtClean="0">
                <a:latin typeface="Agency FB" panose="020B0503020202020204" pitchFamily="34" charset="0"/>
              </a:rPr>
              <a:t> has </a:t>
            </a:r>
            <a:r>
              <a:rPr lang="es-ES" sz="2000" b="1" dirty="0" err="1" smtClean="0">
                <a:latin typeface="Agency FB" panose="020B0503020202020204" pitchFamily="34" charset="0"/>
              </a:rPr>
              <a:t>its</a:t>
            </a:r>
            <a:r>
              <a:rPr lang="es-ES" sz="2000" b="1" dirty="0" smtClean="0">
                <a:latin typeface="Agency FB" panose="020B0503020202020204" pitchFamily="34" charset="0"/>
              </a:rPr>
              <a:t> </a:t>
            </a:r>
            <a:r>
              <a:rPr lang="es-ES" sz="2000" b="1" dirty="0" err="1" smtClean="0">
                <a:latin typeface="Agency FB" panose="020B0503020202020204" pitchFamily="34" charset="0"/>
              </a:rPr>
              <a:t>limitations</a:t>
            </a:r>
            <a:endParaRPr lang="es-ES" sz="2000" b="1" dirty="0">
              <a:latin typeface="Agency FB" panose="020B0503020202020204" pitchFamily="34" charset="0"/>
            </a:endParaRPr>
          </a:p>
        </p:txBody>
      </p:sp>
      <p:sp>
        <p:nvSpPr>
          <p:cNvPr id="7" name="Marco 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Haettenschweiler" panose="020B0706040902060204" pitchFamily="34" charset="0"/>
              </a:rPr>
              <a:t>Aim</a:t>
            </a:r>
            <a:endParaRPr lang="es-ES" dirty="0">
              <a:latin typeface="Haettenschweiler" panose="020B070604090206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3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>
                <a:latin typeface="Agency FB" panose="020B0503020202020204" pitchFamily="34" charset="0"/>
              </a:rPr>
              <a:t>Rasters</a:t>
            </a:r>
            <a:r>
              <a:rPr lang="es-ES" dirty="0" smtClean="0">
                <a:latin typeface="Agency FB" panose="020B0503020202020204" pitchFamily="34" charset="0"/>
              </a:rPr>
              <a:t> of a </a:t>
            </a:r>
            <a:r>
              <a:rPr lang="es-ES" dirty="0" err="1" smtClean="0">
                <a:latin typeface="Agency FB" panose="020B0503020202020204" pitchFamily="34" charset="0"/>
              </a:rPr>
              <a:t>month</a:t>
            </a:r>
            <a:r>
              <a:rPr lang="es-ES" dirty="0" smtClean="0">
                <a:latin typeface="Agency FB" panose="020B0503020202020204" pitchFamily="34" charset="0"/>
              </a:rPr>
              <a:t>/</a:t>
            </a:r>
            <a:r>
              <a:rPr lang="es-ES" dirty="0" err="1" smtClean="0">
                <a:latin typeface="Agency FB" panose="020B0503020202020204" pitchFamily="34" charset="0"/>
              </a:rPr>
              <a:t>year</a:t>
            </a:r>
            <a:r>
              <a:rPr lang="es-ES" dirty="0">
                <a:latin typeface="Agency FB" panose="020B0503020202020204" pitchFamily="34" charset="0"/>
              </a:rPr>
              <a:t> </a:t>
            </a:r>
            <a:r>
              <a:rPr lang="es-ES" dirty="0" smtClean="0">
                <a:latin typeface="Agency FB" panose="020B0503020202020204" pitchFamily="34" charset="0"/>
              </a:rPr>
              <a:t>(sum of </a:t>
            </a:r>
            <a:r>
              <a:rPr lang="es-ES" dirty="0" err="1" smtClean="0">
                <a:latin typeface="Agency FB" panose="020B0503020202020204" pitchFamily="34" charset="0"/>
              </a:rPr>
              <a:t>values</a:t>
            </a:r>
            <a:r>
              <a:rPr lang="es-ES" dirty="0" smtClean="0">
                <a:latin typeface="Agency FB" panose="020B0503020202020204" pitchFamily="34" charset="0"/>
              </a:rPr>
              <a:t>) </a:t>
            </a:r>
            <a:r>
              <a:rPr lang="es-ES" dirty="0" err="1" smtClean="0">
                <a:latin typeface="Agency FB" panose="020B0503020202020204" pitchFamily="34" charset="0"/>
              </a:rPr>
              <a:t>from</a:t>
            </a:r>
            <a:r>
              <a:rPr lang="es-ES" dirty="0" smtClean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daily</a:t>
            </a:r>
            <a:r>
              <a:rPr lang="es-ES" dirty="0" smtClean="0">
                <a:latin typeface="Agency FB" panose="020B0503020202020204" pitchFamily="34" charset="0"/>
              </a:rPr>
              <a:t> data</a:t>
            </a:r>
          </a:p>
          <a:p>
            <a:pPr marL="0" indent="0">
              <a:buNone/>
            </a:pPr>
            <a:r>
              <a:rPr lang="es-ES" dirty="0" smtClean="0">
                <a:latin typeface="Agency FB" panose="020B0503020202020204" pitchFamily="34" charset="0"/>
              </a:rPr>
              <a:t>Accesible </a:t>
            </a:r>
            <a:r>
              <a:rPr lang="es-ES" dirty="0" err="1" smtClean="0">
                <a:latin typeface="Agency FB" panose="020B0503020202020204" pitchFamily="34" charset="0"/>
              </a:rPr>
              <a:t>database</a:t>
            </a:r>
            <a:endParaRPr lang="es-E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s-ES" dirty="0" err="1" smtClean="0">
                <a:latin typeface="Agency FB" panose="020B0503020202020204" pitchFamily="34" charset="0"/>
              </a:rPr>
              <a:t>Multiple</a:t>
            </a:r>
            <a:r>
              <a:rPr lang="es-ES" dirty="0" smtClean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databases</a:t>
            </a:r>
            <a:endParaRPr lang="es-E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s-E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0673" y="0"/>
            <a:ext cx="4032157" cy="1325563"/>
          </a:xfrm>
        </p:spPr>
        <p:txBody>
          <a:bodyPr>
            <a:normAutofit/>
          </a:bodyPr>
          <a:lstStyle/>
          <a:p>
            <a:r>
              <a:rPr lang="es-ES" dirty="0">
                <a:latin typeface="Haettenschweiler" panose="020B0706040902060204" pitchFamily="34" charset="0"/>
              </a:rPr>
              <a:t>Script I: </a:t>
            </a:r>
            <a:r>
              <a:rPr lang="es-ES" dirty="0" err="1" smtClean="0">
                <a:latin typeface="Haettenschweiler" panose="020B0706040902060204" pitchFamily="34" charset="0"/>
              </a:rPr>
              <a:t>Monthly</a:t>
            </a:r>
            <a:r>
              <a:rPr lang="es-ES" dirty="0" smtClean="0">
                <a:latin typeface="Haettenschweiler" panose="020B0706040902060204" pitchFamily="34" charset="0"/>
              </a:rPr>
              <a:t> data</a:t>
            </a:r>
            <a:endParaRPr lang="es-ES" dirty="0">
              <a:latin typeface="Haettenschweiler" panose="020B0706040902060204" pitchFamily="34" charset="0"/>
            </a:endParaRPr>
          </a:p>
        </p:txBody>
      </p:sp>
      <p:sp>
        <p:nvSpPr>
          <p:cNvPr id="6" name="Abrir llave 5"/>
          <p:cNvSpPr/>
          <p:nvPr/>
        </p:nvSpPr>
        <p:spPr>
          <a:xfrm>
            <a:off x="4006489" y="2876718"/>
            <a:ext cx="260496" cy="2166526"/>
          </a:xfrm>
          <a:prstGeom prst="leftBrace">
            <a:avLst>
              <a:gd name="adj1" fmla="val 8333"/>
              <a:gd name="adj2" fmla="val 45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/>
          <p:cNvSpPr/>
          <p:nvPr/>
        </p:nvSpPr>
        <p:spPr>
          <a:xfrm>
            <a:off x="3995042" y="5220028"/>
            <a:ext cx="283389" cy="39702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458457" y="3610325"/>
            <a:ext cx="3717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1- </a:t>
            </a:r>
            <a:r>
              <a:rPr lang="es-ES" dirty="0" err="1" smtClean="0">
                <a:latin typeface="Agency FB" panose="020B0503020202020204" pitchFamily="34" charset="0"/>
              </a:rPr>
              <a:t>Filter</a:t>
            </a:r>
            <a:r>
              <a:rPr lang="es-ES" dirty="0" smtClean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dataframe</a:t>
            </a:r>
            <a:r>
              <a:rPr lang="es-ES" dirty="0" smtClean="0">
                <a:latin typeface="Agency FB" panose="020B0503020202020204" pitchFamily="34" charset="0"/>
              </a:rPr>
              <a:t> and </a:t>
            </a:r>
            <a:r>
              <a:rPr lang="es-ES" dirty="0" err="1" smtClean="0">
                <a:latin typeface="Agency FB" panose="020B0503020202020204" pitchFamily="34" charset="0"/>
              </a:rPr>
              <a:t>create</a:t>
            </a:r>
            <a:r>
              <a:rPr lang="es-ES" dirty="0" smtClean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daily</a:t>
            </a:r>
            <a:r>
              <a:rPr lang="es-ES" dirty="0" smtClean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rasters</a:t>
            </a:r>
            <a:endParaRPr lang="es-ES" dirty="0">
              <a:latin typeface="Agency FB" panose="020B0503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58457" y="5163842"/>
            <a:ext cx="3746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2- </a:t>
            </a:r>
            <a:r>
              <a:rPr lang="es-ES" dirty="0" smtClean="0">
                <a:latin typeface="Agency FB" panose="020B0503020202020204" pitchFamily="34" charset="0"/>
              </a:rPr>
              <a:t>Sum </a:t>
            </a:r>
            <a:r>
              <a:rPr lang="es-ES" dirty="0" err="1">
                <a:latin typeface="Agency FB" panose="020B0503020202020204" pitchFamily="34" charset="0"/>
              </a:rPr>
              <a:t>all</a:t>
            </a:r>
            <a:r>
              <a:rPr lang="es-ES" dirty="0">
                <a:latin typeface="Agency FB" panose="020B0503020202020204" pitchFamily="34" charset="0"/>
              </a:rPr>
              <a:t> </a:t>
            </a:r>
            <a:r>
              <a:rPr lang="es-ES" dirty="0" err="1">
                <a:latin typeface="Agency FB" panose="020B0503020202020204" pitchFamily="34" charset="0"/>
              </a:rPr>
              <a:t>the</a:t>
            </a:r>
            <a:r>
              <a:rPr lang="es-ES" dirty="0">
                <a:latin typeface="Agency FB" panose="020B0503020202020204" pitchFamily="34" charset="0"/>
              </a:rPr>
              <a:t> </a:t>
            </a:r>
            <a:r>
              <a:rPr lang="es-ES" dirty="0" err="1">
                <a:latin typeface="Agency FB" panose="020B0503020202020204" pitchFamily="34" charset="0"/>
              </a:rPr>
              <a:t>daily</a:t>
            </a:r>
            <a:r>
              <a:rPr lang="es-ES" dirty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rasters</a:t>
            </a:r>
            <a:r>
              <a:rPr lang="es-ES" dirty="0" smtClean="0">
                <a:latin typeface="Agency FB" panose="020B0503020202020204" pitchFamily="34" charset="0"/>
              </a:rPr>
              <a:t> (</a:t>
            </a:r>
            <a:r>
              <a:rPr lang="es-ES" dirty="0" err="1" smtClean="0">
                <a:latin typeface="Agency FB" panose="020B0503020202020204" pitchFamily="34" charset="0"/>
              </a:rPr>
              <a:t>mosaic</a:t>
            </a:r>
            <a:r>
              <a:rPr lang="es-ES" dirty="0" smtClean="0">
                <a:latin typeface="Agency FB" panose="020B0503020202020204" pitchFamily="34" charset="0"/>
              </a:rPr>
              <a:t>)</a:t>
            </a:r>
            <a:endParaRPr lang="es-ES" dirty="0">
              <a:latin typeface="Agency FB" panose="020B0503020202020204" pitchFamily="34" charset="0"/>
            </a:endParaRPr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3782650" y="6390827"/>
            <a:ext cx="4626700" cy="285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>
                <a:latin typeface="Agency FB" panose="020B0503020202020204" pitchFamily="34" charset="0"/>
              </a:rPr>
              <a:t>Output: 12 </a:t>
            </a:r>
            <a:r>
              <a:rPr lang="es-ES" sz="1800" dirty="0" err="1" smtClean="0">
                <a:latin typeface="Agency FB" panose="020B0503020202020204" pitchFamily="34" charset="0"/>
              </a:rPr>
              <a:t>month</a:t>
            </a:r>
            <a:r>
              <a:rPr lang="es-ES" sz="1800" dirty="0" smtClean="0">
                <a:latin typeface="Agency FB" panose="020B0503020202020204" pitchFamily="34" charset="0"/>
              </a:rPr>
              <a:t> </a:t>
            </a:r>
            <a:r>
              <a:rPr lang="es-ES" sz="1800" dirty="0" err="1" smtClean="0">
                <a:latin typeface="Agency FB" panose="020B0503020202020204" pitchFamily="34" charset="0"/>
              </a:rPr>
              <a:t>rasters</a:t>
            </a:r>
            <a:r>
              <a:rPr lang="es-ES" sz="1800" dirty="0" smtClean="0">
                <a:latin typeface="Agency FB" panose="020B0503020202020204" pitchFamily="34" charset="0"/>
              </a:rPr>
              <a:t> (</a:t>
            </a:r>
            <a:r>
              <a:rPr lang="es-ES" sz="1800" dirty="0" err="1" smtClean="0">
                <a:latin typeface="Agency FB" panose="020B0503020202020204" pitchFamily="34" charset="0"/>
              </a:rPr>
              <a:t>gfw</a:t>
            </a:r>
            <a:r>
              <a:rPr lang="es-ES" sz="1800" dirty="0" smtClean="0">
                <a:latin typeface="Agency FB" panose="020B0503020202020204" pitchFamily="34" charset="0"/>
              </a:rPr>
              <a:t>[</a:t>
            </a:r>
            <a:r>
              <a:rPr lang="es-ES" sz="1800" dirty="0" err="1" smtClean="0">
                <a:latin typeface="Agency FB" panose="020B0503020202020204" pitchFamily="34" charset="0"/>
              </a:rPr>
              <a:t>year</a:t>
            </a:r>
            <a:r>
              <a:rPr lang="es-ES" sz="1800" dirty="0" smtClean="0">
                <a:latin typeface="Agency FB" panose="020B0503020202020204" pitchFamily="34" charset="0"/>
              </a:rPr>
              <a:t>]_[</a:t>
            </a:r>
            <a:r>
              <a:rPr lang="es-ES" sz="1800" dirty="0" err="1" smtClean="0">
                <a:latin typeface="Agency FB" panose="020B0503020202020204" pitchFamily="34" charset="0"/>
              </a:rPr>
              <a:t>month</a:t>
            </a:r>
            <a:r>
              <a:rPr lang="es-ES" sz="1800" dirty="0" smtClean="0">
                <a:latin typeface="Agency FB" panose="020B0503020202020204" pitchFamily="34" charset="0"/>
              </a:rPr>
              <a:t>].</a:t>
            </a:r>
            <a:r>
              <a:rPr lang="es-ES" sz="1800" dirty="0" err="1" smtClean="0">
                <a:latin typeface="Agency FB" panose="020B0503020202020204" pitchFamily="34" charset="0"/>
              </a:rPr>
              <a:t>tif</a:t>
            </a:r>
            <a:r>
              <a:rPr lang="es-ES" sz="1800" dirty="0" smtClean="0">
                <a:latin typeface="Agency FB" panose="020B0503020202020204" pitchFamily="34" charset="0"/>
              </a:rPr>
              <a:t>)</a:t>
            </a:r>
            <a:endParaRPr lang="es-ES" sz="1800" dirty="0">
              <a:latin typeface="Agency FB" panose="020B0503020202020204" pitchFamily="34" charset="0"/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4091210" y="1611563"/>
            <a:ext cx="169438" cy="869965"/>
          </a:xfrm>
          <a:prstGeom prst="leftBrace">
            <a:avLst>
              <a:gd name="adj1" fmla="val 8333"/>
              <a:gd name="adj2" fmla="val 45949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2504357" y="1666912"/>
            <a:ext cx="1490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Initialization</a:t>
            </a:r>
            <a:r>
              <a:rPr lang="es-ES" sz="14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 of </a:t>
            </a:r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objects</a:t>
            </a:r>
            <a:r>
              <a:rPr lang="es-ES" sz="14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 and </a:t>
            </a:r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labels</a:t>
            </a:r>
            <a:endParaRPr lang="es-ES" sz="14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Abrir llave 12"/>
          <p:cNvSpPr/>
          <p:nvPr/>
        </p:nvSpPr>
        <p:spPr>
          <a:xfrm>
            <a:off x="4006490" y="5666870"/>
            <a:ext cx="271941" cy="371622"/>
          </a:xfrm>
          <a:prstGeom prst="leftBrace">
            <a:avLst>
              <a:gd name="adj1" fmla="val 8333"/>
              <a:gd name="adj2" fmla="val 45949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772223" y="5648569"/>
            <a:ext cx="1506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Workspace</a:t>
            </a:r>
            <a:r>
              <a:rPr lang="es-ES" sz="14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cleanup</a:t>
            </a:r>
            <a:endParaRPr lang="es-ES" sz="14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47" y="692376"/>
            <a:ext cx="6080344" cy="18743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893" y="2740272"/>
            <a:ext cx="6111852" cy="3298220"/>
          </a:xfrm>
          <a:prstGeom prst="rect">
            <a:avLst/>
          </a:prstGeom>
        </p:spPr>
      </p:pic>
      <p:sp>
        <p:nvSpPr>
          <p:cNvPr id="5" name="Marco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0417" y="0"/>
            <a:ext cx="4032157" cy="1325563"/>
          </a:xfrm>
        </p:spPr>
        <p:txBody>
          <a:bodyPr>
            <a:normAutofit/>
          </a:bodyPr>
          <a:lstStyle/>
          <a:p>
            <a:r>
              <a:rPr lang="es-ES" dirty="0">
                <a:latin typeface="Haettenschweiler" panose="020B0706040902060204" pitchFamily="34" charset="0"/>
              </a:rPr>
              <a:t>Script II: </a:t>
            </a:r>
            <a:r>
              <a:rPr lang="es-ES" dirty="0" err="1" smtClean="0">
                <a:latin typeface="Haettenschweiler" panose="020B0706040902060204" pitchFamily="34" charset="0"/>
              </a:rPr>
              <a:t>Yearly</a:t>
            </a:r>
            <a:r>
              <a:rPr lang="es-ES" dirty="0" smtClean="0">
                <a:latin typeface="Haettenschweiler" panose="020B0706040902060204" pitchFamily="34" charset="0"/>
              </a:rPr>
              <a:t> data</a:t>
            </a:r>
            <a:endParaRPr lang="es-ES" dirty="0">
              <a:latin typeface="Haettenschweiler" panose="020B0706040902060204" pitchFamily="34" charset="0"/>
            </a:endParaRPr>
          </a:p>
        </p:txBody>
      </p:sp>
      <p:sp>
        <p:nvSpPr>
          <p:cNvPr id="7" name="Abrir llave 6"/>
          <p:cNvSpPr/>
          <p:nvPr/>
        </p:nvSpPr>
        <p:spPr>
          <a:xfrm>
            <a:off x="4402574" y="3749180"/>
            <a:ext cx="314960" cy="48639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801780" y="3807709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Agency FB" panose="020B0503020202020204" pitchFamily="34" charset="0"/>
              </a:rPr>
              <a:t>Sum </a:t>
            </a:r>
            <a:r>
              <a:rPr lang="es-ES" dirty="0" err="1">
                <a:latin typeface="Agency FB" panose="020B0503020202020204" pitchFamily="34" charset="0"/>
              </a:rPr>
              <a:t>all</a:t>
            </a:r>
            <a:r>
              <a:rPr lang="es-ES" dirty="0">
                <a:latin typeface="Agency FB" panose="020B0503020202020204" pitchFamily="34" charset="0"/>
              </a:rPr>
              <a:t> </a:t>
            </a:r>
            <a:r>
              <a:rPr lang="es-ES" dirty="0" err="1">
                <a:latin typeface="Agency FB" panose="020B0503020202020204" pitchFamily="34" charset="0"/>
              </a:rPr>
              <a:t>the</a:t>
            </a:r>
            <a:r>
              <a:rPr lang="es-ES" dirty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monthly</a:t>
            </a:r>
            <a:r>
              <a:rPr lang="es-ES" dirty="0" smtClean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rasters</a:t>
            </a:r>
            <a:r>
              <a:rPr lang="es-ES" dirty="0" smtClean="0">
                <a:latin typeface="Agency FB" panose="020B0503020202020204" pitchFamily="34" charset="0"/>
              </a:rPr>
              <a:t> (</a:t>
            </a:r>
            <a:r>
              <a:rPr lang="es-ES" dirty="0" err="1" smtClean="0">
                <a:latin typeface="Agency FB" panose="020B0503020202020204" pitchFamily="34" charset="0"/>
              </a:rPr>
              <a:t>mosaic</a:t>
            </a:r>
            <a:r>
              <a:rPr lang="es-ES" dirty="0" smtClean="0">
                <a:latin typeface="Agency FB" panose="020B0503020202020204" pitchFamily="34" charset="0"/>
              </a:rPr>
              <a:t>)</a:t>
            </a:r>
            <a:endParaRPr lang="es-ES" dirty="0">
              <a:latin typeface="Agency FB" panose="020B0503020202020204" pitchFamily="34" charset="0"/>
            </a:endParaRPr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3463756" y="6120098"/>
            <a:ext cx="5146844" cy="42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>
                <a:latin typeface="Agency FB" panose="020B0503020202020204" pitchFamily="34" charset="0"/>
              </a:rPr>
              <a:t>Output: 7 </a:t>
            </a:r>
            <a:r>
              <a:rPr lang="es-ES" sz="1800" dirty="0" err="1" smtClean="0">
                <a:latin typeface="Agency FB" panose="020B0503020202020204" pitchFamily="34" charset="0"/>
              </a:rPr>
              <a:t>year</a:t>
            </a:r>
            <a:r>
              <a:rPr lang="es-ES" sz="1800" dirty="0" smtClean="0">
                <a:latin typeface="Agency FB" panose="020B0503020202020204" pitchFamily="34" charset="0"/>
              </a:rPr>
              <a:t> (2013-2019) </a:t>
            </a:r>
            <a:r>
              <a:rPr lang="es-ES" sz="1800" dirty="0" err="1" smtClean="0">
                <a:latin typeface="Agency FB" panose="020B0503020202020204" pitchFamily="34" charset="0"/>
              </a:rPr>
              <a:t>rasters</a:t>
            </a:r>
            <a:r>
              <a:rPr lang="es-ES" sz="1800" dirty="0" smtClean="0">
                <a:latin typeface="Agency FB" panose="020B0503020202020204" pitchFamily="34" charset="0"/>
              </a:rPr>
              <a:t> (</a:t>
            </a:r>
            <a:r>
              <a:rPr lang="es-ES" sz="1800" dirty="0" err="1" smtClean="0">
                <a:latin typeface="Agency FB" panose="020B0503020202020204" pitchFamily="34" charset="0"/>
              </a:rPr>
              <a:t>gfw</a:t>
            </a:r>
            <a:r>
              <a:rPr lang="es-ES" sz="1800" dirty="0" smtClean="0">
                <a:latin typeface="Agency FB" panose="020B0503020202020204" pitchFamily="34" charset="0"/>
              </a:rPr>
              <a:t>[</a:t>
            </a:r>
            <a:r>
              <a:rPr lang="es-ES" sz="1800" dirty="0" err="1" smtClean="0">
                <a:latin typeface="Agency FB" panose="020B0503020202020204" pitchFamily="34" charset="0"/>
              </a:rPr>
              <a:t>year</a:t>
            </a:r>
            <a:r>
              <a:rPr lang="es-ES" sz="1800" dirty="0" smtClean="0">
                <a:latin typeface="Agency FB" panose="020B0503020202020204" pitchFamily="34" charset="0"/>
              </a:rPr>
              <a:t>]_</a:t>
            </a:r>
            <a:r>
              <a:rPr lang="es-ES" sz="1800" dirty="0" err="1" smtClean="0">
                <a:latin typeface="Agency FB" panose="020B0503020202020204" pitchFamily="34" charset="0"/>
              </a:rPr>
              <a:t>Full.tif</a:t>
            </a:r>
            <a:r>
              <a:rPr lang="es-ES" sz="1800" dirty="0" smtClean="0">
                <a:latin typeface="Agency FB" panose="020B0503020202020204" pitchFamily="34" charset="0"/>
              </a:rPr>
              <a:t>)</a:t>
            </a:r>
            <a:endParaRPr lang="es-ES" sz="1800" dirty="0">
              <a:latin typeface="Agency FB" panose="020B0503020202020204" pitchFamily="34" charset="0"/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4402574" y="1915980"/>
            <a:ext cx="289515" cy="1672610"/>
          </a:xfrm>
          <a:prstGeom prst="leftBrace">
            <a:avLst>
              <a:gd name="adj1" fmla="val 8333"/>
              <a:gd name="adj2" fmla="val 45949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2776496" y="2705385"/>
            <a:ext cx="1656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Initialization</a:t>
            </a:r>
            <a:r>
              <a:rPr lang="es-ES" sz="14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 of </a:t>
            </a:r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objects</a:t>
            </a:r>
            <a:r>
              <a:rPr lang="es-ES" sz="14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 and </a:t>
            </a:r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labels</a:t>
            </a:r>
            <a:endParaRPr lang="es-ES" sz="14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Abrir llave 12"/>
          <p:cNvSpPr/>
          <p:nvPr/>
        </p:nvSpPr>
        <p:spPr>
          <a:xfrm>
            <a:off x="4402574" y="4307126"/>
            <a:ext cx="289515" cy="423078"/>
          </a:xfrm>
          <a:prstGeom prst="leftBrace">
            <a:avLst>
              <a:gd name="adj1" fmla="val 8333"/>
              <a:gd name="adj2" fmla="val 45949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776496" y="4312132"/>
            <a:ext cx="1674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Workspace</a:t>
            </a:r>
            <a:r>
              <a:rPr lang="es-ES" sz="1400" dirty="0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s-ES" sz="1400" dirty="0" err="1" smtClean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cleanup</a:t>
            </a:r>
            <a:endParaRPr lang="es-ES" sz="14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669" y="1573862"/>
            <a:ext cx="6342297" cy="3381322"/>
          </a:xfrm>
          <a:prstGeom prst="rect">
            <a:avLst/>
          </a:prstGeom>
        </p:spPr>
      </p:pic>
      <p:sp>
        <p:nvSpPr>
          <p:cNvPr id="15" name="Marco 1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6400" y="145310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>
                <a:latin typeface="Agency FB" panose="020B0503020202020204" pitchFamily="34" charset="0"/>
              </a:rPr>
              <a:t>Specs</a:t>
            </a:r>
            <a:r>
              <a:rPr lang="es-ES" dirty="0" smtClean="0">
                <a:latin typeface="Agency FB" panose="020B0503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s-ES" i="1" dirty="0" err="1" smtClean="0">
                <a:latin typeface="Agency FB" panose="020B0503020202020204" pitchFamily="34" charset="0"/>
              </a:rPr>
              <a:t>Requirements</a:t>
            </a:r>
            <a:r>
              <a:rPr lang="es-ES" i="1" dirty="0" smtClean="0">
                <a:latin typeface="Agency FB" panose="020B0503020202020204" pitchFamily="34" charset="0"/>
              </a:rPr>
              <a:t> </a:t>
            </a:r>
            <a:r>
              <a:rPr lang="es-ES" dirty="0" smtClean="0">
                <a:latin typeface="Agency FB" panose="020B0503020202020204" pitchFamily="34" charset="0"/>
              </a:rPr>
              <a:t>: </a:t>
            </a:r>
            <a:r>
              <a:rPr lang="es-ES" dirty="0" smtClean="0">
                <a:latin typeface="Agency FB" panose="020B0503020202020204" pitchFamily="34" charset="0"/>
              </a:rPr>
              <a:t>HDD/SDD </a:t>
            </a:r>
            <a:r>
              <a:rPr lang="es-ES" dirty="0" err="1" smtClean="0">
                <a:latin typeface="Agency FB" panose="020B0503020202020204" pitchFamily="34" charset="0"/>
              </a:rPr>
              <a:t>space</a:t>
            </a:r>
            <a:endParaRPr lang="es-ES" dirty="0" smtClean="0"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r>
              <a:rPr lang="es-ES" dirty="0" smtClean="0">
                <a:latin typeface="Agency FB" panose="020B0503020202020204" pitchFamily="34" charset="0"/>
              </a:rPr>
              <a:t>			~50 GB (</a:t>
            </a:r>
            <a:r>
              <a:rPr lang="es-ES" dirty="0" err="1" smtClean="0">
                <a:latin typeface="Agency FB" panose="020B0503020202020204" pitchFamily="34" charset="0"/>
              </a:rPr>
              <a:t>gfw</a:t>
            </a:r>
            <a:r>
              <a:rPr lang="es-ES" dirty="0" smtClean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yearly</a:t>
            </a:r>
            <a:r>
              <a:rPr lang="es-ES" dirty="0" smtClean="0">
                <a:latin typeface="Agency FB" panose="020B0503020202020204" pitchFamily="34" charset="0"/>
              </a:rPr>
              <a:t> data)</a:t>
            </a:r>
          </a:p>
          <a:p>
            <a:pPr marL="457200" lvl="1" indent="0">
              <a:buNone/>
            </a:pPr>
            <a:r>
              <a:rPr lang="es-ES" dirty="0" smtClean="0">
                <a:latin typeface="Agency FB" panose="020B0503020202020204" pitchFamily="34" charset="0"/>
              </a:rPr>
              <a:t>			~70 GB (temporal files)</a:t>
            </a:r>
          </a:p>
          <a:p>
            <a:pPr marL="457200" lvl="1" indent="0">
              <a:buNone/>
            </a:pPr>
            <a:r>
              <a:rPr lang="es-ES" dirty="0" smtClean="0">
                <a:latin typeface="Agency FB" panose="020B0503020202020204" pitchFamily="34" charset="0"/>
              </a:rPr>
              <a:t>			~2 GB (final </a:t>
            </a:r>
            <a:r>
              <a:rPr lang="es-ES" dirty="0" err="1" smtClean="0">
                <a:latin typeface="Agency FB" panose="020B0503020202020204" pitchFamily="34" charset="0"/>
              </a:rPr>
              <a:t>rasters</a:t>
            </a:r>
            <a:r>
              <a:rPr lang="es-ES" dirty="0" smtClean="0">
                <a:latin typeface="Agency FB" panose="020B0503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s-ES" dirty="0" smtClean="0"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r>
              <a:rPr lang="es-ES" i="1" dirty="0" err="1" smtClean="0">
                <a:latin typeface="Agency FB" panose="020B0503020202020204" pitchFamily="34" charset="0"/>
              </a:rPr>
              <a:t>Recommended</a:t>
            </a:r>
            <a:r>
              <a:rPr lang="es-ES" i="1" dirty="0" smtClean="0">
                <a:latin typeface="Agency FB" panose="020B0503020202020204" pitchFamily="34" charset="0"/>
              </a:rPr>
              <a:t> </a:t>
            </a:r>
            <a:r>
              <a:rPr lang="es-ES" dirty="0" smtClean="0">
                <a:latin typeface="Agency FB" panose="020B0503020202020204" pitchFamily="34" charset="0"/>
              </a:rPr>
              <a:t>: </a:t>
            </a:r>
            <a:r>
              <a:rPr lang="es-ES" dirty="0" smtClean="0">
                <a:latin typeface="Agency FB" panose="020B0503020202020204" pitchFamily="34" charset="0"/>
              </a:rPr>
              <a:t>&gt;30GB RAM, Intel i7 &gt;9th </a:t>
            </a:r>
            <a:r>
              <a:rPr lang="es-ES" dirty="0" err="1" smtClean="0">
                <a:latin typeface="Agency FB" panose="020B0503020202020204" pitchFamily="34" charset="0"/>
              </a:rPr>
              <a:t>generation</a:t>
            </a:r>
            <a:endParaRPr lang="es-ES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s-E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s-ES" dirty="0" err="1" smtClean="0">
                <a:latin typeface="Agency FB" panose="020B0503020202020204" pitchFamily="34" charset="0"/>
              </a:rPr>
              <a:t>Duration</a:t>
            </a:r>
            <a:r>
              <a:rPr lang="es-ES" dirty="0" smtClean="0">
                <a:latin typeface="Agency FB" panose="020B0503020202020204" pitchFamily="34" charset="0"/>
              </a:rPr>
              <a:t> of a </a:t>
            </a:r>
            <a:r>
              <a:rPr lang="es-ES" dirty="0" err="1" smtClean="0">
                <a:latin typeface="Agency FB" panose="020B0503020202020204" pitchFamily="34" charset="0"/>
              </a:rPr>
              <a:t>month</a:t>
            </a:r>
            <a:r>
              <a:rPr lang="es-ES" dirty="0" smtClean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loop</a:t>
            </a:r>
            <a:r>
              <a:rPr lang="es-ES" dirty="0" smtClean="0">
                <a:latin typeface="Agency FB" panose="020B0503020202020204" pitchFamily="34" charset="0"/>
              </a:rPr>
              <a:t>*: </a:t>
            </a:r>
            <a:r>
              <a:rPr lang="es-ES" dirty="0" err="1" smtClean="0">
                <a:latin typeface="Agency FB" panose="020B0503020202020204" pitchFamily="34" charset="0"/>
              </a:rPr>
              <a:t>Approximately</a:t>
            </a:r>
            <a:r>
              <a:rPr lang="es-ES" dirty="0" smtClean="0">
                <a:latin typeface="Agency FB" panose="020B0503020202020204" pitchFamily="34" charset="0"/>
              </a:rPr>
              <a:t> 30 min</a:t>
            </a:r>
          </a:p>
          <a:p>
            <a:pPr marL="0" indent="0">
              <a:buNone/>
            </a:pPr>
            <a:r>
              <a:rPr lang="es-ES" dirty="0" err="1" smtClean="0">
                <a:latin typeface="Agency FB" panose="020B0503020202020204" pitchFamily="34" charset="0"/>
              </a:rPr>
              <a:t>Duration</a:t>
            </a:r>
            <a:r>
              <a:rPr lang="es-ES" dirty="0" smtClean="0">
                <a:latin typeface="Agency FB" panose="020B0503020202020204" pitchFamily="34" charset="0"/>
              </a:rPr>
              <a:t> of a </a:t>
            </a:r>
            <a:r>
              <a:rPr lang="es-ES" dirty="0" err="1" smtClean="0">
                <a:latin typeface="Agency FB" panose="020B0503020202020204" pitchFamily="34" charset="0"/>
              </a:rPr>
              <a:t>year</a:t>
            </a:r>
            <a:r>
              <a:rPr lang="es-ES" dirty="0" smtClean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loop</a:t>
            </a:r>
            <a:r>
              <a:rPr lang="es-ES" dirty="0" smtClean="0">
                <a:latin typeface="Agency FB" panose="020B0503020202020204" pitchFamily="34" charset="0"/>
              </a:rPr>
              <a:t>*: </a:t>
            </a:r>
            <a:r>
              <a:rPr lang="es-ES" dirty="0" err="1" smtClean="0">
                <a:latin typeface="Agency FB" panose="020B0503020202020204" pitchFamily="34" charset="0"/>
              </a:rPr>
              <a:t>Approximately</a:t>
            </a:r>
            <a:r>
              <a:rPr lang="es-ES" dirty="0" smtClean="0">
                <a:latin typeface="Agency FB" panose="020B0503020202020204" pitchFamily="34" charset="0"/>
              </a:rPr>
              <a:t> 7 </a:t>
            </a:r>
            <a:r>
              <a:rPr lang="es-ES" dirty="0" err="1" smtClean="0">
                <a:latin typeface="Agency FB" panose="020B0503020202020204" pitchFamily="34" charset="0"/>
              </a:rPr>
              <a:t>hours</a:t>
            </a:r>
            <a:endParaRPr lang="es-ES" dirty="0" smtClean="0">
              <a:latin typeface="Agency FB" panose="020B0503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46826" y="12754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latin typeface="Haettenschweiler" panose="020B0706040902060204" pitchFamily="34" charset="0"/>
              </a:rPr>
              <a:t>Other</a:t>
            </a:r>
            <a:r>
              <a:rPr lang="es-ES" dirty="0">
                <a:latin typeface="Haettenschweiler" panose="020B0706040902060204" pitchFamily="34" charset="0"/>
              </a:rPr>
              <a:t> notes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9343166" y="5977980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Agency FB" panose="020B0503020202020204" pitchFamily="34" charset="0"/>
              </a:rPr>
              <a:t>*</a:t>
            </a:r>
            <a:r>
              <a:rPr lang="es-ES" dirty="0" err="1" smtClean="0">
                <a:latin typeface="Agency FB" panose="020B0503020202020204" pitchFamily="34" charset="0"/>
              </a:rPr>
              <a:t>Selecting</a:t>
            </a:r>
            <a:r>
              <a:rPr lang="es-ES" dirty="0" smtClean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only</a:t>
            </a:r>
            <a:r>
              <a:rPr lang="es-ES" dirty="0" smtClean="0">
                <a:latin typeface="Agency FB" panose="020B0503020202020204" pitchFamily="34" charset="0"/>
              </a:rPr>
              <a:t> </a:t>
            </a:r>
            <a:r>
              <a:rPr lang="es-ES" dirty="0" err="1" smtClean="0">
                <a:latin typeface="Agency FB" panose="020B0503020202020204" pitchFamily="34" charset="0"/>
              </a:rPr>
              <a:t>trawlers</a:t>
            </a:r>
            <a:endParaRPr lang="es-E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80" y="2112783"/>
            <a:ext cx="3642245" cy="203965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latin typeface="Haettenschweiler" panose="020B0706040902060204" pitchFamily="34" charset="0"/>
              </a:rPr>
              <a:t>Resources</a:t>
            </a:r>
            <a:endParaRPr lang="es-ES" dirty="0">
              <a:latin typeface="Haettenschweiler" panose="020B070604090206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2580" y="1772609"/>
            <a:ext cx="4934353" cy="36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dirty="0" err="1" smtClean="0">
                <a:latin typeface="TradeMarker Light" pitchFamily="50" charset="0"/>
              </a:rPr>
              <a:t>Code</a:t>
            </a:r>
            <a:r>
              <a:rPr lang="es-ES" sz="2200" dirty="0" smtClean="0">
                <a:latin typeface="TradeMarker Light" pitchFamily="50" charset="0"/>
              </a:rPr>
              <a:t>:</a:t>
            </a:r>
            <a:endParaRPr lang="es-ES" sz="2200" dirty="0">
              <a:latin typeface="TradeMarker Light" pitchFamily="50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445133" y="1793187"/>
            <a:ext cx="4563373" cy="33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>
                <a:latin typeface="TradeMarker Light" pitchFamily="50" charset="0"/>
              </a:rPr>
              <a:t>Data and </a:t>
            </a:r>
            <a:r>
              <a:rPr lang="es-ES" dirty="0" err="1" smtClean="0">
                <a:latin typeface="TradeMarker Light" pitchFamily="50" charset="0"/>
              </a:rPr>
              <a:t>rasters</a:t>
            </a:r>
            <a:r>
              <a:rPr lang="es-ES" dirty="0" smtClean="0">
                <a:latin typeface="TradeMarker Light" pitchFamily="50" charset="0"/>
              </a:rPr>
              <a:t>:</a:t>
            </a:r>
            <a:endParaRPr lang="es-ES" dirty="0">
              <a:latin typeface="TradeMarker Light" pitchFamily="50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7" y="2132792"/>
            <a:ext cx="3150612" cy="1772219"/>
          </a:xfrm>
          <a:prstGeom prst="rect">
            <a:avLst/>
          </a:prstGeom>
        </p:spPr>
      </p:pic>
      <p:sp>
        <p:nvSpPr>
          <p:cNvPr id="14" name="Marco 1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effectLst>
            <a:softEdge rad="3175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260863" y="1719639"/>
            <a:ext cx="2525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TradeMarker Light" pitchFamily="50" charset="0"/>
                <a:hlinkClick r:id="rId4" action="ppaction://hlinkfile"/>
              </a:rPr>
              <a:t>Dropbox folder</a:t>
            </a:r>
            <a:endParaRPr lang="es-ES" dirty="0" smtClean="0">
              <a:latin typeface="TradeMarker Light" pitchFamily="50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730482" y="1758030"/>
            <a:ext cx="271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>
                <a:latin typeface="TradeMarker Light" pitchFamily="50" charset="0"/>
                <a:hlinkClick r:id="rId5" action="ppaction://hlinkfile"/>
              </a:rPr>
              <a:t>Github</a:t>
            </a:r>
            <a:r>
              <a:rPr lang="es-ES" dirty="0" smtClean="0">
                <a:latin typeface="TradeMarker Light" pitchFamily="50" charset="0"/>
                <a:hlinkClick r:id="rId5" action="ppaction://hlinkfile"/>
              </a:rPr>
              <a:t> </a:t>
            </a:r>
            <a:r>
              <a:rPr lang="es-ES" dirty="0" err="1" smtClean="0">
                <a:latin typeface="TradeMarker Light" pitchFamily="50" charset="0"/>
                <a:hlinkClick r:id="rId5" action="ppaction://hlinkfile"/>
              </a:rPr>
              <a:t>repository</a:t>
            </a:r>
            <a:endParaRPr lang="es-ES" dirty="0">
              <a:latin typeface="TradeMarker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159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Haettenschweiler</vt:lpstr>
      <vt:lpstr>TradeMarker Light</vt:lpstr>
      <vt:lpstr>Tema de Office</vt:lpstr>
      <vt:lpstr>Presentación de PowerPoint</vt:lpstr>
      <vt:lpstr>Global Fishing Watch (GFW) data</vt:lpstr>
      <vt:lpstr>Aim</vt:lpstr>
      <vt:lpstr>Script I: Monthly data</vt:lpstr>
      <vt:lpstr>Script II: Yearly data</vt:lpstr>
      <vt:lpstr>Other notes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GFW Raster processing</dc:title>
  <dc:creator>carlitos_veloy@hotmail.com</dc:creator>
  <cp:lastModifiedBy>carlitos_veloy@hotmail.com</cp:lastModifiedBy>
  <cp:revision>41</cp:revision>
  <dcterms:created xsi:type="dcterms:W3CDTF">2021-11-08T07:43:17Z</dcterms:created>
  <dcterms:modified xsi:type="dcterms:W3CDTF">2021-11-15T07:29:56Z</dcterms:modified>
</cp:coreProperties>
</file>