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oboto Slab"/>
      <p:regular r:id="rId35"/>
      <p:bold r:id="rId36"/>
    </p:embeddedFon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D41374-10A9-417F-B3A4-0241611545D5}">
  <a:tblStyle styleId="{87D41374-10A9-417F-B3A4-0241611545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Slab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regular.fntdata"/><Relationship Id="rId14" Type="http://schemas.openxmlformats.org/officeDocument/2006/relationships/slide" Target="slides/slide8.xml"/><Relationship Id="rId36" Type="http://schemas.openxmlformats.org/officeDocument/2006/relationships/font" Target="fonts/RobotoSlab-bold.fntdata"/><Relationship Id="rId17" Type="http://schemas.openxmlformats.org/officeDocument/2006/relationships/slide" Target="slides/slide11.xml"/><Relationship Id="rId39" Type="http://schemas.openxmlformats.org/officeDocument/2006/relationships/font" Target="fonts/Roboto-italic.fntdata"/><Relationship Id="rId16" Type="http://schemas.openxmlformats.org/officeDocument/2006/relationships/slide" Target="slides/slide10.xml"/><Relationship Id="rId38" Type="http://schemas.openxmlformats.org/officeDocument/2006/relationships/font" Target="fonts/Robo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Trevor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a7a677dc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a7a677dc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a7a677dc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a7a677dc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bedf534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bedf534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tSNE on LBP description features does not provide enough distinguishable information at t = 2 components compared to PCA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However time spent on tSNE might be saved when used in modeling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b9f28c9d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b9f28c9d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b9f28c9d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b9f28c9d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Sudhir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bb07f64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bb07f64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Sudhir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e2e925a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e2e925a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bb07f64b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bb07f64b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Sudhir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bedf5341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bedf5341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Sudhir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bedf5341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bedf5341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a7a677d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a7a677d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Trevor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bedf5341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bedf5341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bb07f64b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2bb07f64b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bb07f64b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bb07f64b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bedf5341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2bedf5341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bb07f64b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2bb07f64b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Sudhir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bb07f64b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2bb07f64b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Sudhir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2b9f28c9d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2b9f28c9d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Sudhir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2bb07f64b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2bb07f64b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Sudhir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bedf5341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2bedf5341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Sudhir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a7a677dc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a7a677dc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Trevor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bd47a0db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bd47a0db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Trevor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a7a677dc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a7a677dc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Trevor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a7a677dc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a7a677dc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Trevor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c073c09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c073c09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Trevor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cd89b26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cd89b26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b9f28c9d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b9f28c9d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20.png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8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387700" y="1188925"/>
            <a:ext cx="60759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Pneumonia-Related Diseases Using Chest X-Ray Images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2834125"/>
            <a:ext cx="8520600" cy="12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Author: Ken Trinh, Trevor Dalton, Sudhir Suvva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W281 - Computer Vision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 3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Spring 2023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SIFT Features - </a:t>
            </a:r>
            <a:r>
              <a:rPr lang="en"/>
              <a:t>Hypothesis Testing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 Performed on 1000 image pairs per set: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Normal vs pneumonia x-rays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Pneumonia vs pneumonia x-rays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Two samples t-test is perform: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Null Hypothesis: 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Average matches between two samples are the same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Alternative hypothesis: 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Average matches between two samples are not the same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P-value &lt; 0.05; suggesting that there is enough evidence to reject the Null Hypothesis</a:t>
            </a:r>
            <a:endParaRPr/>
          </a:p>
        </p:txBody>
      </p:sp>
      <p:graphicFrame>
        <p:nvGraphicFramePr>
          <p:cNvPr id="124" name="Google Shape;124;p22"/>
          <p:cNvGraphicFramePr/>
          <p:nvPr/>
        </p:nvGraphicFramePr>
        <p:xfrm>
          <a:off x="5267525" y="342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{87D41374-10A9-417F-B3A4-0241611545D5}</a:tableStyleId>
              </a:tblPr>
              <a:tblGrid>
                <a:gridCol w="2320275"/>
                <a:gridCol w="843550"/>
              </a:tblGrid>
              <a:tr h="59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Normals vs Pneumonia SIFT Variance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3.262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9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Pneumonia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vs Pneumonia Variance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6.445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-value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2.58e-5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375" y="1110750"/>
            <a:ext cx="4016101" cy="218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PCA - </a:t>
            </a:r>
            <a:r>
              <a:rPr lang="en"/>
              <a:t>Explained</a:t>
            </a:r>
            <a:r>
              <a:rPr lang="en"/>
              <a:t> Variance Plots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274" y="3225275"/>
            <a:ext cx="2344276" cy="174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525" y="3225277"/>
            <a:ext cx="2325800" cy="17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4397" y="3225277"/>
            <a:ext cx="2325800" cy="1744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7525" y="1374600"/>
            <a:ext cx="2325800" cy="174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54400" y="1369100"/>
            <a:ext cx="2325800" cy="1754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71275" y="1369100"/>
            <a:ext cx="2353744" cy="177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Feature tSNE vs PCA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25" y="1569570"/>
            <a:ext cx="4298001" cy="1575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1162" y="1565213"/>
            <a:ext cx="4290142" cy="158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2699" y="3285975"/>
            <a:ext cx="4298615" cy="157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Convolutional Neural Network (Current SOTA)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Vector Machine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 Boosting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CNN - Model Results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100" y="3630900"/>
            <a:ext cx="3439812" cy="133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8725" y="1074500"/>
            <a:ext cx="4646550" cy="250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ResNet50 Outputs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100" y="1767163"/>
            <a:ext cx="3651226" cy="25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9175" y="2095075"/>
            <a:ext cx="40386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</a:t>
            </a:r>
            <a:r>
              <a:rPr lang="en"/>
              <a:t> - Accuracy Trade Off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144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best model (autoML)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with better accuracy could mean higher training cost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Measurement taken in seconds for best model overall (autoML and CNN)</a:t>
            </a: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323500"/>
            <a:ext cx="4376285" cy="252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200" y="2323500"/>
            <a:ext cx="4295052" cy="25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426175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 features and combined features capture a little more information when </a:t>
            </a:r>
            <a:r>
              <a:rPr lang="en"/>
              <a:t>compared</a:t>
            </a:r>
            <a:r>
              <a:rPr lang="en"/>
              <a:t> to the  modern CNN approach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ResNet50 fine-tuning did could not distinguish viral vs bacterial infected patient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be due to poor X-ray quality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AutoML provide marginal positive effect compared to GBT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extracted features were not able to fully able to capture the “white-cloud” effect on pneumonia patients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TSNE only contribute to model training efficiency but low accuracy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More Thing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1928825"/>
            <a:ext cx="8520600" cy="106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Statement: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223"/>
              <a:buFont typeface="Arial"/>
              <a:buNone/>
            </a:pPr>
            <a:r>
              <a:rPr lang="en" sz="1544">
                <a:latin typeface="Times New Roman"/>
                <a:ea typeface="Times New Roman"/>
                <a:cs typeface="Times New Roman"/>
                <a:sym typeface="Times New Roman"/>
              </a:rPr>
              <a:t>Are there any features that we can learn through a combination of image processing and machine learning to better detect Pneumonia patients’ chest X-ray? </a:t>
            </a:r>
            <a:endParaRPr sz="154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280400" y="305550"/>
            <a:ext cx="8520600" cy="12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7348"/>
              <a:buNone/>
            </a:pPr>
            <a:r>
              <a:rPr lang="en" sz="3620"/>
              <a:t>What If - We Treat This As An Image Captioning Problem?</a:t>
            </a:r>
            <a:endParaRPr sz="3620"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775" y="1736000"/>
            <a:ext cx="5408451" cy="31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2477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CNN with LSTM SIFT Feature Architecture</a:t>
            </a:r>
            <a:endParaRPr/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200" y="933287"/>
            <a:ext cx="3348249" cy="377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450" y="1292425"/>
            <a:ext cx="2731325" cy="3274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33"/>
          <p:cNvCxnSpPr>
            <a:stCxn id="200" idx="2"/>
            <a:endCxn id="201" idx="0"/>
          </p:cNvCxnSpPr>
          <p:nvPr/>
        </p:nvCxnSpPr>
        <p:spPr>
          <a:xfrm rot="-5400000">
            <a:off x="2943875" y="1110014"/>
            <a:ext cx="3420600" cy="3785700"/>
          </a:xfrm>
          <a:prstGeom prst="curvedConnector5">
            <a:avLst>
              <a:gd fmla="val -6961" name="adj1"/>
              <a:gd fmla="val 54075" name="adj2"/>
              <a:gd fmla="val 106966" name="adj3"/>
            </a:avLst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2974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with LSTM SIFT Feature - Model Results</a:t>
            </a:r>
            <a:endParaRPr/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75" y="870152"/>
            <a:ext cx="6232450" cy="270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4175" y="3674323"/>
            <a:ext cx="3295650" cy="13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Bigger, more complex, </a:t>
            </a:r>
            <a:r>
              <a:rPr lang="en"/>
              <a:t>model</a:t>
            </a:r>
            <a:r>
              <a:rPr lang="en"/>
              <a:t> is not always better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features could be use as initializer for LSTM.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Usage of Attention could help capture some additional effect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311700" y="4514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LBP </a:t>
            </a:r>
            <a:r>
              <a:rPr lang="en"/>
              <a:t>Features Model Results</a:t>
            </a:r>
            <a:endParaRPr/>
          </a:p>
        </p:txBody>
      </p:sp>
      <p:sp>
        <p:nvSpPr>
          <p:cNvPr id="221" name="Google Shape;221;p36"/>
          <p:cNvSpPr txBox="1"/>
          <p:nvPr>
            <p:ph idx="4294967295" type="body"/>
          </p:nvPr>
        </p:nvSpPr>
        <p:spPr>
          <a:xfrm>
            <a:off x="5552425" y="841838"/>
            <a:ext cx="27324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autoML Best model architecture:</a:t>
            </a:r>
            <a:endParaRPr b="1"/>
          </a:p>
        </p:txBody>
      </p:sp>
      <p:graphicFrame>
        <p:nvGraphicFramePr>
          <p:cNvPr id="222" name="Google Shape;222;p36"/>
          <p:cNvGraphicFramePr/>
          <p:nvPr/>
        </p:nvGraphicFramePr>
        <p:xfrm>
          <a:off x="5552425" y="13884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{87D41374-10A9-417F-B3A4-0241611545D5}</a:tableStyleId>
              </a:tblPr>
              <a:tblGrid>
                <a:gridCol w="2377325"/>
                <a:gridCol w="709975"/>
              </a:tblGrid>
              <a:tr h="31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Model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Weight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16_CatBoost_SelectedFeatures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19_RandomForest_SelectedFeatures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22_Neural_Network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23_Neural_Network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28_Xgboost_GoldenFeatures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29_Xgboost_GoldenFeatures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45_Xgboost_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GoldenFeatures_Selected_Features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50" y="1094138"/>
            <a:ext cx="5247625" cy="3624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HSV </a:t>
            </a:r>
            <a:r>
              <a:rPr lang="en"/>
              <a:t>Features Model Results</a:t>
            </a:r>
            <a:endParaRPr/>
          </a:p>
        </p:txBody>
      </p:sp>
      <p:graphicFrame>
        <p:nvGraphicFramePr>
          <p:cNvPr id="229" name="Google Shape;229;p37"/>
          <p:cNvGraphicFramePr/>
          <p:nvPr/>
        </p:nvGraphicFramePr>
        <p:xfrm>
          <a:off x="5786138" y="1265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{87D41374-10A9-417F-B3A4-0241611545D5}</a:tableStyleId>
              </a:tblPr>
              <a:tblGrid>
                <a:gridCol w="2236075"/>
                <a:gridCol w="640050"/>
              </a:tblGrid>
              <a:tr h="31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Model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Weight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13_LightGBM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16_CatBoost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17_CatBoost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22_NeuralNetwork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24_NeuralNetwork_GoldenFeatures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25_NeuralNetwork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26_CatBoost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29_NeuralNetwork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38_RandomForest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40_NeuralNetwork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30" name="Google Shape;2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332525"/>
            <a:ext cx="5178787" cy="3588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SIFT Features Model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8"/>
          <p:cNvSpPr txBox="1"/>
          <p:nvPr>
            <p:ph idx="2" type="body"/>
          </p:nvPr>
        </p:nvSpPr>
        <p:spPr>
          <a:xfrm>
            <a:off x="5819138" y="678400"/>
            <a:ext cx="27324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autoML Best model architecture:</a:t>
            </a:r>
            <a:endParaRPr b="1"/>
          </a:p>
        </p:txBody>
      </p:sp>
      <p:graphicFrame>
        <p:nvGraphicFramePr>
          <p:cNvPr id="237" name="Google Shape;237;p38"/>
          <p:cNvGraphicFramePr/>
          <p:nvPr/>
        </p:nvGraphicFramePr>
        <p:xfrm>
          <a:off x="5861863" y="11441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{87D41374-10A9-417F-B3A4-0241611545D5}</a:tableStyleId>
              </a:tblPr>
              <a:tblGrid>
                <a:gridCol w="2057875"/>
                <a:gridCol w="589050"/>
              </a:tblGrid>
              <a:tr h="31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Model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Weight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11_lightGBM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14_CatBoost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16_CatBoost_SelectedFeatures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23_NeuralNetwork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24_NeuralNetwork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2_Default_Xgboost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34_NeuralNetwork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37_NeuralNetwork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49_NeuralNetwork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8_Xgboost_SelectedFeatures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38" name="Google Shape;2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75" y="1076950"/>
            <a:ext cx="5407987" cy="374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Combined </a:t>
            </a:r>
            <a:r>
              <a:rPr lang="en"/>
              <a:t>Features Model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4" name="Google Shape;244;p39"/>
          <p:cNvGraphicFramePr/>
          <p:nvPr/>
        </p:nvGraphicFramePr>
        <p:xfrm>
          <a:off x="5750125" y="14731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{87D41374-10A9-417F-B3A4-0241611545D5}</a:tableStyleId>
              </a:tblPr>
              <a:tblGrid>
                <a:gridCol w="2324250"/>
                <a:gridCol w="608100"/>
              </a:tblGrid>
              <a:tr h="31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Model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Weight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13_LightGBM_GoldenFeatures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22_NeuralNetwork_SelectedFeatures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26_Xgboost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43_Xgboost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45_Xgboost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4_Default_NeuralNetwork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53_NeuralNetwork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5" name="Google Shape;245;p39"/>
          <p:cNvSpPr txBox="1"/>
          <p:nvPr>
            <p:ph idx="4294967295" type="body"/>
          </p:nvPr>
        </p:nvSpPr>
        <p:spPr>
          <a:xfrm>
            <a:off x="5750125" y="966288"/>
            <a:ext cx="27324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autoML Best model architecture:</a:t>
            </a:r>
            <a:endParaRPr b="1"/>
          </a:p>
        </p:txBody>
      </p:sp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25" y="1114713"/>
            <a:ext cx="5470801" cy="3779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Combined Features Model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2" name="Google Shape;252;p40"/>
          <p:cNvGraphicFramePr/>
          <p:nvPr/>
        </p:nvGraphicFramePr>
        <p:xfrm>
          <a:off x="5891925" y="10177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{87D41374-10A9-417F-B3A4-0241611545D5}</a:tableStyleId>
              </a:tblPr>
              <a:tblGrid>
                <a:gridCol w="1972375"/>
                <a:gridCol w="589050"/>
              </a:tblGrid>
              <a:tr h="31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Model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Weight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1_Default_LightGBM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27_Xgboost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29_Xgboost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39_NeuralNetwork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41_Xgboost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42_Xgboost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43_Xgboost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44_Xgboost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8_Xgboost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9_Xgboost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3" name="Google Shape;253;p40"/>
          <p:cNvSpPr txBox="1"/>
          <p:nvPr>
            <p:ph idx="4294967295" type="body"/>
          </p:nvPr>
        </p:nvSpPr>
        <p:spPr>
          <a:xfrm>
            <a:off x="5891913" y="659088"/>
            <a:ext cx="27324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autoML Best model architecture:</a:t>
            </a:r>
            <a:endParaRPr b="1"/>
          </a:p>
        </p:txBody>
      </p:sp>
      <p:pic>
        <p:nvPicPr>
          <p:cNvPr id="254" name="Google Shape;25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25" y="1017725"/>
            <a:ext cx="553783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975" y="1220500"/>
            <a:ext cx="4150051" cy="188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3725" y="3106875"/>
            <a:ext cx="4156543" cy="18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of Images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775" y="1691038"/>
            <a:ext cx="5800450" cy="26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75350" y="1971175"/>
            <a:ext cx="3959700" cy="18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Ranges of Augmentation: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Rotation: 0-20 degrees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Shear: up to 0.05x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Zoom: up to 0.05x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Illumination: 0.75-1.25x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685" y="1812322"/>
            <a:ext cx="3884924" cy="215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HSV histogram: Identifies if the classes can be distinguished from each other by distribution of coloring alone.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Local Binary Pattern (LBP): helps in understanding the local representation of the texture of an image.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 Invariant Feature Transformation (SIFT): It is used to identify distinctive features from the images and used to apply for matching irrespective of the image scaling, rotation and translation.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HSV Histograms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7900" y="1489825"/>
            <a:ext cx="3885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Seeing as sick patients usually exhibit the aforementioned “white-cloud” in their lungs, creating a histogram of pixel intensities for each image is a simple, yet strong, feature we can use to diagnose with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 downside of this feature is that it throws away all spatial information which may be insightful for diagnosis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700" y="1444675"/>
            <a:ext cx="4169249" cy="31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LBP Features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Extracts the </a:t>
            </a:r>
            <a:r>
              <a:rPr lang="en"/>
              <a:t>local representation of the texture of an image.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textures for the image to distinguish between human anatomical structures and “white-cloud”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350" y="1558175"/>
            <a:ext cx="4658150" cy="233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SIFT Feature Pneumonia Patient Detection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Matching of </a:t>
            </a:r>
            <a:r>
              <a:rPr lang="en"/>
              <a:t>a “non-white cloud” pneumonia patients (left) vs </a:t>
            </a:r>
            <a:r>
              <a:rPr lang="en"/>
              <a:t>a “white cloud” pneumonia (right) patient.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488" y="2366776"/>
            <a:ext cx="4717024" cy="241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