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71" autoAdjust="0"/>
  </p:normalViewPr>
  <p:slideViewPr>
    <p:cSldViewPr snapToGrid="0">
      <p:cViewPr>
        <p:scale>
          <a:sx n="100" d="100"/>
          <a:sy n="100" d="100"/>
        </p:scale>
        <p:origin x="9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AEC1-8665-46B7-A134-8886D5AB74DA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E7B2-71C7-42D2-9D3F-BF1B4AC63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8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画面共通要素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1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個体情報の表示</a:t>
            </a:r>
            <a:r>
              <a:rPr kumimoji="1" lang="en-US" altLang="ja-JP" dirty="0"/>
              <a:t>/</a:t>
            </a:r>
            <a:r>
              <a:rPr kumimoji="1" lang="ja-JP" altLang="en-US" dirty="0"/>
              <a:t>登録</a:t>
            </a:r>
            <a:r>
              <a:rPr kumimoji="1" lang="en-US" altLang="ja-JP" dirty="0"/>
              <a:t>/</a:t>
            </a:r>
            <a:r>
              <a:rPr kumimoji="1" lang="ja-JP" altLang="en-US" dirty="0"/>
              <a:t>編集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85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団体</a:t>
            </a:r>
            <a:r>
              <a:rPr kumimoji="1" lang="en-US" altLang="ja-JP" dirty="0"/>
              <a:t>/</a:t>
            </a:r>
            <a:r>
              <a:rPr kumimoji="1" lang="ja-JP" altLang="en-US" dirty="0"/>
              <a:t>里親情報の表示画面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→団体</a:t>
            </a:r>
            <a:r>
              <a:rPr kumimoji="1" lang="en-US" altLang="ja-JP" dirty="0"/>
              <a:t>/</a:t>
            </a:r>
            <a:r>
              <a:rPr kumimoji="1" lang="ja-JP" altLang="en-US" dirty="0"/>
              <a:t>里親の情報を更新する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4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飼育の情報リンク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→飼育情報（ノウハウ）に簡単に飛びたい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飼育の情報リンク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→飼育情報（ノウハウ）に簡単に飛びたい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6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運営情報の表示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7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飼育情報</a:t>
            </a:r>
            <a:r>
              <a:rPr kumimoji="1" lang="en-US" altLang="ja-JP" dirty="0"/>
              <a:t>/</a:t>
            </a:r>
            <a:r>
              <a:rPr kumimoji="1" lang="ja-JP" altLang="en-US" dirty="0"/>
              <a:t>体験談の表示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7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広告からの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1E7B2-71C7-42D2-9D3F-BF1B4AC633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2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469D-AF83-98EF-C55C-DC723E77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7EA14B-E833-47E0-283F-64B1512D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7E22C-58D8-F03D-0488-07259E77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1D4DF-3E01-AF8C-BB1A-D31B26B6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AE634-D265-17A1-F34D-2DED4D4A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596B-E571-65C0-3449-6A892C3F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BA48B8-DC3A-4967-4AF2-7BF34A84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994E6-3773-79E2-B121-4B39B052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E4324-ADF9-E679-C457-7225DD03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1F108-B7AC-CB70-A859-A5622A9E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5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A639BA-1FCD-2B2F-FEE9-E3A50E528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56D979-F6AF-D530-9584-874142B6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325A2-EC08-3732-0D5E-F6080461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AF752-9B3F-5717-48DA-8C87A185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99C60-9FA5-55F8-B316-A0055BA1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9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9F026-BF1B-F127-0B0A-10BEB6DB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DC657-369B-F6EA-5EDA-A5F95D8E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4A8811-03BE-4734-989E-21D4972C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8DEDE-39F3-8AE0-DAE6-C125BB3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63EDB-A623-AFCF-A5C7-B76541FA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8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B3E77-0895-4774-F19F-4CFF0FF7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53C4E3-82F8-9499-16EF-07D7673C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CBFBA-11EB-1A99-82E8-6B92B1D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093DC-B355-0B87-0DF1-FECEEC5E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66075-9AEE-176D-04DB-756D63B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0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75A9B-2DB6-2BD6-3C84-852A7FA8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26AA4-3073-C576-18FF-7DCE88934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52EAF5-798F-DAAA-D777-6D1885CA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9AF6E-F5ED-986E-35F8-F730B6FC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861D-AAE6-1139-311F-F09639FC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960AD6-2A86-1BBD-48C4-DE1561C9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0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250F5-3279-79C1-32AC-8AB53CA4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3627A-A12A-0ECF-0583-6A085B33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F6BB8-408A-9B3F-BD13-CA7FAA02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0D9A63-0E21-E753-0546-9FE340030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50689E-2E90-07AD-FA58-77112FD52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7DE55F-9CEA-3A6F-C30B-5C80758D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3EA3BC-9304-1C06-27A7-0D82B6B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638027-4985-0290-5E40-35C76591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5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9B623-D911-B577-D195-D030E65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55A142-7A77-42D5-28DE-30DF065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CCCF28-ECB7-F5AB-5151-6D8E67D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B3850B-D956-6E19-CA9B-4124BD8B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10DA15-3869-BC72-E643-EB9EC633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CD0B82-235C-035B-BE39-69D8C6AC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18842-6613-06D9-8B06-07EFBD8B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74177-B54E-EDA8-0743-1628913A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E1B6E-26D7-0C13-31BE-BDD7DF88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B9918A-AC84-BC09-F738-8611F463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814EB-378F-0D4E-DA64-C7D5EF4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BAA9F-AC7C-4A62-8A55-A05BE285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E42A6-C692-ABD2-8C8D-F276DE1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E2CBD-E639-C542-157F-61064899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D44D21-3107-4F52-2A42-9D1CB486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776197-3A55-B982-7439-C6BCD841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99DCDB-69B2-AF9B-F694-B4364383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37073D-BDFB-A94E-E08D-9BB1B071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FEC60C-5AB3-F120-1F2A-1C688816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EBD45A-B07B-8933-4B59-648BFA5C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3D387-9D0F-B1E5-0A79-6BFD0232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B984F-1220-E3DC-F786-0255FDCA5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8368-C42A-4B7F-908E-2EF8E1AEB22C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E2CEA-C715-E73E-7368-EA0CF3E7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F1ED6-630B-98C1-6D03-2A44F8B6B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214E-A9EE-47F5-B9DE-83952B2AB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5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8B77F8-5381-435F-308B-96C3C637147A}"/>
              </a:ext>
            </a:extLst>
          </p:cNvPr>
          <p:cNvSpPr/>
          <p:nvPr/>
        </p:nvSpPr>
        <p:spPr>
          <a:xfrm>
            <a:off x="1535185" y="1166069"/>
            <a:ext cx="8766495" cy="569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個体情報一覧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D47B41-A86A-6F0E-818E-5A715A09908E}"/>
              </a:ext>
            </a:extLst>
          </p:cNvPr>
          <p:cNvSpPr/>
          <p:nvPr/>
        </p:nvSpPr>
        <p:spPr>
          <a:xfrm>
            <a:off x="19770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8934115-50AC-BC05-7EA5-4C17AED1FA0B}"/>
              </a:ext>
            </a:extLst>
          </p:cNvPr>
          <p:cNvSpPr/>
          <p:nvPr/>
        </p:nvSpPr>
        <p:spPr>
          <a:xfrm>
            <a:off x="38044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E00D083-DEA5-C83A-8BC7-81F0894EF032}"/>
              </a:ext>
            </a:extLst>
          </p:cNvPr>
          <p:cNvSpPr/>
          <p:nvPr/>
        </p:nvSpPr>
        <p:spPr>
          <a:xfrm>
            <a:off x="8307897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B6D239-2313-D9EA-F5DD-D97D6C03B75D}"/>
              </a:ext>
            </a:extLst>
          </p:cNvPr>
          <p:cNvSpPr/>
          <p:nvPr/>
        </p:nvSpPr>
        <p:spPr>
          <a:xfrm>
            <a:off x="1977005" y="5143849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902F4B1-7A7C-D7C7-BEC9-EC62D19DBDAA}"/>
              </a:ext>
            </a:extLst>
          </p:cNvPr>
          <p:cNvSpPr/>
          <p:nvPr/>
        </p:nvSpPr>
        <p:spPr>
          <a:xfrm>
            <a:off x="8307896" y="5148043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F013796-CADF-98E6-5DA2-34EE1EFC7F55}"/>
              </a:ext>
            </a:extLst>
          </p:cNvPr>
          <p:cNvSpPr/>
          <p:nvPr/>
        </p:nvSpPr>
        <p:spPr>
          <a:xfrm>
            <a:off x="10301680" y="1166069"/>
            <a:ext cx="279234" cy="568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スクロール可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A9EDF-088C-B802-ABE4-3B9A88AAACC6}"/>
              </a:ext>
            </a:extLst>
          </p:cNvPr>
          <p:cNvSpPr/>
          <p:nvPr/>
        </p:nvSpPr>
        <p:spPr>
          <a:xfrm>
            <a:off x="2719944" y="748715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2DDC95-9BB8-340F-1078-4EF3E7C14E13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D42685B-641F-40D5-19DB-A83FDE455656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B3EB0B9-F9AD-8CAE-B5ED-E5B34608FCBE}"/>
              </a:ext>
            </a:extLst>
          </p:cNvPr>
          <p:cNvSpPr/>
          <p:nvPr/>
        </p:nvSpPr>
        <p:spPr>
          <a:xfrm>
            <a:off x="1711352" y="559964"/>
            <a:ext cx="2374085" cy="377505"/>
          </a:xfrm>
          <a:prstGeom prst="wedgeRectCallout">
            <a:avLst>
              <a:gd name="adj1" fmla="val -2106"/>
              <a:gd name="adj2" fmla="val -912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リストで各ページへ遷移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1A91BCD-2106-21A9-EFB1-DE2C0697BE60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pic>
        <p:nvPicPr>
          <p:cNvPr id="20" name="グラフィックス 19" descr="ベル 枠線">
            <a:extLst>
              <a:ext uri="{FF2B5EF4-FFF2-40B4-BE49-F238E27FC236}">
                <a16:creationId xmlns:a16="http://schemas.microsoft.com/office/drawing/2014/main" id="{B080BC8F-FF16-680C-CBBF-FE13F43B2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A0AF39E-337F-E021-8DE3-10154D5BCEAA}"/>
              </a:ext>
            </a:extLst>
          </p:cNvPr>
          <p:cNvSpPr/>
          <p:nvPr/>
        </p:nvSpPr>
        <p:spPr>
          <a:xfrm>
            <a:off x="5927763" y="750537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絞り込み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52321050-0EBD-40F3-CAB7-F0790C73A5C6}"/>
              </a:ext>
            </a:extLst>
          </p:cNvPr>
          <p:cNvSpPr/>
          <p:nvPr/>
        </p:nvSpPr>
        <p:spPr>
          <a:xfrm>
            <a:off x="8369416" y="1382334"/>
            <a:ext cx="2640706" cy="782368"/>
          </a:xfrm>
          <a:prstGeom prst="wedgeRectCallout">
            <a:avLst>
              <a:gd name="adj1" fmla="val -45255"/>
              <a:gd name="adj2" fmla="val -893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個体情報の絞り込み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動物の</a:t>
            </a:r>
            <a:r>
              <a:rPr kumimoji="1" lang="ja-JP" altLang="en-US" sz="1200" dirty="0"/>
              <a:t>種類</a:t>
            </a:r>
            <a:r>
              <a:rPr lang="en-US" altLang="ja-JP" sz="1200" dirty="0"/>
              <a:t>/</a:t>
            </a:r>
            <a:r>
              <a:rPr lang="ja-JP" altLang="en-US" sz="1200" dirty="0"/>
              <a:t>住所（保護団体の）</a:t>
            </a:r>
            <a:endParaRPr kumimoji="1" lang="ja-JP" altLang="en-US" sz="1200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2C579F0F-CC79-0C3A-E5AC-565427AD585D}"/>
              </a:ext>
            </a:extLst>
          </p:cNvPr>
          <p:cNvSpPr/>
          <p:nvPr/>
        </p:nvSpPr>
        <p:spPr>
          <a:xfrm>
            <a:off x="9650820" y="765157"/>
            <a:ext cx="2374085" cy="377505"/>
          </a:xfrm>
          <a:prstGeom prst="wedgeRectCallout">
            <a:avLst>
              <a:gd name="adj1" fmla="val 20296"/>
              <a:gd name="adj2" fmla="val -1381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ログインユーザーの情報画面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8AF70F54-5A40-6D4F-EC78-EE0A15AD1E73}"/>
              </a:ext>
            </a:extLst>
          </p:cNvPr>
          <p:cNvSpPr/>
          <p:nvPr/>
        </p:nvSpPr>
        <p:spPr>
          <a:xfrm>
            <a:off x="9125822" y="147980"/>
            <a:ext cx="921135" cy="377505"/>
          </a:xfrm>
          <a:prstGeom prst="wedgeRectCallout">
            <a:avLst>
              <a:gd name="adj1" fmla="val 75712"/>
              <a:gd name="adj2" fmla="val -220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通知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3A3D763D-EF13-E712-38C7-6DBAF7D766EE}"/>
              </a:ext>
            </a:extLst>
          </p:cNvPr>
          <p:cNvSpPr/>
          <p:nvPr/>
        </p:nvSpPr>
        <p:spPr>
          <a:xfrm>
            <a:off x="4683480" y="1045131"/>
            <a:ext cx="2374085" cy="579532"/>
          </a:xfrm>
          <a:prstGeom prst="wedgeRectCallout">
            <a:avLst>
              <a:gd name="adj1" fmla="val -34727"/>
              <a:gd name="adj2" fmla="val -866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個体情報の検索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ja-JP" altLang="en-US" sz="1200"/>
              <a:t>フリーワード）</a:t>
            </a:r>
            <a:endParaRPr kumimoji="1" lang="ja-JP" altLang="en-US" sz="1200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505BB063-02C2-1A81-7BAC-19A027BD9367}"/>
              </a:ext>
            </a:extLst>
          </p:cNvPr>
          <p:cNvSpPr/>
          <p:nvPr/>
        </p:nvSpPr>
        <p:spPr>
          <a:xfrm>
            <a:off x="-845849" y="525485"/>
            <a:ext cx="2374085" cy="377505"/>
          </a:xfrm>
          <a:prstGeom prst="wedgeRectCallout">
            <a:avLst>
              <a:gd name="adj1" fmla="val -2106"/>
              <a:gd name="adj2" fmla="val -912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個体一覧表示に遷移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57E314-6F02-095D-E1A5-2E490B4F40F4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</p:spTree>
    <p:extLst>
      <p:ext uri="{BB962C8B-B14F-4D97-AF65-F5344CB8AC3E}">
        <p14:creationId xmlns:p14="http://schemas.microsoft.com/office/powerpoint/2010/main" val="352990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425099-9708-A7CD-6A86-8833A932B13A}"/>
              </a:ext>
            </a:extLst>
          </p:cNvPr>
          <p:cNvSpPr/>
          <p:nvPr/>
        </p:nvSpPr>
        <p:spPr>
          <a:xfrm>
            <a:off x="2112628" y="1398551"/>
            <a:ext cx="7966743" cy="4903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41B896-AD49-10A0-4316-F3E1487E0D16}"/>
              </a:ext>
            </a:extLst>
          </p:cNvPr>
          <p:cNvSpPr/>
          <p:nvPr/>
        </p:nvSpPr>
        <p:spPr>
          <a:xfrm>
            <a:off x="2719944" y="748715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AEC2AE-11C7-8CEC-E8D9-43626E1FAB1A}"/>
              </a:ext>
            </a:extLst>
          </p:cNvPr>
          <p:cNvSpPr/>
          <p:nvPr/>
        </p:nvSpPr>
        <p:spPr>
          <a:xfrm>
            <a:off x="5927763" y="750537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絞り込み</a:t>
            </a:r>
          </a:p>
        </p:txBody>
      </p:sp>
      <p:sp>
        <p:nvSpPr>
          <p:cNvPr id="15" name="矢印: 山形 14">
            <a:extLst>
              <a:ext uri="{FF2B5EF4-FFF2-40B4-BE49-F238E27FC236}">
                <a16:creationId xmlns:a16="http://schemas.microsoft.com/office/drawing/2014/main" id="{370B70FE-2B05-FEAB-9C23-BC0DE1F7B5C1}"/>
              </a:ext>
            </a:extLst>
          </p:cNvPr>
          <p:cNvSpPr/>
          <p:nvPr/>
        </p:nvSpPr>
        <p:spPr>
          <a:xfrm rot="10800000">
            <a:off x="2367562" y="792450"/>
            <a:ext cx="231811" cy="23835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123F6AF7-C675-FA7A-7F88-2CA1270DB987}"/>
              </a:ext>
            </a:extLst>
          </p:cNvPr>
          <p:cNvSpPr/>
          <p:nvPr/>
        </p:nvSpPr>
        <p:spPr>
          <a:xfrm>
            <a:off x="362107" y="1238415"/>
            <a:ext cx="2374085" cy="377505"/>
          </a:xfrm>
          <a:prstGeom prst="wedgeRectCallout">
            <a:avLst>
              <a:gd name="adj1" fmla="val 41519"/>
              <a:gd name="adj2" fmla="val -1134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一覧に戻る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BC4644-673F-EC42-ADC9-E1621B426104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pic>
        <p:nvPicPr>
          <p:cNvPr id="18" name="グラフィックス 17" descr="ベル 枠線">
            <a:extLst>
              <a:ext uri="{FF2B5EF4-FFF2-40B4-BE49-F238E27FC236}">
                <a16:creationId xmlns:a16="http://schemas.microsoft.com/office/drawing/2014/main" id="{8637B748-814B-E72C-6F57-8C7B0C28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13776F8-F0DA-8A5B-6586-E57DEB7AED0A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F01081-CA45-A01A-2FD4-7394110FE8FC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69FA24C-7FA7-C07C-9DCA-FD51C29666B3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7E7578-42C1-0208-155A-92285A741658}"/>
              </a:ext>
            </a:extLst>
          </p:cNvPr>
          <p:cNvSpPr/>
          <p:nvPr/>
        </p:nvSpPr>
        <p:spPr>
          <a:xfrm>
            <a:off x="2269222" y="1568220"/>
            <a:ext cx="2955921" cy="2789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pPr algn="ctr"/>
            <a:r>
              <a:rPr lang="ja-JP" altLang="en-US" dirty="0"/>
              <a:t>（複数可）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8D31DCA-933D-B477-7BF2-309D1C22360E}"/>
              </a:ext>
            </a:extLst>
          </p:cNvPr>
          <p:cNvSpPr/>
          <p:nvPr/>
        </p:nvSpPr>
        <p:spPr>
          <a:xfrm>
            <a:off x="33066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4816DA-DF35-9A6B-DBB7-A38C194843E2}"/>
              </a:ext>
            </a:extLst>
          </p:cNvPr>
          <p:cNvSpPr/>
          <p:nvPr/>
        </p:nvSpPr>
        <p:spPr>
          <a:xfrm>
            <a:off x="34590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D402AD8-72EB-656B-EFA6-FA74332E4C83}"/>
              </a:ext>
            </a:extLst>
          </p:cNvPr>
          <p:cNvSpPr/>
          <p:nvPr/>
        </p:nvSpPr>
        <p:spPr>
          <a:xfrm>
            <a:off x="36114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9536A53-5ACD-8357-769D-8036A91E154A}"/>
              </a:ext>
            </a:extLst>
          </p:cNvPr>
          <p:cNvSpPr/>
          <p:nvPr/>
        </p:nvSpPr>
        <p:spPr>
          <a:xfrm>
            <a:off x="37638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9660008-E152-5C19-7873-1251F2D1651E}"/>
              </a:ext>
            </a:extLst>
          </p:cNvPr>
          <p:cNvSpPr/>
          <p:nvPr/>
        </p:nvSpPr>
        <p:spPr>
          <a:xfrm>
            <a:off x="39162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C7CD8A9-F803-71B4-CC20-60ED41D8868D}"/>
              </a:ext>
            </a:extLst>
          </p:cNvPr>
          <p:cNvSpPr/>
          <p:nvPr/>
        </p:nvSpPr>
        <p:spPr>
          <a:xfrm>
            <a:off x="4068665" y="4160676"/>
            <a:ext cx="10263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DA28785-4BE3-DAA2-ABFB-AC4935D52525}"/>
              </a:ext>
            </a:extLst>
          </p:cNvPr>
          <p:cNvSpPr/>
          <p:nvPr/>
        </p:nvSpPr>
        <p:spPr>
          <a:xfrm>
            <a:off x="5381737" y="1568221"/>
            <a:ext cx="4541041" cy="4539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36BBCED1-E9CE-7092-C022-70C6AD003604}"/>
              </a:ext>
            </a:extLst>
          </p:cNvPr>
          <p:cNvSpPr/>
          <p:nvPr/>
        </p:nvSpPr>
        <p:spPr>
          <a:xfrm>
            <a:off x="9703717" y="5953046"/>
            <a:ext cx="2374085" cy="377505"/>
          </a:xfrm>
          <a:prstGeom prst="wedgeRectCallout">
            <a:avLst>
              <a:gd name="adj1" fmla="val -46910"/>
              <a:gd name="adj2" fmla="val -862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個体情報領域はスクロール可能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791E6E7-0949-60DD-8C0E-725C3D51CABB}"/>
              </a:ext>
            </a:extLst>
          </p:cNvPr>
          <p:cNvSpPr/>
          <p:nvPr/>
        </p:nvSpPr>
        <p:spPr>
          <a:xfrm>
            <a:off x="2269222" y="4459002"/>
            <a:ext cx="621447" cy="3775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" dirty="0"/>
              <a:t>サムネイル</a:t>
            </a:r>
            <a:endParaRPr kumimoji="1" lang="ja-JP" altLang="en-US" sz="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BF67684-E6D7-DA54-2F12-05D17C552A3A}"/>
              </a:ext>
            </a:extLst>
          </p:cNvPr>
          <p:cNvSpPr/>
          <p:nvPr/>
        </p:nvSpPr>
        <p:spPr>
          <a:xfrm>
            <a:off x="3052887" y="4459002"/>
            <a:ext cx="621447" cy="3775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" dirty="0"/>
              <a:t>サムネイル</a:t>
            </a:r>
            <a:endParaRPr kumimoji="1" lang="ja-JP" altLang="en-US" sz="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1D147-E431-FCEB-E339-D7E96C0420E1}"/>
              </a:ext>
            </a:extLst>
          </p:cNvPr>
          <p:cNvSpPr/>
          <p:nvPr/>
        </p:nvSpPr>
        <p:spPr>
          <a:xfrm>
            <a:off x="3836552" y="4459002"/>
            <a:ext cx="621447" cy="3775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" dirty="0"/>
              <a:t>サムネイル</a:t>
            </a:r>
            <a:endParaRPr kumimoji="1" lang="ja-JP" altLang="en-US" sz="6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29BCB07-0521-D518-BA39-098E5039A05B}"/>
              </a:ext>
            </a:extLst>
          </p:cNvPr>
          <p:cNvSpPr/>
          <p:nvPr/>
        </p:nvSpPr>
        <p:spPr>
          <a:xfrm>
            <a:off x="4620218" y="4459002"/>
            <a:ext cx="621447" cy="3775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" dirty="0"/>
              <a:t>サムネイル</a:t>
            </a:r>
            <a:endParaRPr kumimoji="1" lang="ja-JP" altLang="en-US" sz="600" dirty="0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08EBB516-0763-69EC-91FB-6580BFDFC84B}"/>
              </a:ext>
            </a:extLst>
          </p:cNvPr>
          <p:cNvSpPr/>
          <p:nvPr/>
        </p:nvSpPr>
        <p:spPr>
          <a:xfrm>
            <a:off x="186055" y="4759359"/>
            <a:ext cx="2374085" cy="377505"/>
          </a:xfrm>
          <a:prstGeom prst="wedgeRectCallout">
            <a:avLst>
              <a:gd name="adj1" fmla="val 51345"/>
              <a:gd name="adj2" fmla="val -1555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イメージ領域は常に表示</a:t>
            </a:r>
          </a:p>
        </p:txBody>
      </p:sp>
    </p:spTree>
    <p:extLst>
      <p:ext uri="{BB962C8B-B14F-4D97-AF65-F5344CB8AC3E}">
        <p14:creationId xmlns:p14="http://schemas.microsoft.com/office/powerpoint/2010/main" val="24050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EF789C-ADBD-6005-91F1-FD1FAD8CA078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D20604C-964E-D101-2CD9-457A73127639}"/>
              </a:ext>
            </a:extLst>
          </p:cNvPr>
          <p:cNvSpPr/>
          <p:nvPr/>
        </p:nvSpPr>
        <p:spPr>
          <a:xfrm>
            <a:off x="1977006" y="1384182"/>
            <a:ext cx="7966743" cy="4903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</a:t>
            </a:r>
            <a:endParaRPr kumimoji="1" lang="ja-JP" altLang="en-US" dirty="0"/>
          </a:p>
        </p:txBody>
      </p:sp>
      <p:pic>
        <p:nvPicPr>
          <p:cNvPr id="10" name="グラフィックス 9" descr="ベル 枠線">
            <a:extLst>
              <a:ext uri="{FF2B5EF4-FFF2-40B4-BE49-F238E27FC236}">
                <a16:creationId xmlns:a16="http://schemas.microsoft.com/office/drawing/2014/main" id="{C22D506D-0F60-6253-CEAD-D754887D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DE6EB6-85DE-687D-A2C5-A519F7879FFB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9C3257-0D17-A126-0618-38489F89FA38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88FE09-92FD-7B48-F523-F57F9E23387D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A53CC7-FEF7-C08F-4390-EC1696DE3695}"/>
              </a:ext>
            </a:extLst>
          </p:cNvPr>
          <p:cNvSpPr/>
          <p:nvPr/>
        </p:nvSpPr>
        <p:spPr>
          <a:xfrm>
            <a:off x="2164702" y="1763486"/>
            <a:ext cx="7604449" cy="24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基本情報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453A764-5A50-2E75-8566-06E13A556DD5}"/>
              </a:ext>
            </a:extLst>
          </p:cNvPr>
          <p:cNvSpPr/>
          <p:nvPr/>
        </p:nvSpPr>
        <p:spPr>
          <a:xfrm>
            <a:off x="2164702" y="4257799"/>
            <a:ext cx="7604449" cy="190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保護動物一覧表示（団体のみ）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EB69A06-F3BE-5892-8073-716E8FE74D2D}"/>
              </a:ext>
            </a:extLst>
          </p:cNvPr>
          <p:cNvSpPr/>
          <p:nvPr/>
        </p:nvSpPr>
        <p:spPr>
          <a:xfrm>
            <a:off x="8726338" y="856596"/>
            <a:ext cx="3303308" cy="2474432"/>
          </a:xfrm>
          <a:prstGeom prst="wedgeRectCallout">
            <a:avLst>
              <a:gd name="adj1" fmla="val -60757"/>
              <a:gd name="adj2" fmla="val 210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/>
              <a:t>【</a:t>
            </a:r>
            <a:r>
              <a:rPr kumimoji="1" lang="ja-JP" altLang="en-US" sz="1200" dirty="0"/>
              <a:t>里親候補基本情報</a:t>
            </a:r>
            <a:r>
              <a:rPr kumimoji="1" lang="en-US" altLang="ja-JP" sz="1200" dirty="0"/>
              <a:t>】</a:t>
            </a:r>
          </a:p>
          <a:p>
            <a:r>
              <a:rPr kumimoji="1" lang="ja-JP" altLang="en-US" sz="1200" dirty="0"/>
              <a:t>年齢、性別、名前、住所、電話番号、</a:t>
            </a:r>
            <a:r>
              <a:rPr kumimoji="1" lang="en-US" altLang="ja-JP" sz="1200" dirty="0"/>
              <a:t>E-Mail</a:t>
            </a:r>
            <a:r>
              <a:rPr kumimoji="1" lang="ja-JP" altLang="en-US" sz="1200" dirty="0"/>
              <a:t>アドレス、年収、住居の間取り（十分な広さが備わっているか）、家族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同居人構成（面度見れる人数）</a:t>
            </a:r>
            <a:endParaRPr kumimoji="1" lang="en-US" altLang="ja-JP" sz="1200" dirty="0"/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【</a:t>
            </a:r>
            <a:r>
              <a:rPr kumimoji="1" lang="ja-JP" altLang="en-US" sz="1200" dirty="0"/>
              <a:t>団体基本情報</a:t>
            </a:r>
            <a:r>
              <a:rPr kumimoji="1" lang="en-US" altLang="ja-JP" sz="1200" dirty="0"/>
              <a:t>】</a:t>
            </a:r>
            <a:endParaRPr lang="en-US" altLang="ja-JP" sz="1200" dirty="0"/>
          </a:p>
          <a:p>
            <a:r>
              <a:rPr kumimoji="1" lang="ja-JP" altLang="en-US" sz="1200" dirty="0"/>
              <a:t>名前、電話番号、</a:t>
            </a:r>
            <a:r>
              <a:rPr kumimoji="1" lang="en-US" altLang="ja-JP" sz="1200" dirty="0"/>
              <a:t>E-mail</a:t>
            </a:r>
            <a:r>
              <a:rPr kumimoji="1" lang="ja-JP" altLang="en-US" sz="1200" dirty="0"/>
              <a:t>アドレス、所在地、（代表の情報）、メッセージアプリの情報（</a:t>
            </a:r>
            <a:r>
              <a:rPr kumimoji="1" lang="en-US" altLang="ja-JP" sz="1200" dirty="0"/>
              <a:t>Instagram</a:t>
            </a:r>
            <a:r>
              <a:rPr kumimoji="1" lang="ja-JP" altLang="en-US" sz="1200" dirty="0"/>
              <a:t>、</a:t>
            </a:r>
            <a:r>
              <a:rPr kumimoji="1" lang="en-US" altLang="ja-JP" sz="1200" dirty="0"/>
              <a:t>Line</a:t>
            </a:r>
            <a:r>
              <a:rPr kumimoji="1" lang="ja-JP" altLang="en-US" sz="1200" dirty="0"/>
              <a:t>、</a:t>
            </a:r>
            <a:r>
              <a:rPr kumimoji="1" lang="en-US" altLang="ja-JP" sz="1200" dirty="0"/>
              <a:t>Threads</a:t>
            </a:r>
            <a:r>
              <a:rPr kumimoji="1" lang="ja-JP" altLang="en-US" sz="1200" dirty="0"/>
              <a:t>、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、</a:t>
            </a:r>
            <a:r>
              <a:rPr kumimoji="1" lang="en-US" altLang="ja-JP" sz="1200" dirty="0"/>
              <a:t>Face Book</a:t>
            </a:r>
            <a:r>
              <a:rPr kumimoji="1" lang="ja-JP" altLang="en-US" sz="1200" dirty="0"/>
              <a:t>、</a:t>
            </a:r>
            <a:r>
              <a:rPr kumimoji="1" lang="en-US" altLang="ja-JP" sz="1200" dirty="0"/>
              <a:t>etc..</a:t>
            </a:r>
            <a:r>
              <a:rPr kumimoji="1" lang="ja-JP" altLang="en-US" sz="1200" dirty="0"/>
              <a:t>）、</a:t>
            </a:r>
            <a:endParaRPr kumimoji="1"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5F605B3-C780-AD94-7546-7107A3740C12}"/>
              </a:ext>
            </a:extLst>
          </p:cNvPr>
          <p:cNvSpPr/>
          <p:nvPr/>
        </p:nvSpPr>
        <p:spPr>
          <a:xfrm>
            <a:off x="5697774" y="3475617"/>
            <a:ext cx="4005943" cy="637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へのリンク（団体のみ）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26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54EC70E-7E83-AA88-CCA2-839EA8E38786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B2A9F2-3C4B-E83D-4AF9-FA19A909CB21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CFC7F0E-E838-4865-6D28-04033316FCFC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F4B318-2B05-F107-B428-238FEAF8FBE1}"/>
              </a:ext>
            </a:extLst>
          </p:cNvPr>
          <p:cNvSpPr/>
          <p:nvPr/>
        </p:nvSpPr>
        <p:spPr>
          <a:xfrm>
            <a:off x="1535185" y="1166069"/>
            <a:ext cx="8766495" cy="512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個体情報一覧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425099-9708-A7CD-6A86-8833A932B13A}"/>
              </a:ext>
            </a:extLst>
          </p:cNvPr>
          <p:cNvSpPr/>
          <p:nvPr/>
        </p:nvSpPr>
        <p:spPr>
          <a:xfrm>
            <a:off x="19770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1CD82F-6D6F-492B-2360-4B2B8D517F99}"/>
              </a:ext>
            </a:extLst>
          </p:cNvPr>
          <p:cNvSpPr/>
          <p:nvPr/>
        </p:nvSpPr>
        <p:spPr>
          <a:xfrm>
            <a:off x="38044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2C0C1B-56E8-BC70-E12D-C83DC215A61F}"/>
              </a:ext>
            </a:extLst>
          </p:cNvPr>
          <p:cNvSpPr/>
          <p:nvPr/>
        </p:nvSpPr>
        <p:spPr>
          <a:xfrm>
            <a:off x="8307897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3AB263-AB3C-D2F6-18F5-34BB46D9BB62}"/>
              </a:ext>
            </a:extLst>
          </p:cNvPr>
          <p:cNvSpPr/>
          <p:nvPr/>
        </p:nvSpPr>
        <p:spPr>
          <a:xfrm>
            <a:off x="1977005" y="5143849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E9F052-F809-04C4-C9C2-13848C4B2170}"/>
              </a:ext>
            </a:extLst>
          </p:cNvPr>
          <p:cNvSpPr/>
          <p:nvPr/>
        </p:nvSpPr>
        <p:spPr>
          <a:xfrm>
            <a:off x="8307896" y="5148043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7F3033-C5D9-12DA-CB17-5DEA26124C05}"/>
              </a:ext>
            </a:extLst>
          </p:cNvPr>
          <p:cNvSpPr/>
          <p:nvPr/>
        </p:nvSpPr>
        <p:spPr>
          <a:xfrm>
            <a:off x="9749748" y="493190"/>
            <a:ext cx="2442252" cy="304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通知情報の表示</a:t>
            </a:r>
          </a:p>
        </p:txBody>
      </p:sp>
      <p:pic>
        <p:nvPicPr>
          <p:cNvPr id="18" name="グラフィックス 17" descr="カーソル 単色塗りつぶし">
            <a:extLst>
              <a:ext uri="{FF2B5EF4-FFF2-40B4-BE49-F238E27FC236}">
                <a16:creationId xmlns:a16="http://schemas.microsoft.com/office/drawing/2014/main" id="{FB02B3D2-326D-BFD4-C9E8-2631884E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746" y="172752"/>
            <a:ext cx="624979" cy="62497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94B51-44FF-BB64-DD0A-B4BF37935207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DE2DC4E-27C7-8164-EE12-B4CD8AE03C7E}"/>
              </a:ext>
            </a:extLst>
          </p:cNvPr>
          <p:cNvSpPr/>
          <p:nvPr/>
        </p:nvSpPr>
        <p:spPr>
          <a:xfrm>
            <a:off x="10051420" y="-20202"/>
            <a:ext cx="391886" cy="31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</a:t>
            </a:r>
            <a:endParaRPr kumimoji="1" lang="ja-JP" altLang="en-US" dirty="0"/>
          </a:p>
        </p:txBody>
      </p:sp>
      <p:pic>
        <p:nvPicPr>
          <p:cNvPr id="17" name="グラフィックス 16" descr="ベル 枠線">
            <a:extLst>
              <a:ext uri="{FF2B5EF4-FFF2-40B4-BE49-F238E27FC236}">
                <a16:creationId xmlns:a16="http://schemas.microsoft.com/office/drawing/2014/main" id="{CF656D73-93A8-B9C1-E584-A88D3524C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E012BF1-7FDE-68D3-89D6-8E47FC346FDA}"/>
              </a:ext>
            </a:extLst>
          </p:cNvPr>
          <p:cNvSpPr/>
          <p:nvPr/>
        </p:nvSpPr>
        <p:spPr>
          <a:xfrm>
            <a:off x="7977402" y="3530938"/>
            <a:ext cx="3303308" cy="912429"/>
          </a:xfrm>
          <a:prstGeom prst="wedgeRectCallout">
            <a:avLst>
              <a:gd name="adj1" fmla="val 25394"/>
              <a:gd name="adj2" fmla="val -843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/>
              <a:t>通知情報としては以下</a:t>
            </a:r>
            <a:endParaRPr kumimoji="1" lang="en-US" altLang="ja-JP" sz="1200" dirty="0"/>
          </a:p>
          <a:p>
            <a:r>
              <a:rPr lang="ja-JP" altLang="en-US" sz="1200" dirty="0"/>
              <a:t>・保護個体の追加通知（レコメンド）</a:t>
            </a:r>
            <a:endParaRPr lang="en-US" altLang="ja-JP" sz="1200" dirty="0"/>
          </a:p>
          <a:p>
            <a:r>
              <a:rPr kumimoji="1" lang="ja-JP" altLang="en-US" sz="1200" dirty="0"/>
              <a:t>・サイトのお知らせ</a:t>
            </a:r>
            <a:endParaRPr kumimoji="1" lang="en-US" altLang="ja-JP" sz="1200" dirty="0"/>
          </a:p>
          <a:p>
            <a:r>
              <a:rPr lang="ja-JP" altLang="en-US" sz="1200" dirty="0"/>
              <a:t>→サイトの変更点など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FDB68-0B1E-3C27-0642-FFA27E871172}"/>
              </a:ext>
            </a:extLst>
          </p:cNvPr>
          <p:cNvSpPr/>
          <p:nvPr/>
        </p:nvSpPr>
        <p:spPr>
          <a:xfrm>
            <a:off x="2719944" y="748715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844B19-7B0E-0076-A0B8-CD4210224B24}"/>
              </a:ext>
            </a:extLst>
          </p:cNvPr>
          <p:cNvSpPr/>
          <p:nvPr/>
        </p:nvSpPr>
        <p:spPr>
          <a:xfrm>
            <a:off x="5927763" y="750537"/>
            <a:ext cx="3198488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絞り込み</a:t>
            </a:r>
          </a:p>
        </p:txBody>
      </p:sp>
    </p:spTree>
    <p:extLst>
      <p:ext uri="{BB962C8B-B14F-4D97-AF65-F5344CB8AC3E}">
        <p14:creationId xmlns:p14="http://schemas.microsoft.com/office/powerpoint/2010/main" val="313635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54EC70E-7E83-AA88-CCA2-839EA8E38786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B2A9F2-3C4B-E83D-4AF9-FA19A909CB21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CFC7F0E-E838-4865-6D28-04033316FCFC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F4B318-2B05-F107-B428-238FEAF8FBE1}"/>
              </a:ext>
            </a:extLst>
          </p:cNvPr>
          <p:cNvSpPr/>
          <p:nvPr/>
        </p:nvSpPr>
        <p:spPr>
          <a:xfrm>
            <a:off x="1535185" y="1166069"/>
            <a:ext cx="8766495" cy="569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A9EDF-088C-B802-ABE4-3B9A88AAACC6}"/>
              </a:ext>
            </a:extLst>
          </p:cNvPr>
          <p:cNvSpPr/>
          <p:nvPr/>
        </p:nvSpPr>
        <p:spPr>
          <a:xfrm>
            <a:off x="3612859" y="767592"/>
            <a:ext cx="4966282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425099-9708-A7CD-6A86-8833A932B13A}"/>
              </a:ext>
            </a:extLst>
          </p:cNvPr>
          <p:cNvSpPr/>
          <p:nvPr/>
        </p:nvSpPr>
        <p:spPr>
          <a:xfrm>
            <a:off x="19770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1CD82F-6D6F-492B-2360-4B2B8D517F99}"/>
              </a:ext>
            </a:extLst>
          </p:cNvPr>
          <p:cNvSpPr/>
          <p:nvPr/>
        </p:nvSpPr>
        <p:spPr>
          <a:xfrm>
            <a:off x="38044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2C0C1B-56E8-BC70-E12D-C83DC215A61F}"/>
              </a:ext>
            </a:extLst>
          </p:cNvPr>
          <p:cNvSpPr/>
          <p:nvPr/>
        </p:nvSpPr>
        <p:spPr>
          <a:xfrm>
            <a:off x="8307897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3AB263-AB3C-D2F6-18F5-34BB46D9BB62}"/>
              </a:ext>
            </a:extLst>
          </p:cNvPr>
          <p:cNvSpPr/>
          <p:nvPr/>
        </p:nvSpPr>
        <p:spPr>
          <a:xfrm>
            <a:off x="1977005" y="5143849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E9F052-F809-04C4-C9C2-13848C4B2170}"/>
              </a:ext>
            </a:extLst>
          </p:cNvPr>
          <p:cNvSpPr/>
          <p:nvPr/>
        </p:nvSpPr>
        <p:spPr>
          <a:xfrm>
            <a:off x="8307896" y="5148043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7F3033-C5D9-12DA-CB17-5DEA26124C05}"/>
              </a:ext>
            </a:extLst>
          </p:cNvPr>
          <p:cNvSpPr/>
          <p:nvPr/>
        </p:nvSpPr>
        <p:spPr>
          <a:xfrm>
            <a:off x="2248250" y="461394"/>
            <a:ext cx="7695499" cy="624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リンク</a:t>
            </a:r>
            <a:r>
              <a:rPr lang="en-US" altLang="ja-JP" dirty="0"/>
              <a:t>1</a:t>
            </a:r>
            <a:r>
              <a:rPr lang="ja-JP" altLang="en-US" dirty="0"/>
              <a:t>　リンク</a:t>
            </a:r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r>
              <a:rPr lang="ja-JP" altLang="en-US" dirty="0"/>
              <a:t>　リンク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  <p:pic>
        <p:nvPicPr>
          <p:cNvPr id="18" name="グラフィックス 17" descr="カーソル 単色塗りつぶし">
            <a:extLst>
              <a:ext uri="{FF2B5EF4-FFF2-40B4-BE49-F238E27FC236}">
                <a16:creationId xmlns:a16="http://schemas.microsoft.com/office/drawing/2014/main" id="{FB02B3D2-326D-BFD4-C9E8-2631884E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916" y="138419"/>
            <a:ext cx="624979" cy="62497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94B51-44FF-BB64-DD0A-B4BF37935207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pic>
        <p:nvPicPr>
          <p:cNvPr id="17" name="グラフィックス 16" descr="ベル 枠線">
            <a:extLst>
              <a:ext uri="{FF2B5EF4-FFF2-40B4-BE49-F238E27FC236}">
                <a16:creationId xmlns:a16="http://schemas.microsoft.com/office/drawing/2014/main" id="{CF656D73-93A8-B9C1-E584-A88D3524C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061FF73-CF23-2ABB-27A2-561269D25AB2}"/>
              </a:ext>
            </a:extLst>
          </p:cNvPr>
          <p:cNvSpPr/>
          <p:nvPr/>
        </p:nvSpPr>
        <p:spPr>
          <a:xfrm>
            <a:off x="10301680" y="1166069"/>
            <a:ext cx="279234" cy="568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スクロール可</a:t>
            </a:r>
          </a:p>
        </p:txBody>
      </p:sp>
    </p:spTree>
    <p:extLst>
      <p:ext uri="{BB962C8B-B14F-4D97-AF65-F5344CB8AC3E}">
        <p14:creationId xmlns:p14="http://schemas.microsoft.com/office/powerpoint/2010/main" val="186337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4C3DFDB-D47C-F82F-2385-E1531792F74A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94C367-96F1-11F6-E9B6-E4F59B99575C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445334-A7A5-55AE-CFC0-0F94264B6F29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F4B318-2B05-F107-B428-238FEAF8FBE1}"/>
              </a:ext>
            </a:extLst>
          </p:cNvPr>
          <p:cNvSpPr/>
          <p:nvPr/>
        </p:nvSpPr>
        <p:spPr>
          <a:xfrm>
            <a:off x="1535185" y="1166069"/>
            <a:ext cx="8766495" cy="512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A9EDF-088C-B802-ABE4-3B9A88AAACC6}"/>
              </a:ext>
            </a:extLst>
          </p:cNvPr>
          <p:cNvSpPr/>
          <p:nvPr/>
        </p:nvSpPr>
        <p:spPr>
          <a:xfrm>
            <a:off x="3612859" y="767592"/>
            <a:ext cx="4966282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425099-9708-A7CD-6A86-8833A932B13A}"/>
              </a:ext>
            </a:extLst>
          </p:cNvPr>
          <p:cNvSpPr/>
          <p:nvPr/>
        </p:nvSpPr>
        <p:spPr>
          <a:xfrm>
            <a:off x="19770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1CD82F-6D6F-492B-2360-4B2B8D517F99}"/>
              </a:ext>
            </a:extLst>
          </p:cNvPr>
          <p:cNvSpPr/>
          <p:nvPr/>
        </p:nvSpPr>
        <p:spPr>
          <a:xfrm>
            <a:off x="38044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2C0C1B-56E8-BC70-E12D-C83DC215A61F}"/>
              </a:ext>
            </a:extLst>
          </p:cNvPr>
          <p:cNvSpPr/>
          <p:nvPr/>
        </p:nvSpPr>
        <p:spPr>
          <a:xfrm>
            <a:off x="8307897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3AB263-AB3C-D2F6-18F5-34BB46D9BB62}"/>
              </a:ext>
            </a:extLst>
          </p:cNvPr>
          <p:cNvSpPr/>
          <p:nvPr/>
        </p:nvSpPr>
        <p:spPr>
          <a:xfrm>
            <a:off x="1977005" y="5143849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E9F052-F809-04C4-C9C2-13848C4B2170}"/>
              </a:ext>
            </a:extLst>
          </p:cNvPr>
          <p:cNvSpPr/>
          <p:nvPr/>
        </p:nvSpPr>
        <p:spPr>
          <a:xfrm>
            <a:off x="8307896" y="5148043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7F3033-C5D9-12DA-CB17-5DEA26124C05}"/>
              </a:ext>
            </a:extLst>
          </p:cNvPr>
          <p:cNvSpPr/>
          <p:nvPr/>
        </p:nvSpPr>
        <p:spPr>
          <a:xfrm>
            <a:off x="2248250" y="461394"/>
            <a:ext cx="7695499" cy="624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体験談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体験談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lang="ja-JP" altLang="en-US" dirty="0"/>
              <a:t>体験談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r>
              <a:rPr lang="ja-JP" altLang="en-US" dirty="0"/>
              <a:t>　体験談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  <p:pic>
        <p:nvPicPr>
          <p:cNvPr id="18" name="グラフィックス 17" descr="カーソル 単色塗りつぶし">
            <a:extLst>
              <a:ext uri="{FF2B5EF4-FFF2-40B4-BE49-F238E27FC236}">
                <a16:creationId xmlns:a16="http://schemas.microsoft.com/office/drawing/2014/main" id="{FB02B3D2-326D-BFD4-C9E8-2631884E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3424" y="98574"/>
            <a:ext cx="624979" cy="6249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E5DBD2-D5B4-A375-566A-7C7BFBE24568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pic>
        <p:nvPicPr>
          <p:cNvPr id="7" name="グラフィックス 6" descr="ベル 枠線">
            <a:extLst>
              <a:ext uri="{FF2B5EF4-FFF2-40B4-BE49-F238E27FC236}">
                <a16:creationId xmlns:a16="http://schemas.microsoft.com/office/drawing/2014/main" id="{6EF28E58-4A24-FD6E-AE9E-438CB38A9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F51AA7-6645-629A-A5A1-876CEBE0819A}"/>
              </a:ext>
            </a:extLst>
          </p:cNvPr>
          <p:cNvSpPr/>
          <p:nvPr/>
        </p:nvSpPr>
        <p:spPr>
          <a:xfrm>
            <a:off x="1535185" y="1166069"/>
            <a:ext cx="8766495" cy="569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個体情報一覧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0EBB5F-B90B-4D8D-36FD-D3DDBA03174E}"/>
              </a:ext>
            </a:extLst>
          </p:cNvPr>
          <p:cNvSpPr/>
          <p:nvPr/>
        </p:nvSpPr>
        <p:spPr>
          <a:xfrm>
            <a:off x="19770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512DE77-0149-A908-8CFA-DED55C4F820C}"/>
              </a:ext>
            </a:extLst>
          </p:cNvPr>
          <p:cNvSpPr/>
          <p:nvPr/>
        </p:nvSpPr>
        <p:spPr>
          <a:xfrm>
            <a:off x="3804406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44E7A1-85BF-E4D8-E6C0-8248A50652FF}"/>
              </a:ext>
            </a:extLst>
          </p:cNvPr>
          <p:cNvSpPr/>
          <p:nvPr/>
        </p:nvSpPr>
        <p:spPr>
          <a:xfrm>
            <a:off x="8307897" y="1384183"/>
            <a:ext cx="1635853" cy="1518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AB9E38C-3CAF-7DBA-C350-FA6B2DB8A496}"/>
              </a:ext>
            </a:extLst>
          </p:cNvPr>
          <p:cNvSpPr/>
          <p:nvPr/>
        </p:nvSpPr>
        <p:spPr>
          <a:xfrm>
            <a:off x="1977005" y="5143849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1655A5F-EFF2-2028-13E9-C7F3E02330FF}"/>
              </a:ext>
            </a:extLst>
          </p:cNvPr>
          <p:cNvSpPr/>
          <p:nvPr/>
        </p:nvSpPr>
        <p:spPr>
          <a:xfrm>
            <a:off x="8307896" y="5148043"/>
            <a:ext cx="1635853" cy="1143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個体情報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AA85F58-12F7-CC8C-742E-1C1521B3A613}"/>
              </a:ext>
            </a:extLst>
          </p:cNvPr>
          <p:cNvSpPr/>
          <p:nvPr/>
        </p:nvSpPr>
        <p:spPr>
          <a:xfrm>
            <a:off x="10301680" y="1166069"/>
            <a:ext cx="279234" cy="568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スクロール可</a:t>
            </a:r>
          </a:p>
        </p:txBody>
      </p:sp>
    </p:spTree>
    <p:extLst>
      <p:ext uri="{BB962C8B-B14F-4D97-AF65-F5344CB8AC3E}">
        <p14:creationId xmlns:p14="http://schemas.microsoft.com/office/powerpoint/2010/main" val="313024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F4B318-2B05-F107-B428-238FEAF8FBE1}"/>
              </a:ext>
            </a:extLst>
          </p:cNvPr>
          <p:cNvSpPr/>
          <p:nvPr/>
        </p:nvSpPr>
        <p:spPr>
          <a:xfrm>
            <a:off x="1535184" y="1166069"/>
            <a:ext cx="8766495" cy="512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A9EDF-088C-B802-ABE4-3B9A88AAACC6}"/>
              </a:ext>
            </a:extLst>
          </p:cNvPr>
          <p:cNvSpPr/>
          <p:nvPr/>
        </p:nvSpPr>
        <p:spPr>
          <a:xfrm>
            <a:off x="3612859" y="767592"/>
            <a:ext cx="4966282" cy="31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検索ボックス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FE7A23-90F7-1999-1CE6-C986406CFA05}"/>
              </a:ext>
            </a:extLst>
          </p:cNvPr>
          <p:cNvSpPr/>
          <p:nvPr/>
        </p:nvSpPr>
        <p:spPr>
          <a:xfrm>
            <a:off x="1535184" y="1166069"/>
            <a:ext cx="8766495" cy="3816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48ED50-05F6-5803-AFE8-B96A3975373E}"/>
              </a:ext>
            </a:extLst>
          </p:cNvPr>
          <p:cNvSpPr/>
          <p:nvPr/>
        </p:nvSpPr>
        <p:spPr>
          <a:xfrm>
            <a:off x="1654029" y="1627463"/>
            <a:ext cx="2993472" cy="18015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  <a:endParaRPr kumimoji="1"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0E766F5-78B4-B14E-44F4-EFC96994DE98}"/>
              </a:ext>
            </a:extLst>
          </p:cNvPr>
          <p:cNvSpPr/>
          <p:nvPr/>
        </p:nvSpPr>
        <p:spPr>
          <a:xfrm>
            <a:off x="4766345" y="1630960"/>
            <a:ext cx="5451446" cy="44594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3469CD-E4D0-0A43-838E-35CBD266A90C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団体</a:t>
            </a:r>
            <a:r>
              <a:rPr lang="en-US" altLang="ja-JP" dirty="0"/>
              <a:t>/</a:t>
            </a:r>
            <a:r>
              <a:rPr lang="ja-JP" altLang="en-US" dirty="0"/>
              <a:t>里親情報編集</a:t>
            </a:r>
            <a:endParaRPr kumimoji="1" lang="ja-JP" altLang="en-US" dirty="0"/>
          </a:p>
        </p:txBody>
      </p:sp>
      <p:pic>
        <p:nvPicPr>
          <p:cNvPr id="3" name="グラフィックス 2" descr="ベル 枠線">
            <a:extLst>
              <a:ext uri="{FF2B5EF4-FFF2-40B4-BE49-F238E27FC236}">
                <a16:creationId xmlns:a16="http://schemas.microsoft.com/office/drawing/2014/main" id="{FAF2A0EA-4841-1FAF-3EF4-B44278558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E8387F-D8E2-0221-0039-4DFC9D8177FB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FA786B-A32F-C340-4E31-D443F23EA861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B5DE5E-AE83-E934-B5AA-A11A0F27B797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66B3400-C274-3A48-F3AA-B16D49F37261}"/>
              </a:ext>
            </a:extLst>
          </p:cNvPr>
          <p:cNvSpPr/>
          <p:nvPr/>
        </p:nvSpPr>
        <p:spPr>
          <a:xfrm>
            <a:off x="319124" y="5375674"/>
            <a:ext cx="1950098" cy="951722"/>
          </a:xfrm>
          <a:prstGeom prst="wedgeRectCallout">
            <a:avLst>
              <a:gd name="adj1" fmla="val 57636"/>
              <a:gd name="adj2" fmla="val -3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飼育情報</a:t>
            </a:r>
            <a:r>
              <a:rPr kumimoji="1" lang="en-US" altLang="ja-JP" dirty="0"/>
              <a:t>/</a:t>
            </a:r>
            <a:r>
              <a:rPr kumimoji="1" lang="ja-JP" altLang="en-US" dirty="0"/>
              <a:t>体験談</a:t>
            </a:r>
            <a:r>
              <a:rPr kumimoji="1" lang="en-US" altLang="ja-JP" dirty="0"/>
              <a:t>/</a:t>
            </a:r>
            <a:r>
              <a:rPr kumimoji="1" lang="ja-JP" altLang="en-US" dirty="0"/>
              <a:t>種類情報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215FB99B-E633-BF89-4E73-26856405681D}"/>
              </a:ext>
            </a:extLst>
          </p:cNvPr>
          <p:cNvSpPr/>
          <p:nvPr/>
        </p:nvSpPr>
        <p:spPr>
          <a:xfrm>
            <a:off x="107130" y="3671931"/>
            <a:ext cx="2374085" cy="377505"/>
          </a:xfrm>
          <a:prstGeom prst="wedgeRectCallout">
            <a:avLst>
              <a:gd name="adj1" fmla="val 51345"/>
              <a:gd name="adj2" fmla="val -1555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イメージ領域は常に表示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394A7BB9-03A8-CFE2-32C6-955C8F1500D3}"/>
              </a:ext>
            </a:extLst>
          </p:cNvPr>
          <p:cNvSpPr/>
          <p:nvPr/>
        </p:nvSpPr>
        <p:spPr>
          <a:xfrm>
            <a:off x="107130" y="855852"/>
            <a:ext cx="2374085" cy="377505"/>
          </a:xfrm>
          <a:prstGeom prst="wedgeRectCallout">
            <a:avLst>
              <a:gd name="adj1" fmla="val 57240"/>
              <a:gd name="adj2" fmla="val 916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タイトル領域は常に表示</a:t>
            </a: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26FCE531-584E-A5B7-7D15-E43500A637FD}"/>
              </a:ext>
            </a:extLst>
          </p:cNvPr>
          <p:cNvSpPr/>
          <p:nvPr/>
        </p:nvSpPr>
        <p:spPr>
          <a:xfrm>
            <a:off x="9703717" y="5953046"/>
            <a:ext cx="2374085" cy="377505"/>
          </a:xfrm>
          <a:prstGeom prst="wedgeRectCallout">
            <a:avLst>
              <a:gd name="adj1" fmla="val -46910"/>
              <a:gd name="adj2" fmla="val -862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説明領域はスクロール可能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809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DE871-0DA2-AB77-5E43-60D361F4D44F}"/>
              </a:ext>
            </a:extLst>
          </p:cNvPr>
          <p:cNvSpPr/>
          <p:nvPr/>
        </p:nvSpPr>
        <p:spPr>
          <a:xfrm>
            <a:off x="0" y="0"/>
            <a:ext cx="2248250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サイトのタイトル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2DDC95-9BB8-340F-1078-4EF3E7C14E13}"/>
              </a:ext>
            </a:extLst>
          </p:cNvPr>
          <p:cNvSpPr/>
          <p:nvPr/>
        </p:nvSpPr>
        <p:spPr>
          <a:xfrm>
            <a:off x="2269222" y="6291"/>
            <a:ext cx="2442252" cy="45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飼育の情報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D42685B-641F-40D5-19DB-A83FDE455656}"/>
              </a:ext>
            </a:extLst>
          </p:cNvPr>
          <p:cNvSpPr/>
          <p:nvPr/>
        </p:nvSpPr>
        <p:spPr>
          <a:xfrm>
            <a:off x="7175241" y="15899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体験談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1A91BCD-2106-21A9-EFB1-DE2C0697BE60}"/>
              </a:ext>
            </a:extLst>
          </p:cNvPr>
          <p:cNvSpPr/>
          <p:nvPr/>
        </p:nvSpPr>
        <p:spPr>
          <a:xfrm>
            <a:off x="10677758" y="-7509"/>
            <a:ext cx="1514242" cy="46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新規登録</a:t>
            </a:r>
            <a:endParaRPr kumimoji="1" lang="ja-JP" altLang="en-US" dirty="0"/>
          </a:p>
        </p:txBody>
      </p:sp>
      <p:pic>
        <p:nvPicPr>
          <p:cNvPr id="20" name="グラフィックス 19" descr="ベル 枠線">
            <a:extLst>
              <a:ext uri="{FF2B5EF4-FFF2-40B4-BE49-F238E27FC236}">
                <a16:creationId xmlns:a16="http://schemas.microsoft.com/office/drawing/2014/main" id="{B080BC8F-FF16-680C-CBBF-FE13F43B2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8855" y="8389"/>
            <a:ext cx="468903" cy="46890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57E314-6F02-095D-E1A5-2E490B4F40F4}"/>
              </a:ext>
            </a:extLst>
          </p:cNvPr>
          <p:cNvSpPr/>
          <p:nvPr/>
        </p:nvSpPr>
        <p:spPr>
          <a:xfrm>
            <a:off x="4683480" y="21855"/>
            <a:ext cx="2528476" cy="44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種類情報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268786-B697-73C5-940E-98552E6DB773}"/>
              </a:ext>
            </a:extLst>
          </p:cNvPr>
          <p:cNvSpPr/>
          <p:nvPr/>
        </p:nvSpPr>
        <p:spPr>
          <a:xfrm>
            <a:off x="0" y="453886"/>
            <a:ext cx="12192000" cy="6382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26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509</Words>
  <Application>Microsoft Office PowerPoint</Application>
  <PresentationFormat>ワイド画面</PresentationFormat>
  <Paragraphs>147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　 大輝</dc:creator>
  <cp:lastModifiedBy>橋本　 大輝</cp:lastModifiedBy>
  <cp:revision>76</cp:revision>
  <dcterms:created xsi:type="dcterms:W3CDTF">2024-02-09T03:57:11Z</dcterms:created>
  <dcterms:modified xsi:type="dcterms:W3CDTF">2024-03-01T09:19:49Z</dcterms:modified>
</cp:coreProperties>
</file>