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93" r:id="rId3"/>
    <p:sldId id="258" r:id="rId4"/>
    <p:sldId id="259" r:id="rId5"/>
    <p:sldId id="260" r:id="rId6"/>
    <p:sldId id="261" r:id="rId7"/>
    <p:sldId id="294" r:id="rId8"/>
    <p:sldId id="264" r:id="rId9"/>
    <p:sldId id="262" r:id="rId10"/>
    <p:sldId id="330" r:id="rId11"/>
    <p:sldId id="266" r:id="rId12"/>
    <p:sldId id="347" r:id="rId13"/>
    <p:sldId id="268" r:id="rId14"/>
    <p:sldId id="269" r:id="rId15"/>
    <p:sldId id="333" r:id="rId16"/>
    <p:sldId id="351" r:id="rId17"/>
    <p:sldId id="338" r:id="rId18"/>
    <p:sldId id="349" r:id="rId19"/>
    <p:sldId id="278" r:id="rId20"/>
    <p:sldId id="339" r:id="rId21"/>
    <p:sldId id="328" r:id="rId22"/>
    <p:sldId id="296" r:id="rId23"/>
    <p:sldId id="350" r:id="rId24"/>
    <p:sldId id="35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202C8-B5A3-472D-903A-1693065F7CCE}" v="1" dt="2024-10-05T11:56:4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802" autoAdjust="0"/>
  </p:normalViewPr>
  <p:slideViewPr>
    <p:cSldViewPr snapToGrid="0">
      <p:cViewPr varScale="1">
        <p:scale>
          <a:sx n="64" d="100"/>
          <a:sy n="64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Waters" userId="9abe9004a363a789" providerId="LiveId" clId="{C4C202C8-B5A3-472D-903A-1693065F7CCE}"/>
    <pc:docChg chg="custSel addSld delSld modSld">
      <pc:chgData name="Christopher Waters" userId="9abe9004a363a789" providerId="LiveId" clId="{C4C202C8-B5A3-472D-903A-1693065F7CCE}" dt="2024-10-05T11:57:38.372" v="13" actId="1076"/>
      <pc:docMkLst>
        <pc:docMk/>
      </pc:docMkLst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2304900496" sldId="298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1750629464" sldId="299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3808354591" sldId="305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3021927359" sldId="306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1172298529" sldId="307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143832896" sldId="310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3403878550" sldId="311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2145477193" sldId="312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4245108040" sldId="313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461464150" sldId="316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4126198500" sldId="317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957419148" sldId="318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3177217591" sldId="319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1995216907" sldId="320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3705533820" sldId="321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3798434013" sldId="322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706497228" sldId="323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1887717735" sldId="332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73907918" sldId="334"/>
        </pc:sldMkLst>
      </pc:sldChg>
      <pc:sldChg chg="del">
        <pc:chgData name="Christopher Waters" userId="9abe9004a363a789" providerId="LiveId" clId="{C4C202C8-B5A3-472D-903A-1693065F7CCE}" dt="2024-10-05T11:55:57.949" v="0" actId="2696"/>
        <pc:sldMkLst>
          <pc:docMk/>
          <pc:sldMk cId="2985484608" sldId="335"/>
        </pc:sldMkLst>
      </pc:sldChg>
      <pc:sldChg chg="delSp new del mod">
        <pc:chgData name="Christopher Waters" userId="9abe9004a363a789" providerId="LiveId" clId="{C4C202C8-B5A3-472D-903A-1693065F7CCE}" dt="2024-10-05T11:56:49.567" v="4" actId="2696"/>
        <pc:sldMkLst>
          <pc:docMk/>
          <pc:sldMk cId="735136461" sldId="352"/>
        </pc:sldMkLst>
        <pc:spChg chg="del">
          <ac:chgData name="Christopher Waters" userId="9abe9004a363a789" providerId="LiveId" clId="{C4C202C8-B5A3-472D-903A-1693065F7CCE}" dt="2024-10-05T11:56:23.959" v="2" actId="21"/>
          <ac:spMkLst>
            <pc:docMk/>
            <pc:sldMk cId="735136461" sldId="352"/>
            <ac:spMk id="2" creationId="{8E15BABC-07F0-2B80-2CE9-E563C79132C5}"/>
          </ac:spMkLst>
        </pc:spChg>
      </pc:sldChg>
      <pc:sldChg chg="addSp delSp modSp add mod">
        <pc:chgData name="Christopher Waters" userId="9abe9004a363a789" providerId="LiveId" clId="{C4C202C8-B5A3-472D-903A-1693065F7CCE}" dt="2024-10-05T11:57:38.372" v="13" actId="1076"/>
        <pc:sldMkLst>
          <pc:docMk/>
          <pc:sldMk cId="1964195370" sldId="353"/>
        </pc:sldMkLst>
        <pc:spChg chg="mod">
          <ac:chgData name="Christopher Waters" userId="9abe9004a363a789" providerId="LiveId" clId="{C4C202C8-B5A3-472D-903A-1693065F7CCE}" dt="2024-10-05T11:57:38.372" v="13" actId="1076"/>
          <ac:spMkLst>
            <pc:docMk/>
            <pc:sldMk cId="1964195370" sldId="353"/>
            <ac:spMk id="2" creationId="{50C7EB2C-7A01-E1E0-98E5-BE9D28332BB8}"/>
          </ac:spMkLst>
        </pc:spChg>
        <pc:spChg chg="del">
          <ac:chgData name="Christopher Waters" userId="9abe9004a363a789" providerId="LiveId" clId="{C4C202C8-B5A3-472D-903A-1693065F7CCE}" dt="2024-10-05T11:56:58.130" v="5" actId="21"/>
          <ac:spMkLst>
            <pc:docMk/>
            <pc:sldMk cId="1964195370" sldId="353"/>
            <ac:spMk id="3" creationId="{F4B2909F-234D-4FC0-BF27-6A7B8EE47FFA}"/>
          </ac:spMkLst>
        </pc:spChg>
        <pc:spChg chg="add del mod">
          <ac:chgData name="Christopher Waters" userId="9abe9004a363a789" providerId="LiveId" clId="{C4C202C8-B5A3-472D-903A-1693065F7CCE}" dt="2024-10-05T11:57:04.781" v="6" actId="21"/>
          <ac:spMkLst>
            <pc:docMk/>
            <pc:sldMk cId="1964195370" sldId="353"/>
            <ac:spMk id="5" creationId="{93116A97-6AAF-9B5C-35D1-B9AB1FE8E0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B8DC8-348A-4A8C-9858-B030A1D0783F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4684A-C78A-465E-8B6C-73A8BFA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10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4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0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62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577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01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97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95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782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2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11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43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8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00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16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2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2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45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F332A0-168E-4167-AC87-B5EB4095FA1B}" type="datetimeFigureOut">
              <a:rPr lang="en-AU" smtClean="0"/>
              <a:t>5/10/2024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147E8F-9075-4460-A1C1-CAE97F668C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23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B2C-7A01-E1E0-98E5-BE9D28332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0839"/>
            <a:ext cx="8825658" cy="1119781"/>
          </a:xfrm>
        </p:spPr>
        <p:txBody>
          <a:bodyPr/>
          <a:lstStyle/>
          <a:p>
            <a:r>
              <a:rPr lang="en-AU" dirty="0"/>
              <a:t>Mini-Project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2909F-234D-4FC0-BF27-6A7B8EE47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Blood Sample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8032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C75F-53AB-1AF0-BB1C-8A0454CC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Pairplot</a:t>
            </a:r>
            <a:r>
              <a:rPr lang="en-AU" dirty="0"/>
              <a:t>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971E6-B865-9281-A8D7-020F8E93E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37" y="1797823"/>
            <a:ext cx="10223292" cy="5060177"/>
          </a:xfrm>
        </p:spPr>
      </p:pic>
    </p:spTree>
    <p:extLst>
      <p:ext uri="{BB962C8B-B14F-4D97-AF65-F5344CB8AC3E}">
        <p14:creationId xmlns:p14="http://schemas.microsoft.com/office/powerpoint/2010/main" val="2161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1AF6D-235B-E98F-317B-ADA5E0E1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AU" sz="4400" dirty="0">
                <a:solidFill>
                  <a:srgbClr val="EBEBEB"/>
                </a:solidFill>
              </a:rPr>
              <a:t>Correlation Heatmap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A4FF10-E905-64F8-BF3D-1EE3AB880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417" y="220682"/>
            <a:ext cx="7179960" cy="6157493"/>
          </a:xfrm>
        </p:spPr>
      </p:pic>
    </p:spTree>
    <p:extLst>
      <p:ext uri="{BB962C8B-B14F-4D97-AF65-F5344CB8AC3E}">
        <p14:creationId xmlns:p14="http://schemas.microsoft.com/office/powerpoint/2010/main" val="84424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498D-9F5B-04F7-DCAB-23468B8C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57FB-ADE6-836B-DDBC-B9AD2A74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171" y="2263516"/>
            <a:ext cx="5960660" cy="22053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Both the </a:t>
            </a:r>
            <a:r>
              <a:rPr lang="en-US" sz="1400" dirty="0" err="1"/>
              <a:t>pairplot</a:t>
            </a:r>
            <a:r>
              <a:rPr lang="en-US" sz="1400" dirty="0"/>
              <a:t> and correlation matrix both showed significant positive correlations between the target variable ('BP') and predictor variables; 'Age' (r=0.66), 'Pulse' (r=0.72), 'BSA' (r=0.87), and 'Weight' (r=0.95).</a:t>
            </a:r>
          </a:p>
          <a:p>
            <a:pPr marL="0" indent="0">
              <a:buNone/>
            </a:pPr>
            <a:r>
              <a:rPr lang="en-US" sz="1400" dirty="0"/>
              <a:t>Strong correlations were also found between predictor variables such as 'Pulse' and 'Age' (r=0.62), 'Pulse' and 'Weight' (r=0.66), and 'BSA' and 'Weight' (r=0.88).</a:t>
            </a:r>
          </a:p>
          <a:p>
            <a:pPr marL="0" indent="0">
              <a:buNone/>
            </a:pPr>
            <a:r>
              <a:rPr lang="en-US" sz="1400" dirty="0"/>
              <a:t>Collinearity could be affecting target variable as a result of the significant correlations between the predictor variables.</a:t>
            </a:r>
            <a:endParaRPr lang="en-AU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0515F-F572-34A0-4231-D4B9FD87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04" y="4777871"/>
            <a:ext cx="7310616" cy="16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8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8E10-E9AB-B406-0C7A-4A134B2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target variable and predictor variables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9D2E1C-6DA2-7C2B-094F-7EABFA2B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953" y="2236039"/>
            <a:ext cx="4826834" cy="4422730"/>
          </a:xfrm>
        </p:spPr>
      </p:pic>
    </p:spTree>
    <p:extLst>
      <p:ext uri="{BB962C8B-B14F-4D97-AF65-F5344CB8AC3E}">
        <p14:creationId xmlns:p14="http://schemas.microsoft.com/office/powerpoint/2010/main" val="205482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143C5-2AFB-F25B-2433-DDA03111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rgbClr val="EBEBEB"/>
                </a:solidFill>
              </a:rPr>
              <a:t>Scaled Features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C1988F-C87C-5043-402F-85D16353A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960" y="659567"/>
            <a:ext cx="6414456" cy="55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5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D0A9-E20A-74DC-EB59-8EF8068C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best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AE4AC-28AD-BDC5-3FE7-8CAFD333D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442" y="2581202"/>
            <a:ext cx="6464969" cy="4025912"/>
          </a:xfrm>
        </p:spPr>
      </p:pic>
    </p:spTree>
    <p:extLst>
      <p:ext uri="{BB962C8B-B14F-4D97-AF65-F5344CB8AC3E}">
        <p14:creationId xmlns:p14="http://schemas.microsoft.com/office/powerpoint/2010/main" val="16806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1FBB-E1A3-1C52-2266-48C92EDE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Cross Validation (before standardisation)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0254C-F7AE-C2EE-9A81-209E8578B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1" y="2540585"/>
            <a:ext cx="4620126" cy="3343747"/>
          </a:xfrm>
        </p:spPr>
      </p:pic>
    </p:spTree>
    <p:extLst>
      <p:ext uri="{BB962C8B-B14F-4D97-AF65-F5344CB8AC3E}">
        <p14:creationId xmlns:p14="http://schemas.microsoft.com/office/powerpoint/2010/main" val="227457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A2BA4-3F4A-CBB7-884E-C44D3F58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it-IT" sz="3200" dirty="0">
                <a:solidFill>
                  <a:srgbClr val="EBEBEB"/>
                </a:solidFill>
              </a:rPr>
              <a:t>Ridge Regression (before scaling and regularisation)</a:t>
            </a:r>
            <a:endParaRPr lang="en-AU" sz="3200" dirty="0">
              <a:solidFill>
                <a:srgbClr val="EBEBE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F5120-01F0-3890-9860-89352B3B79BD}"/>
              </a:ext>
            </a:extLst>
          </p:cNvPr>
          <p:cNvSpPr txBox="1"/>
          <p:nvPr/>
        </p:nvSpPr>
        <p:spPr>
          <a:xfrm>
            <a:off x="5330616" y="5217857"/>
            <a:ext cx="5175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 score states that the model explains 99.55% of the variability in the target variable around its mean.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609145-FB63-DD23-B82A-765074E6E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063" y="402164"/>
            <a:ext cx="4263915" cy="4415117"/>
          </a:xfrm>
        </p:spPr>
      </p:pic>
    </p:spTree>
    <p:extLst>
      <p:ext uri="{BB962C8B-B14F-4D97-AF65-F5344CB8AC3E}">
        <p14:creationId xmlns:p14="http://schemas.microsoft.com/office/powerpoint/2010/main" val="91930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9BD7-FC08-32B3-9D0F-8B751B7A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Ridge Coefficients (before standardisation)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57170-60DE-C0DD-E66B-AEA961BF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01" y="2176201"/>
            <a:ext cx="6579088" cy="4681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807F2-2EA7-A752-1748-A140DA08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41" y="2461572"/>
            <a:ext cx="1721354" cy="19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0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AF33-40E6-CD64-17D2-A4E5092A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Ridge Regularisation (coefficients)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DA327-EA9C-755A-EC87-9BA6F9BCA06B}"/>
              </a:ext>
            </a:extLst>
          </p:cNvPr>
          <p:cNvSpPr txBox="1"/>
          <p:nvPr/>
        </p:nvSpPr>
        <p:spPr>
          <a:xfrm>
            <a:off x="9763184" y="2502831"/>
            <a:ext cx="171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alpha value increased, the coefficients of variables eventually decrease to zero.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B2FB4F-80AE-D9A3-F0A7-A23F1F545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347" y="2156570"/>
            <a:ext cx="7352694" cy="4701430"/>
          </a:xfrm>
        </p:spPr>
      </p:pic>
    </p:spTree>
    <p:extLst>
      <p:ext uri="{BB962C8B-B14F-4D97-AF65-F5344CB8AC3E}">
        <p14:creationId xmlns:p14="http://schemas.microsoft.com/office/powerpoint/2010/main" val="21630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DFC5-34A7-CEE8-0311-D7508A8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defined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07027-A4F0-2A0A-C312-EAE30714B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682" y="2653259"/>
            <a:ext cx="6801787" cy="2998033"/>
          </a:xfrm>
        </p:spPr>
      </p:pic>
    </p:spTree>
    <p:extLst>
      <p:ext uri="{BB962C8B-B14F-4D97-AF65-F5344CB8AC3E}">
        <p14:creationId xmlns:p14="http://schemas.microsoft.com/office/powerpoint/2010/main" val="378321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680E-0685-FFCE-E004-EAD4CD47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Ridge Regularisation R2 score (scaled)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6594F-9C73-5B34-AD64-1E4682B418F3}"/>
              </a:ext>
            </a:extLst>
          </p:cNvPr>
          <p:cNvSpPr txBox="1"/>
          <p:nvPr/>
        </p:nvSpPr>
        <p:spPr>
          <a:xfrm>
            <a:off x="6243775" y="3429000"/>
            <a:ext cx="367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R2 and MSE scores indicate the model has very high explanatory power and low prediction error.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111231-0335-CEB7-F949-2A125A7AD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25" y="2140430"/>
            <a:ext cx="4487605" cy="4501002"/>
          </a:xfrm>
        </p:spPr>
      </p:pic>
    </p:spTree>
    <p:extLst>
      <p:ext uri="{BB962C8B-B14F-4D97-AF65-F5344CB8AC3E}">
        <p14:creationId xmlns:p14="http://schemas.microsoft.com/office/powerpoint/2010/main" val="4143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DD79-E6D4-7993-85F5-EB7CFA0D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Standardised Ridge Coefficients (alpha = 0.1)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661D60-B807-12A1-E789-2DA1258FC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48" y="2299855"/>
            <a:ext cx="6316707" cy="444730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CC7A2E-9070-52D2-08A4-8838DDCF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61" y="2721848"/>
            <a:ext cx="1912255" cy="21316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8E8E0B-B4BA-EC1B-63F6-87965773A0EC}"/>
              </a:ext>
            </a:extLst>
          </p:cNvPr>
          <p:cNvSpPr txBox="1"/>
          <p:nvPr/>
        </p:nvSpPr>
        <p:spPr>
          <a:xfrm>
            <a:off x="7277281" y="4516086"/>
            <a:ext cx="3117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six predictors contribute coefficients with ‘Weight’ being the most significant followed by ‘Age’ and ‘BSA’.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21F5D-5013-4846-BE6D-09E251FF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817" y="2454442"/>
            <a:ext cx="3994420" cy="17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3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A1EF-477A-3B90-8F9F-6912B1B4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Standardised Ridge Coefficients (alpha 1.0)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2E747-2FEE-3F5F-27DF-EB744135D11A}"/>
              </a:ext>
            </a:extLst>
          </p:cNvPr>
          <p:cNvSpPr txBox="1"/>
          <p:nvPr/>
        </p:nvSpPr>
        <p:spPr>
          <a:xfrm>
            <a:off x="6823692" y="4486698"/>
            <a:ext cx="3477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All six coefficients still present with marginal decreases.</a:t>
            </a:r>
          </a:p>
          <a:p>
            <a:endParaRPr lang="en-AU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63972-442E-DF2C-FEC1-8CD05461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692" y="2437685"/>
            <a:ext cx="3840813" cy="167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7FD8D-56C3-4C2F-F78F-3B048319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5" y="2312999"/>
            <a:ext cx="5915891" cy="4511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81FEF-C40B-3267-E1B4-C561F64DA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153" y="2593497"/>
            <a:ext cx="1838847" cy="20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D7CF-6801-C0EB-6E15-67C5C3C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Cross Validation (scaled)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243611-1D2A-E028-B9E2-8C716F346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307" y="2637406"/>
            <a:ext cx="4605693" cy="324692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E7645-FEDA-3687-30A0-2CA00CF6C476}"/>
              </a:ext>
            </a:extLst>
          </p:cNvPr>
          <p:cNvSpPr txBox="1"/>
          <p:nvPr/>
        </p:nvSpPr>
        <p:spPr>
          <a:xfrm>
            <a:off x="7764379" y="2550695"/>
            <a:ext cx="37538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reduction in R2 score and increase in MSE suggests that the model explains less of the variance in the target variable compared to models without scaling.</a:t>
            </a:r>
          </a:p>
          <a:p>
            <a:endParaRPr lang="en-US" dirty="0"/>
          </a:p>
          <a:p>
            <a:r>
              <a:rPr lang="en-US" dirty="0"/>
              <a:t>Scaling the predictors might not have been beneficial for the model's performance due to underfitting.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935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B2C-7A01-E1E0-98E5-BE9D28332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0211" y="2869109"/>
            <a:ext cx="5028150" cy="1119781"/>
          </a:xfrm>
        </p:spPr>
        <p:txBody>
          <a:bodyPr/>
          <a:lstStyle/>
          <a:p>
            <a:r>
              <a:rPr lang="en-AU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6419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2319C-47D2-9B88-D033-186DB490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AA50A8-913D-B303-FD7E-FC6F94936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036" y="537151"/>
            <a:ext cx="5108891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10D97-C1B0-FEAA-4350-1E03B441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Head, shape and descriptive statistics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55F27E-F440-4B22-45ED-CDCAC684F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226" y="794479"/>
            <a:ext cx="5657183" cy="5276537"/>
          </a:xfrm>
        </p:spPr>
      </p:pic>
    </p:spTree>
    <p:extLst>
      <p:ext uri="{BB962C8B-B14F-4D97-AF65-F5344CB8AC3E}">
        <p14:creationId xmlns:p14="http://schemas.microsoft.com/office/powerpoint/2010/main" val="115032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5551-638F-F9E1-2A3F-0B31BC57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Histograms of ‘BP’, ‘Age’ and ‘Weight’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7F3A3-FE7D-8EB2-E267-721EE5E01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439" y="3028013"/>
            <a:ext cx="10792917" cy="34627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36521B-4A46-22F8-59F8-F8FF8DFF81B1}"/>
              </a:ext>
            </a:extLst>
          </p:cNvPr>
          <p:cNvSpPr txBox="1"/>
          <p:nvPr/>
        </p:nvSpPr>
        <p:spPr>
          <a:xfrm>
            <a:off x="982194" y="2243423"/>
            <a:ext cx="9942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sample featured 20 subjects aged 46-56 with high blood pressure (hypertension) scores ranging from 105 mm Hg to 125 mm HG and a weight range from 85.4 - 101.3 kg with an average 0f 94.5 kg.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87488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68E8-15E9-BF92-353D-709C1B75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Histograms of ‘BSA’, ‘Dur’ and ‘Pulse’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ABE5D-1477-DC2D-0634-90D6296AF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37" y="3387778"/>
            <a:ext cx="10508105" cy="34627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8F4A5E-D791-77E7-0E93-02ABC0CD240D}"/>
              </a:ext>
            </a:extLst>
          </p:cNvPr>
          <p:cNvSpPr txBox="1"/>
          <p:nvPr/>
        </p:nvSpPr>
        <p:spPr>
          <a:xfrm>
            <a:off x="979358" y="2225801"/>
            <a:ext cx="91390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Duration of hypertension ranged from 1-10 years with more than 2/3 of subjects having theirs last mare than 5 years.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Subjects’ body surface area (BSA) ranged from 1.75 sq m 2.25 sq m, while pulse varied from 62-76 beats per minute,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3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B29C-3673-36C8-8193-29AF6C30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Stress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5A854-DF2F-D98E-4B1B-B9D0122AE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781" y="2788374"/>
            <a:ext cx="3957403" cy="348183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06010F-B465-FFDF-2837-A68CE9F4EAB4}"/>
              </a:ext>
            </a:extLst>
          </p:cNvPr>
          <p:cNvSpPr txBox="1"/>
          <p:nvPr/>
        </p:nvSpPr>
        <p:spPr>
          <a:xfrm>
            <a:off x="7005403" y="3386467"/>
            <a:ext cx="3327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Seven participants scored very high for stress with index ratings ranging from 90-99.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815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E7D3-E189-199A-0050-8BD80FB6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32EB2-DE2D-E854-271F-7ED905080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65" y="2155996"/>
            <a:ext cx="9263210" cy="47881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6E298E-61FB-4EB2-26D5-ACD9DD3158BB}"/>
              </a:ext>
            </a:extLst>
          </p:cNvPr>
          <p:cNvSpPr txBox="1"/>
          <p:nvPr/>
        </p:nvSpPr>
        <p:spPr>
          <a:xfrm>
            <a:off x="9383843" y="2833141"/>
            <a:ext cx="26232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'Stress' variable produced boxplot with the most variance 50% of the data (interquartile range) ranging from 17 (25th percentile) and 95 (75th percentile) with a median of 44.5.</a:t>
            </a:r>
          </a:p>
          <a:p>
            <a:endParaRPr lang="en-US" sz="1400" dirty="0"/>
          </a:p>
          <a:p>
            <a:r>
              <a:rPr lang="en-US" sz="1400" dirty="0"/>
              <a:t>The remaining six variables produced considerably smaller scales, the largest of which was 'BP' with an interquartile range of 110 -116.25 with a median of 114.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8578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DAC4-2C48-4025-4C29-05007D1A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677932"/>
            <a:ext cx="8761413" cy="706964"/>
          </a:xfrm>
        </p:spPr>
        <p:txBody>
          <a:bodyPr/>
          <a:lstStyle/>
          <a:p>
            <a:r>
              <a:rPr lang="en-AU" dirty="0" err="1"/>
              <a:t>Pairplot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15924B-DC63-3B9A-DFE7-A2EC3BA6C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2" y="1889725"/>
            <a:ext cx="11484795" cy="4769896"/>
          </a:xfrm>
        </p:spPr>
      </p:pic>
    </p:spTree>
    <p:extLst>
      <p:ext uri="{BB962C8B-B14F-4D97-AF65-F5344CB8AC3E}">
        <p14:creationId xmlns:p14="http://schemas.microsoft.com/office/powerpoint/2010/main" val="408511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7275</TotalTime>
  <Words>521</Words>
  <Application>Microsoft Office PowerPoint</Application>
  <PresentationFormat>Widescreen</PresentationFormat>
  <Paragraphs>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Century Gothic</vt:lpstr>
      <vt:lpstr>Wingdings 3</vt:lpstr>
      <vt:lpstr>Ion Boardroom</vt:lpstr>
      <vt:lpstr>Mini-Project 2</vt:lpstr>
      <vt:lpstr>Variables defined</vt:lpstr>
      <vt:lpstr>Dataset</vt:lpstr>
      <vt:lpstr>Head, shape and descriptive statistics</vt:lpstr>
      <vt:lpstr>Histograms of ‘BP’, ‘Age’ and ‘Weight’</vt:lpstr>
      <vt:lpstr>Histograms of ‘BSA’, ‘Dur’ and ‘Pulse’</vt:lpstr>
      <vt:lpstr>Stress Histogram</vt:lpstr>
      <vt:lpstr>Boxplot</vt:lpstr>
      <vt:lpstr>Pairplot</vt:lpstr>
      <vt:lpstr>Pairplot (continued)</vt:lpstr>
      <vt:lpstr>Correlation Heatmap</vt:lpstr>
      <vt:lpstr>Correlation Matrix</vt:lpstr>
      <vt:lpstr>Defining target variable and predictor variables</vt:lpstr>
      <vt:lpstr>Scaled Features</vt:lpstr>
      <vt:lpstr>Determining best model</vt:lpstr>
      <vt:lpstr>Cross Validation (before standardisation)</vt:lpstr>
      <vt:lpstr>Ridge Regression (before scaling and regularisation)</vt:lpstr>
      <vt:lpstr>Ridge Coefficients (before standardisation)</vt:lpstr>
      <vt:lpstr>Ridge Regularisation (coefficients) </vt:lpstr>
      <vt:lpstr>Ridge Regularisation R2 score (scaled)</vt:lpstr>
      <vt:lpstr>Standardised Ridge Coefficients (alpha = 0.1)</vt:lpstr>
      <vt:lpstr>Standardised Ridge Coefficients (alpha 1.0)</vt:lpstr>
      <vt:lpstr>Cross Validation (scaled)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2</dc:title>
  <dc:creator>Christopher Waters</dc:creator>
  <cp:lastModifiedBy>Christopher Waters</cp:lastModifiedBy>
  <cp:revision>1</cp:revision>
  <dcterms:created xsi:type="dcterms:W3CDTF">2024-04-23T15:36:53Z</dcterms:created>
  <dcterms:modified xsi:type="dcterms:W3CDTF">2024-10-05T11:57:49Z</dcterms:modified>
</cp:coreProperties>
</file>