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  <p:sldMasterId id="2147483845" r:id="rId5"/>
  </p:sldMasterIdLst>
  <p:notesMasterIdLst>
    <p:notesMasterId r:id="rId28"/>
  </p:notesMasterIdLst>
  <p:sldIdLst>
    <p:sldId id="256" r:id="rId6"/>
    <p:sldId id="272" r:id="rId7"/>
    <p:sldId id="258" r:id="rId8"/>
    <p:sldId id="273" r:id="rId9"/>
    <p:sldId id="281" r:id="rId10"/>
    <p:sldId id="268" r:id="rId11"/>
    <p:sldId id="286" r:id="rId12"/>
    <p:sldId id="278" r:id="rId13"/>
    <p:sldId id="294" r:id="rId14"/>
    <p:sldId id="293" r:id="rId15"/>
    <p:sldId id="269" r:id="rId16"/>
    <p:sldId id="282" r:id="rId17"/>
    <p:sldId id="264" r:id="rId18"/>
    <p:sldId id="263" r:id="rId19"/>
    <p:sldId id="267" r:id="rId20"/>
    <p:sldId id="292" r:id="rId21"/>
    <p:sldId id="277" r:id="rId22"/>
    <p:sldId id="276" r:id="rId23"/>
    <p:sldId id="279" r:id="rId24"/>
    <p:sldId id="280" r:id="rId25"/>
    <p:sldId id="287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288E9-8F22-4D93-BFAC-D8DC82307205}" v="942" dt="2024-08-09T21:29:33.016"/>
    <p1510:client id="{C37E0B03-CC6E-473B-BA14-C6A64E5B341B}" v="679" dt="2024-08-09T14:46:2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60"/>
  </p:normalViewPr>
  <p:slideViewPr>
    <p:cSldViewPr snapToGrid="0">
      <p:cViewPr varScale="1">
        <p:scale>
          <a:sx n="36" d="100"/>
          <a:sy n="36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74874-73F5-43CD-A277-7EDCBA359C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9F6D96-AF3B-4F24-A8C3-EB0B1ADE0FC5}">
      <dgm:prSet custT="1"/>
      <dgm:spPr/>
      <dgm:t>
        <a:bodyPr/>
        <a:lstStyle/>
        <a:p>
          <a:r>
            <a:rPr lang="en-AU" sz="2000" dirty="0">
              <a:latin typeface="Lucida Sans" panose="020B0602030504020204" pitchFamily="34" charset="0"/>
            </a:rPr>
            <a:t>Introduction - Industry Domain and Goals</a:t>
          </a:r>
          <a:endParaRPr lang="en-US" sz="2000" dirty="0">
            <a:latin typeface="Lucida Sans" panose="020B0602030504020204" pitchFamily="34" charset="0"/>
          </a:endParaRPr>
        </a:p>
      </dgm:t>
    </dgm:pt>
    <dgm:pt modelId="{3B208C9F-680E-4CD9-B938-E5A681654B17}" type="parTrans" cxnId="{5663DC26-E012-483F-AF46-93F505163101}">
      <dgm:prSet/>
      <dgm:spPr/>
      <dgm:t>
        <a:bodyPr/>
        <a:lstStyle/>
        <a:p>
          <a:endParaRPr lang="en-US"/>
        </a:p>
      </dgm:t>
    </dgm:pt>
    <dgm:pt modelId="{592D61BE-B73A-49E2-A101-F6E791084781}" type="sibTrans" cxnId="{5663DC26-E012-483F-AF46-93F505163101}">
      <dgm:prSet/>
      <dgm:spPr/>
      <dgm:t>
        <a:bodyPr/>
        <a:lstStyle/>
        <a:p>
          <a:endParaRPr lang="en-US"/>
        </a:p>
      </dgm:t>
    </dgm:pt>
    <dgm:pt modelId="{3240A130-752A-4825-8327-F31780B3633F}">
      <dgm:prSet custT="1"/>
      <dgm:spPr/>
      <dgm:t>
        <a:bodyPr/>
        <a:lstStyle/>
        <a:p>
          <a:r>
            <a:rPr lang="en-AU" sz="2000" dirty="0">
              <a:latin typeface="Lucida Sans" panose="020B0602030504020204" pitchFamily="34" charset="0"/>
            </a:rPr>
            <a:t>Featured Dataset - Collect - Clean - Manipulate</a:t>
          </a:r>
          <a:endParaRPr lang="en-US" sz="2000" dirty="0">
            <a:latin typeface="Lucida Sans" panose="020B0602030504020204" pitchFamily="34" charset="0"/>
          </a:endParaRPr>
        </a:p>
      </dgm:t>
    </dgm:pt>
    <dgm:pt modelId="{CC5957A3-6D84-4EFF-B570-38DFB90A0F2C}" type="parTrans" cxnId="{67DEB608-FFFD-4536-B8F6-1656AAF17191}">
      <dgm:prSet/>
      <dgm:spPr/>
      <dgm:t>
        <a:bodyPr/>
        <a:lstStyle/>
        <a:p>
          <a:endParaRPr lang="en-US"/>
        </a:p>
      </dgm:t>
    </dgm:pt>
    <dgm:pt modelId="{99B84FC5-E1AA-4715-9DBB-4C06A5FB2E95}" type="sibTrans" cxnId="{67DEB608-FFFD-4536-B8F6-1656AAF17191}">
      <dgm:prSet/>
      <dgm:spPr/>
      <dgm:t>
        <a:bodyPr/>
        <a:lstStyle/>
        <a:p>
          <a:endParaRPr lang="en-US"/>
        </a:p>
      </dgm:t>
    </dgm:pt>
    <dgm:pt modelId="{D96CBE90-E525-41A7-A6CD-BE980E71E431}">
      <dgm:prSet custT="1"/>
      <dgm:spPr/>
      <dgm:t>
        <a:bodyPr/>
        <a:lstStyle/>
        <a:p>
          <a:r>
            <a:rPr lang="en-AU" sz="2000" dirty="0">
              <a:latin typeface="Lucida Sans" panose="020B0602030504020204" pitchFamily="34" charset="0"/>
            </a:rPr>
            <a:t>Analysis -  EDA  - Visualisation </a:t>
          </a:r>
          <a:endParaRPr lang="en-US" sz="2000" dirty="0">
            <a:latin typeface="Lucida Sans" panose="020B0602030504020204" pitchFamily="34" charset="0"/>
          </a:endParaRPr>
        </a:p>
      </dgm:t>
    </dgm:pt>
    <dgm:pt modelId="{E91F8DCD-C0B5-4B84-AB90-C8665C73188C}" type="parTrans" cxnId="{C0228D6C-9438-4762-9D1D-69216CD347D6}">
      <dgm:prSet/>
      <dgm:spPr/>
      <dgm:t>
        <a:bodyPr/>
        <a:lstStyle/>
        <a:p>
          <a:endParaRPr lang="en-US"/>
        </a:p>
      </dgm:t>
    </dgm:pt>
    <dgm:pt modelId="{135967C8-5C2B-4AB5-B240-676DD33CE470}" type="sibTrans" cxnId="{C0228D6C-9438-4762-9D1D-69216CD347D6}">
      <dgm:prSet/>
      <dgm:spPr/>
      <dgm:t>
        <a:bodyPr/>
        <a:lstStyle/>
        <a:p>
          <a:endParaRPr lang="en-US"/>
        </a:p>
      </dgm:t>
    </dgm:pt>
    <dgm:pt modelId="{7D3F7913-49A9-48E7-8AB8-808981B51E54}">
      <dgm:prSet custT="1"/>
      <dgm:spPr/>
      <dgm:t>
        <a:bodyPr/>
        <a:lstStyle/>
        <a:p>
          <a:r>
            <a:rPr lang="en-AU" sz="2000" baseline="0" dirty="0">
              <a:latin typeface="Lucida Sans" panose="020B0602030504020204" pitchFamily="34" charset="0"/>
            </a:rPr>
            <a:t>Modelling - Train - Split - Evaluate</a:t>
          </a:r>
          <a:endParaRPr lang="en-US" sz="2000" baseline="0" dirty="0">
            <a:latin typeface="Lucida Sans" panose="020B0602030504020204" pitchFamily="34" charset="0"/>
          </a:endParaRPr>
        </a:p>
      </dgm:t>
    </dgm:pt>
    <dgm:pt modelId="{0190E396-88BE-4803-8A1B-443E69CA2B77}" type="parTrans" cxnId="{FA323628-A819-4982-AC66-BF9155F02F93}">
      <dgm:prSet/>
      <dgm:spPr/>
      <dgm:t>
        <a:bodyPr/>
        <a:lstStyle/>
        <a:p>
          <a:endParaRPr lang="en-US"/>
        </a:p>
      </dgm:t>
    </dgm:pt>
    <dgm:pt modelId="{D73E8397-10A3-4275-B81E-CBC9B5575B4F}" type="sibTrans" cxnId="{FA323628-A819-4982-AC66-BF9155F02F93}">
      <dgm:prSet/>
      <dgm:spPr/>
      <dgm:t>
        <a:bodyPr/>
        <a:lstStyle/>
        <a:p>
          <a:endParaRPr lang="en-US"/>
        </a:p>
      </dgm:t>
    </dgm:pt>
    <dgm:pt modelId="{4AD7E68A-E538-49CE-9F0C-6156429DD8CD}">
      <dgm:prSet custT="1"/>
      <dgm:spPr/>
      <dgm:t>
        <a:bodyPr/>
        <a:lstStyle/>
        <a:p>
          <a:r>
            <a:rPr lang="en-AU" sz="2000" dirty="0">
              <a:latin typeface="Lucida Sans" panose="020B0602030504020204" pitchFamily="34" charset="0"/>
            </a:rPr>
            <a:t>Conclusions - Recommendations </a:t>
          </a:r>
          <a:endParaRPr lang="en-US" sz="2000" dirty="0">
            <a:latin typeface="Lucida Sans" panose="020B0602030504020204" pitchFamily="34" charset="0"/>
          </a:endParaRPr>
        </a:p>
      </dgm:t>
    </dgm:pt>
    <dgm:pt modelId="{AA35C897-67DF-45D2-9226-31713E291F67}" type="parTrans" cxnId="{05670302-3D9B-41B1-ABE7-0F7182214792}">
      <dgm:prSet/>
      <dgm:spPr/>
      <dgm:t>
        <a:bodyPr/>
        <a:lstStyle/>
        <a:p>
          <a:endParaRPr lang="en-US"/>
        </a:p>
      </dgm:t>
    </dgm:pt>
    <dgm:pt modelId="{248FCEBC-7D53-43D5-BFA9-B49323392C76}" type="sibTrans" cxnId="{05670302-3D9B-41B1-ABE7-0F7182214792}">
      <dgm:prSet/>
      <dgm:spPr/>
      <dgm:t>
        <a:bodyPr/>
        <a:lstStyle/>
        <a:p>
          <a:endParaRPr lang="en-US"/>
        </a:p>
      </dgm:t>
    </dgm:pt>
    <dgm:pt modelId="{FA2810C8-F70D-4F12-B39B-8D67E87C9D07}" type="pres">
      <dgm:prSet presAssocID="{AE374874-73F5-43CD-A277-7EDCBA359C22}" presName="linear" presStyleCnt="0">
        <dgm:presLayoutVars>
          <dgm:animLvl val="lvl"/>
          <dgm:resizeHandles val="exact"/>
        </dgm:presLayoutVars>
      </dgm:prSet>
      <dgm:spPr/>
    </dgm:pt>
    <dgm:pt modelId="{9B6C3666-8428-4196-B96A-F2094748505E}" type="pres">
      <dgm:prSet presAssocID="{BB9F6D96-AF3B-4F24-A8C3-EB0B1ADE0F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A329D1-FCAD-4C43-B48E-A63EBA0DC31C}" type="pres">
      <dgm:prSet presAssocID="{592D61BE-B73A-49E2-A101-F6E791084781}" presName="spacer" presStyleCnt="0"/>
      <dgm:spPr/>
    </dgm:pt>
    <dgm:pt modelId="{1CB39019-9EEE-4FCA-A57C-1E0967602198}" type="pres">
      <dgm:prSet presAssocID="{3240A130-752A-4825-8327-F31780B363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BBE251-7A10-4915-BD37-8E65C6FC8334}" type="pres">
      <dgm:prSet presAssocID="{99B84FC5-E1AA-4715-9DBB-4C06A5FB2E95}" presName="spacer" presStyleCnt="0"/>
      <dgm:spPr/>
    </dgm:pt>
    <dgm:pt modelId="{A81371C8-4BBC-4D6B-9517-18F51B3F870F}" type="pres">
      <dgm:prSet presAssocID="{D96CBE90-E525-41A7-A6CD-BE980E71E4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9D3E74-066C-49DA-BE5A-1A96DAA1A098}" type="pres">
      <dgm:prSet presAssocID="{135967C8-5C2B-4AB5-B240-676DD33CE470}" presName="spacer" presStyleCnt="0"/>
      <dgm:spPr/>
    </dgm:pt>
    <dgm:pt modelId="{F0576192-F82E-4014-9DB0-99656D116E3C}" type="pres">
      <dgm:prSet presAssocID="{7D3F7913-49A9-48E7-8AB8-808981B51E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82FA7DE-ACF4-4541-8141-E07863B92B75}" type="pres">
      <dgm:prSet presAssocID="{D73E8397-10A3-4275-B81E-CBC9B5575B4F}" presName="spacer" presStyleCnt="0"/>
      <dgm:spPr/>
    </dgm:pt>
    <dgm:pt modelId="{2FA0DF68-73F2-493D-9EB4-1B561D631092}" type="pres">
      <dgm:prSet presAssocID="{4AD7E68A-E538-49CE-9F0C-6156429DD8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670302-3D9B-41B1-ABE7-0F7182214792}" srcId="{AE374874-73F5-43CD-A277-7EDCBA359C22}" destId="{4AD7E68A-E538-49CE-9F0C-6156429DD8CD}" srcOrd="4" destOrd="0" parTransId="{AA35C897-67DF-45D2-9226-31713E291F67}" sibTransId="{248FCEBC-7D53-43D5-BFA9-B49323392C76}"/>
    <dgm:cxn modelId="{DE3BDE03-FECA-406C-8DF1-D69A271C836D}" type="presOf" srcId="{3240A130-752A-4825-8327-F31780B3633F}" destId="{1CB39019-9EEE-4FCA-A57C-1E0967602198}" srcOrd="0" destOrd="0" presId="urn:microsoft.com/office/officeart/2005/8/layout/vList2"/>
    <dgm:cxn modelId="{67DEB608-FFFD-4536-B8F6-1656AAF17191}" srcId="{AE374874-73F5-43CD-A277-7EDCBA359C22}" destId="{3240A130-752A-4825-8327-F31780B3633F}" srcOrd="1" destOrd="0" parTransId="{CC5957A3-6D84-4EFF-B570-38DFB90A0F2C}" sibTransId="{99B84FC5-E1AA-4715-9DBB-4C06A5FB2E95}"/>
    <dgm:cxn modelId="{5663DC26-E012-483F-AF46-93F505163101}" srcId="{AE374874-73F5-43CD-A277-7EDCBA359C22}" destId="{BB9F6D96-AF3B-4F24-A8C3-EB0B1ADE0FC5}" srcOrd="0" destOrd="0" parTransId="{3B208C9F-680E-4CD9-B938-E5A681654B17}" sibTransId="{592D61BE-B73A-49E2-A101-F6E791084781}"/>
    <dgm:cxn modelId="{FA323628-A819-4982-AC66-BF9155F02F93}" srcId="{AE374874-73F5-43CD-A277-7EDCBA359C22}" destId="{7D3F7913-49A9-48E7-8AB8-808981B51E54}" srcOrd="3" destOrd="0" parTransId="{0190E396-88BE-4803-8A1B-443E69CA2B77}" sibTransId="{D73E8397-10A3-4275-B81E-CBC9B5575B4F}"/>
    <dgm:cxn modelId="{81DDD036-DF5D-4887-9E09-D287590C9EBE}" type="presOf" srcId="{4AD7E68A-E538-49CE-9F0C-6156429DD8CD}" destId="{2FA0DF68-73F2-493D-9EB4-1B561D631092}" srcOrd="0" destOrd="0" presId="urn:microsoft.com/office/officeart/2005/8/layout/vList2"/>
    <dgm:cxn modelId="{C0228D6C-9438-4762-9D1D-69216CD347D6}" srcId="{AE374874-73F5-43CD-A277-7EDCBA359C22}" destId="{D96CBE90-E525-41A7-A6CD-BE980E71E431}" srcOrd="2" destOrd="0" parTransId="{E91F8DCD-C0B5-4B84-AB90-C8665C73188C}" sibTransId="{135967C8-5C2B-4AB5-B240-676DD33CE470}"/>
    <dgm:cxn modelId="{1B16B76D-B562-4537-A9C6-90CFB6E270B8}" type="presOf" srcId="{7D3F7913-49A9-48E7-8AB8-808981B51E54}" destId="{F0576192-F82E-4014-9DB0-99656D116E3C}" srcOrd="0" destOrd="0" presId="urn:microsoft.com/office/officeart/2005/8/layout/vList2"/>
    <dgm:cxn modelId="{E311FD51-EB8B-471F-9287-AB5BAAAED88D}" type="presOf" srcId="{D96CBE90-E525-41A7-A6CD-BE980E71E431}" destId="{A81371C8-4BBC-4D6B-9517-18F51B3F870F}" srcOrd="0" destOrd="0" presId="urn:microsoft.com/office/officeart/2005/8/layout/vList2"/>
    <dgm:cxn modelId="{2B776DAE-23A7-4592-97D1-CEB429B7E7EA}" type="presOf" srcId="{BB9F6D96-AF3B-4F24-A8C3-EB0B1ADE0FC5}" destId="{9B6C3666-8428-4196-B96A-F2094748505E}" srcOrd="0" destOrd="0" presId="urn:microsoft.com/office/officeart/2005/8/layout/vList2"/>
    <dgm:cxn modelId="{EB7432E9-1A84-4CFC-807B-3A876D62A715}" type="presOf" srcId="{AE374874-73F5-43CD-A277-7EDCBA359C22}" destId="{FA2810C8-F70D-4F12-B39B-8D67E87C9D07}" srcOrd="0" destOrd="0" presId="urn:microsoft.com/office/officeart/2005/8/layout/vList2"/>
    <dgm:cxn modelId="{FD11A8A4-66DE-4488-AFC4-C4CD05E4D0AD}" type="presParOf" srcId="{FA2810C8-F70D-4F12-B39B-8D67E87C9D07}" destId="{9B6C3666-8428-4196-B96A-F2094748505E}" srcOrd="0" destOrd="0" presId="urn:microsoft.com/office/officeart/2005/8/layout/vList2"/>
    <dgm:cxn modelId="{71BD251B-80BD-4007-8ABF-D8B3A9CC5FF3}" type="presParOf" srcId="{FA2810C8-F70D-4F12-B39B-8D67E87C9D07}" destId="{24A329D1-FCAD-4C43-B48E-A63EBA0DC31C}" srcOrd="1" destOrd="0" presId="urn:microsoft.com/office/officeart/2005/8/layout/vList2"/>
    <dgm:cxn modelId="{388F2F41-2F77-4E49-9ED2-4A725BEFE73E}" type="presParOf" srcId="{FA2810C8-F70D-4F12-B39B-8D67E87C9D07}" destId="{1CB39019-9EEE-4FCA-A57C-1E0967602198}" srcOrd="2" destOrd="0" presId="urn:microsoft.com/office/officeart/2005/8/layout/vList2"/>
    <dgm:cxn modelId="{A79A9B74-A103-42E3-8EC6-B369FB6A8615}" type="presParOf" srcId="{FA2810C8-F70D-4F12-B39B-8D67E87C9D07}" destId="{90BBE251-7A10-4915-BD37-8E65C6FC8334}" srcOrd="3" destOrd="0" presId="urn:microsoft.com/office/officeart/2005/8/layout/vList2"/>
    <dgm:cxn modelId="{1061ED9D-1CA5-4F5F-B95D-FBC22EFB6FE8}" type="presParOf" srcId="{FA2810C8-F70D-4F12-B39B-8D67E87C9D07}" destId="{A81371C8-4BBC-4D6B-9517-18F51B3F870F}" srcOrd="4" destOrd="0" presId="urn:microsoft.com/office/officeart/2005/8/layout/vList2"/>
    <dgm:cxn modelId="{E990AC45-65E1-4CDC-BB7B-DE5FB6CF189E}" type="presParOf" srcId="{FA2810C8-F70D-4F12-B39B-8D67E87C9D07}" destId="{CD9D3E74-066C-49DA-BE5A-1A96DAA1A098}" srcOrd="5" destOrd="0" presId="urn:microsoft.com/office/officeart/2005/8/layout/vList2"/>
    <dgm:cxn modelId="{0E3D1B18-8DBD-4705-86FE-FFD5C1019E23}" type="presParOf" srcId="{FA2810C8-F70D-4F12-B39B-8D67E87C9D07}" destId="{F0576192-F82E-4014-9DB0-99656D116E3C}" srcOrd="6" destOrd="0" presId="urn:microsoft.com/office/officeart/2005/8/layout/vList2"/>
    <dgm:cxn modelId="{08AD564E-C2FB-492E-AC76-EBE89D95FA24}" type="presParOf" srcId="{FA2810C8-F70D-4F12-B39B-8D67E87C9D07}" destId="{C82FA7DE-ACF4-4541-8141-E07863B92B75}" srcOrd="7" destOrd="0" presId="urn:microsoft.com/office/officeart/2005/8/layout/vList2"/>
    <dgm:cxn modelId="{EB78B744-8F8A-4444-9CE4-ECCDEDD51732}" type="presParOf" srcId="{FA2810C8-F70D-4F12-B39B-8D67E87C9D07}" destId="{2FA0DF68-73F2-493D-9EB4-1B561D63109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1D03B-EDDC-41A4-BD2D-65DB53BA518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B101AA-61BF-4170-84D0-3DF91466EA13}" type="pres">
      <dgm:prSet presAssocID="{F621D03B-EDDC-41A4-BD2D-65DB53BA518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D27600A-5386-4A69-824F-6DE4392C4198}" type="presOf" srcId="{F621D03B-EDDC-41A4-BD2D-65DB53BA518A}" destId="{BBB101AA-61BF-4170-84D0-3DF91466EA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DDF0F-2AF8-48C8-AD24-E8D37AB0119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BFC3AE-AFAE-4E1B-A3F6-3FA6E21D81B0}">
      <dgm:prSet/>
      <dgm:spPr/>
      <dgm:t>
        <a:bodyPr/>
        <a:lstStyle/>
        <a:p>
          <a:r>
            <a:rPr lang="en-AU" dirty="0">
              <a:latin typeface="Lucida Sans" panose="020B0602030504020204" pitchFamily="34" charset="0"/>
            </a:rPr>
            <a:t>Business Question – Based on the total amount subscribers contributed over a specific period, what will the predicted revenue average be?</a:t>
          </a:r>
          <a:endParaRPr lang="en-US" dirty="0">
            <a:latin typeface="Lucida Sans" panose="020B0602030504020204" pitchFamily="34" charset="0"/>
          </a:endParaRPr>
        </a:p>
      </dgm:t>
    </dgm:pt>
    <dgm:pt modelId="{C0C5C0C3-B245-4797-B4C0-A00893D391F2}" type="parTrans" cxnId="{C6546AAA-0143-47F4-AC44-F9E32E7FD3D8}">
      <dgm:prSet/>
      <dgm:spPr/>
      <dgm:t>
        <a:bodyPr/>
        <a:lstStyle/>
        <a:p>
          <a:endParaRPr lang="en-US"/>
        </a:p>
      </dgm:t>
    </dgm:pt>
    <dgm:pt modelId="{B932A066-130F-450D-B9EC-CFF597843411}" type="sibTrans" cxnId="{C6546AAA-0143-47F4-AC44-F9E32E7FD3D8}">
      <dgm:prSet/>
      <dgm:spPr/>
      <dgm:t>
        <a:bodyPr/>
        <a:lstStyle/>
        <a:p>
          <a:endParaRPr lang="en-US"/>
        </a:p>
      </dgm:t>
    </dgm:pt>
    <dgm:pt modelId="{1F2A8957-506A-4A99-8EE6-E81ED4A08619}">
      <dgm:prSet/>
      <dgm:spPr/>
      <dgm:t>
        <a:bodyPr/>
        <a:lstStyle/>
        <a:p>
          <a:r>
            <a:rPr lang="en-AU" b="0" i="0" baseline="0" dirty="0">
              <a:latin typeface="Lucida Sans" panose="020B0602030504020204" pitchFamily="34" charset="0"/>
            </a:rPr>
            <a:t>Data Question </a:t>
          </a:r>
          <a:r>
            <a:rPr lang="en-AU" dirty="0">
              <a:latin typeface="Lucida Sans" panose="020B0602030504020204" pitchFamily="34" charset="0"/>
            </a:rPr>
            <a:t>–</a:t>
          </a:r>
          <a:r>
            <a:rPr lang="en-AU" b="0" i="0" baseline="0" dirty="0">
              <a:latin typeface="Lucida Sans" panose="020B0602030504020204" pitchFamily="34" charset="0"/>
            </a:rPr>
            <a:t> What difference would an increase  in the number of ‘Premium’ users have on the total revenue average?</a:t>
          </a:r>
          <a:endParaRPr lang="en-US" dirty="0">
            <a:latin typeface="Lucida Sans" panose="020B0602030504020204" pitchFamily="34" charset="0"/>
          </a:endParaRPr>
        </a:p>
      </dgm:t>
    </dgm:pt>
    <dgm:pt modelId="{0CF57E3D-9EA2-4BC7-991A-84F76DC15655}" type="parTrans" cxnId="{32433882-9E3E-4CD3-B469-3935E2A86FDD}">
      <dgm:prSet/>
      <dgm:spPr/>
      <dgm:t>
        <a:bodyPr/>
        <a:lstStyle/>
        <a:p>
          <a:endParaRPr lang="en-US"/>
        </a:p>
      </dgm:t>
    </dgm:pt>
    <dgm:pt modelId="{07416078-5FD6-4DE2-A0F7-79622499316B}" type="sibTrans" cxnId="{32433882-9E3E-4CD3-B469-3935E2A86FDD}">
      <dgm:prSet/>
      <dgm:spPr/>
      <dgm:t>
        <a:bodyPr/>
        <a:lstStyle/>
        <a:p>
          <a:endParaRPr lang="en-US"/>
        </a:p>
      </dgm:t>
    </dgm:pt>
    <dgm:pt modelId="{FA893404-A860-4D59-AE21-E9CB1664F9B5}" type="pres">
      <dgm:prSet presAssocID="{84EDDF0F-2AF8-48C8-AD24-E8D37AB0119A}" presName="outerComposite" presStyleCnt="0">
        <dgm:presLayoutVars>
          <dgm:chMax val="5"/>
          <dgm:dir/>
          <dgm:resizeHandles val="exact"/>
        </dgm:presLayoutVars>
      </dgm:prSet>
      <dgm:spPr/>
    </dgm:pt>
    <dgm:pt modelId="{4316F125-395C-4D87-96B6-DC266A36EFCD}" type="pres">
      <dgm:prSet presAssocID="{84EDDF0F-2AF8-48C8-AD24-E8D37AB0119A}" presName="dummyMaxCanvas" presStyleCnt="0">
        <dgm:presLayoutVars/>
      </dgm:prSet>
      <dgm:spPr/>
    </dgm:pt>
    <dgm:pt modelId="{F0088CA2-DB4D-4C06-A39D-DEFA130E2015}" type="pres">
      <dgm:prSet presAssocID="{84EDDF0F-2AF8-48C8-AD24-E8D37AB0119A}" presName="TwoNodes_1" presStyleLbl="node1" presStyleIdx="0" presStyleCnt="2" custLinFactNeighborX="-151" custLinFactNeighborY="-6509">
        <dgm:presLayoutVars>
          <dgm:bulletEnabled val="1"/>
        </dgm:presLayoutVars>
      </dgm:prSet>
      <dgm:spPr/>
    </dgm:pt>
    <dgm:pt modelId="{3668A93E-4B02-4F83-9AF5-4AEC9D39AC47}" type="pres">
      <dgm:prSet presAssocID="{84EDDF0F-2AF8-48C8-AD24-E8D37AB0119A}" presName="TwoNodes_2" presStyleLbl="node1" presStyleIdx="1" presStyleCnt="2">
        <dgm:presLayoutVars>
          <dgm:bulletEnabled val="1"/>
        </dgm:presLayoutVars>
      </dgm:prSet>
      <dgm:spPr/>
    </dgm:pt>
    <dgm:pt modelId="{1B53236C-EB0F-49B1-9888-A38722CFB879}" type="pres">
      <dgm:prSet presAssocID="{84EDDF0F-2AF8-48C8-AD24-E8D37AB0119A}" presName="TwoConn_1-2" presStyleLbl="fgAccFollowNode1" presStyleIdx="0" presStyleCnt="1" custLinFactNeighborX="16589" custLinFactNeighborY="-389">
        <dgm:presLayoutVars>
          <dgm:bulletEnabled val="1"/>
        </dgm:presLayoutVars>
      </dgm:prSet>
      <dgm:spPr/>
    </dgm:pt>
    <dgm:pt modelId="{8AA43B22-FA9F-423C-9ADC-D77B5B8AE8AD}" type="pres">
      <dgm:prSet presAssocID="{84EDDF0F-2AF8-48C8-AD24-E8D37AB0119A}" presName="TwoNodes_1_text" presStyleLbl="node1" presStyleIdx="1" presStyleCnt="2">
        <dgm:presLayoutVars>
          <dgm:bulletEnabled val="1"/>
        </dgm:presLayoutVars>
      </dgm:prSet>
      <dgm:spPr/>
    </dgm:pt>
    <dgm:pt modelId="{9B166D9B-6233-4462-AC2E-697F25C4CEF8}" type="pres">
      <dgm:prSet presAssocID="{84EDDF0F-2AF8-48C8-AD24-E8D37AB0119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F18992D-DEFA-468D-94D9-5A9082182BA6}" type="presOf" srcId="{84EDDF0F-2AF8-48C8-AD24-E8D37AB0119A}" destId="{FA893404-A860-4D59-AE21-E9CB1664F9B5}" srcOrd="0" destOrd="0" presId="urn:microsoft.com/office/officeart/2005/8/layout/vProcess5"/>
    <dgm:cxn modelId="{1FD9AE44-132D-49EB-944A-7EC7A1CC51DA}" type="presOf" srcId="{1F2A8957-506A-4A99-8EE6-E81ED4A08619}" destId="{3668A93E-4B02-4F83-9AF5-4AEC9D39AC47}" srcOrd="0" destOrd="0" presId="urn:microsoft.com/office/officeart/2005/8/layout/vProcess5"/>
    <dgm:cxn modelId="{76377871-CDCD-464C-BD9E-F0F70A02A5E9}" type="presOf" srcId="{1F2A8957-506A-4A99-8EE6-E81ED4A08619}" destId="{9B166D9B-6233-4462-AC2E-697F25C4CEF8}" srcOrd="1" destOrd="0" presId="urn:microsoft.com/office/officeart/2005/8/layout/vProcess5"/>
    <dgm:cxn modelId="{32433882-9E3E-4CD3-B469-3935E2A86FDD}" srcId="{84EDDF0F-2AF8-48C8-AD24-E8D37AB0119A}" destId="{1F2A8957-506A-4A99-8EE6-E81ED4A08619}" srcOrd="1" destOrd="0" parTransId="{0CF57E3D-9EA2-4BC7-991A-84F76DC15655}" sibTransId="{07416078-5FD6-4DE2-A0F7-79622499316B}"/>
    <dgm:cxn modelId="{44A0D49E-4BFB-4033-9BD2-0AB218134D87}" type="presOf" srcId="{07BFC3AE-AFAE-4E1B-A3F6-3FA6E21D81B0}" destId="{8AA43B22-FA9F-423C-9ADC-D77B5B8AE8AD}" srcOrd="1" destOrd="0" presId="urn:microsoft.com/office/officeart/2005/8/layout/vProcess5"/>
    <dgm:cxn modelId="{C6546AAA-0143-47F4-AC44-F9E32E7FD3D8}" srcId="{84EDDF0F-2AF8-48C8-AD24-E8D37AB0119A}" destId="{07BFC3AE-AFAE-4E1B-A3F6-3FA6E21D81B0}" srcOrd="0" destOrd="0" parTransId="{C0C5C0C3-B245-4797-B4C0-A00893D391F2}" sibTransId="{B932A066-130F-450D-B9EC-CFF597843411}"/>
    <dgm:cxn modelId="{B9371FC2-796D-4C03-AFC2-DF6EAF2B3D3A}" type="presOf" srcId="{07BFC3AE-AFAE-4E1B-A3F6-3FA6E21D81B0}" destId="{F0088CA2-DB4D-4C06-A39D-DEFA130E2015}" srcOrd="0" destOrd="0" presId="urn:microsoft.com/office/officeart/2005/8/layout/vProcess5"/>
    <dgm:cxn modelId="{343570E7-512D-4D27-9D89-0C469C5FEB88}" type="presOf" srcId="{B932A066-130F-450D-B9EC-CFF597843411}" destId="{1B53236C-EB0F-49B1-9888-A38722CFB879}" srcOrd="0" destOrd="0" presId="urn:microsoft.com/office/officeart/2005/8/layout/vProcess5"/>
    <dgm:cxn modelId="{B343A748-0E23-4C74-A3C3-0E6A9260D17C}" type="presParOf" srcId="{FA893404-A860-4D59-AE21-E9CB1664F9B5}" destId="{4316F125-395C-4D87-96B6-DC266A36EFCD}" srcOrd="0" destOrd="0" presId="urn:microsoft.com/office/officeart/2005/8/layout/vProcess5"/>
    <dgm:cxn modelId="{F544E347-4096-425A-BCBF-A3605F2944E2}" type="presParOf" srcId="{FA893404-A860-4D59-AE21-E9CB1664F9B5}" destId="{F0088CA2-DB4D-4C06-A39D-DEFA130E2015}" srcOrd="1" destOrd="0" presId="urn:microsoft.com/office/officeart/2005/8/layout/vProcess5"/>
    <dgm:cxn modelId="{43939F9E-B938-4F73-949C-9619F003DB25}" type="presParOf" srcId="{FA893404-A860-4D59-AE21-E9CB1664F9B5}" destId="{3668A93E-4B02-4F83-9AF5-4AEC9D39AC47}" srcOrd="2" destOrd="0" presId="urn:microsoft.com/office/officeart/2005/8/layout/vProcess5"/>
    <dgm:cxn modelId="{6B427B2D-B640-41B9-8D80-DD035B7AB278}" type="presParOf" srcId="{FA893404-A860-4D59-AE21-E9CB1664F9B5}" destId="{1B53236C-EB0F-49B1-9888-A38722CFB879}" srcOrd="3" destOrd="0" presId="urn:microsoft.com/office/officeart/2005/8/layout/vProcess5"/>
    <dgm:cxn modelId="{68146931-9B57-460A-B0EC-A9390BE8CB20}" type="presParOf" srcId="{FA893404-A860-4D59-AE21-E9CB1664F9B5}" destId="{8AA43B22-FA9F-423C-9ADC-D77B5B8AE8AD}" srcOrd="4" destOrd="0" presId="urn:microsoft.com/office/officeart/2005/8/layout/vProcess5"/>
    <dgm:cxn modelId="{EC2190E4-89C2-481C-843F-B8533B1B9954}" type="presParOf" srcId="{FA893404-A860-4D59-AE21-E9CB1664F9B5}" destId="{9B166D9B-6233-4462-AC2E-697F25C4CE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374874-73F5-43CD-A277-7EDCBA359C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9F6D96-AF3B-4F24-A8C3-EB0B1ADE0F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Pre-Processing Data</a:t>
          </a:r>
          <a:endParaRPr lang="en-US"/>
        </a:p>
      </dgm:t>
    </dgm:pt>
    <dgm:pt modelId="{3B208C9F-680E-4CD9-B938-E5A681654B17}" type="parTrans" cxnId="{5663DC26-E012-483F-AF46-93F505163101}">
      <dgm:prSet/>
      <dgm:spPr/>
      <dgm:t>
        <a:bodyPr/>
        <a:lstStyle/>
        <a:p>
          <a:endParaRPr lang="en-US"/>
        </a:p>
      </dgm:t>
    </dgm:pt>
    <dgm:pt modelId="{592D61BE-B73A-49E2-A101-F6E791084781}" type="sibTrans" cxnId="{5663DC26-E012-483F-AF46-93F505163101}">
      <dgm:prSet/>
      <dgm:spPr/>
      <dgm:t>
        <a:bodyPr/>
        <a:lstStyle/>
        <a:p>
          <a:endParaRPr lang="en-US"/>
        </a:p>
      </dgm:t>
    </dgm:pt>
    <dgm:pt modelId="{3240A130-752A-4825-8327-F31780B363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Choosing Models</a:t>
          </a:r>
          <a:endParaRPr lang="en-US" dirty="0"/>
        </a:p>
      </dgm:t>
    </dgm:pt>
    <dgm:pt modelId="{CC5957A3-6D84-4EFF-B570-38DFB90A0F2C}" type="parTrans" cxnId="{67DEB608-FFFD-4536-B8F6-1656AAF17191}">
      <dgm:prSet/>
      <dgm:spPr/>
      <dgm:t>
        <a:bodyPr/>
        <a:lstStyle/>
        <a:p>
          <a:endParaRPr lang="en-US"/>
        </a:p>
      </dgm:t>
    </dgm:pt>
    <dgm:pt modelId="{99B84FC5-E1AA-4715-9DBB-4C06A5FB2E95}" type="sibTrans" cxnId="{67DEB608-FFFD-4536-B8F6-1656AAF17191}">
      <dgm:prSet/>
      <dgm:spPr/>
      <dgm:t>
        <a:bodyPr/>
        <a:lstStyle/>
        <a:p>
          <a:endParaRPr lang="en-US"/>
        </a:p>
      </dgm:t>
    </dgm:pt>
    <dgm:pt modelId="{D96CBE90-E525-41A7-A6CD-BE980E71E4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Hyperparameter Tuning</a:t>
          </a:r>
        </a:p>
      </dgm:t>
    </dgm:pt>
    <dgm:pt modelId="{E91F8DCD-C0B5-4B84-AB90-C8665C73188C}" type="parTrans" cxnId="{C0228D6C-9438-4762-9D1D-69216CD347D6}">
      <dgm:prSet/>
      <dgm:spPr/>
      <dgm:t>
        <a:bodyPr/>
        <a:lstStyle/>
        <a:p>
          <a:endParaRPr lang="en-US"/>
        </a:p>
      </dgm:t>
    </dgm:pt>
    <dgm:pt modelId="{135967C8-5C2B-4AB5-B240-676DD33CE470}" type="sibTrans" cxnId="{C0228D6C-9438-4762-9D1D-69216CD347D6}">
      <dgm:prSet/>
      <dgm:spPr/>
      <dgm:t>
        <a:bodyPr/>
        <a:lstStyle/>
        <a:p>
          <a:endParaRPr lang="en-US"/>
        </a:p>
      </dgm:t>
    </dgm:pt>
    <dgm:pt modelId="{7D3F7913-49A9-48E7-8AB8-808981B51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Train Models </a:t>
          </a:r>
          <a:endParaRPr lang="en-US"/>
        </a:p>
      </dgm:t>
    </dgm:pt>
    <dgm:pt modelId="{0190E396-88BE-4803-8A1B-443E69CA2B77}" type="parTrans" cxnId="{FA323628-A819-4982-AC66-BF9155F02F93}">
      <dgm:prSet/>
      <dgm:spPr/>
      <dgm:t>
        <a:bodyPr/>
        <a:lstStyle/>
        <a:p>
          <a:endParaRPr lang="en-US"/>
        </a:p>
      </dgm:t>
    </dgm:pt>
    <dgm:pt modelId="{D73E8397-10A3-4275-B81E-CBC9B5575B4F}" type="sibTrans" cxnId="{FA323628-A819-4982-AC66-BF9155F02F93}">
      <dgm:prSet/>
      <dgm:spPr/>
      <dgm:t>
        <a:bodyPr/>
        <a:lstStyle/>
        <a:p>
          <a:endParaRPr lang="en-US"/>
        </a:p>
      </dgm:t>
    </dgm:pt>
    <dgm:pt modelId="{95B6B035-195F-404A-8E61-169B1842F9C6}" type="pres">
      <dgm:prSet presAssocID="{AE374874-73F5-43CD-A277-7EDCBA359C22}" presName="root" presStyleCnt="0">
        <dgm:presLayoutVars>
          <dgm:dir/>
          <dgm:resizeHandles val="exact"/>
        </dgm:presLayoutVars>
      </dgm:prSet>
      <dgm:spPr/>
    </dgm:pt>
    <dgm:pt modelId="{5B4650ED-17D2-4FCF-B820-B173E285EA2C}" type="pres">
      <dgm:prSet presAssocID="{BB9F6D96-AF3B-4F24-A8C3-EB0B1ADE0FC5}" presName="compNode" presStyleCnt="0"/>
      <dgm:spPr/>
    </dgm:pt>
    <dgm:pt modelId="{1572350F-9DE1-44B1-A8B4-420789F5FC3C}" type="pres">
      <dgm:prSet presAssocID="{BB9F6D96-AF3B-4F24-A8C3-EB0B1ADE0FC5}" presName="iconBgRect" presStyleLbl="bgShp" presStyleIdx="0" presStyleCnt="4"/>
      <dgm:spPr/>
    </dgm:pt>
    <dgm:pt modelId="{67B8674B-3D33-4B3D-99BD-20016F532D8F}" type="pres">
      <dgm:prSet presAssocID="{BB9F6D96-AF3B-4F24-A8C3-EB0B1ADE0F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C267EB-2ABF-4DBB-B649-FB948DD3C49B}" type="pres">
      <dgm:prSet presAssocID="{BB9F6D96-AF3B-4F24-A8C3-EB0B1ADE0FC5}" presName="spaceRect" presStyleCnt="0"/>
      <dgm:spPr/>
    </dgm:pt>
    <dgm:pt modelId="{5362655B-BDAF-41FD-843E-9EEF9DA05CB8}" type="pres">
      <dgm:prSet presAssocID="{BB9F6D96-AF3B-4F24-A8C3-EB0B1ADE0FC5}" presName="textRect" presStyleLbl="revTx" presStyleIdx="0" presStyleCnt="4">
        <dgm:presLayoutVars>
          <dgm:chMax val="1"/>
          <dgm:chPref val="1"/>
        </dgm:presLayoutVars>
      </dgm:prSet>
      <dgm:spPr/>
    </dgm:pt>
    <dgm:pt modelId="{285714D5-4AC3-4748-85B3-BBD85641FB55}" type="pres">
      <dgm:prSet presAssocID="{592D61BE-B73A-49E2-A101-F6E791084781}" presName="sibTrans" presStyleCnt="0"/>
      <dgm:spPr/>
    </dgm:pt>
    <dgm:pt modelId="{E001B14A-8ED9-4102-A764-F11DECADA0F1}" type="pres">
      <dgm:prSet presAssocID="{3240A130-752A-4825-8327-F31780B3633F}" presName="compNode" presStyleCnt="0"/>
      <dgm:spPr/>
    </dgm:pt>
    <dgm:pt modelId="{A24A6F5D-3D1C-4864-98CD-423B1B5E0273}" type="pres">
      <dgm:prSet presAssocID="{3240A130-752A-4825-8327-F31780B3633F}" presName="iconBgRect" presStyleLbl="bgShp" presStyleIdx="1" presStyleCnt="4"/>
      <dgm:spPr/>
    </dgm:pt>
    <dgm:pt modelId="{4DBD3F75-B9DD-44AE-809C-57CD689C95A2}" type="pres">
      <dgm:prSet presAssocID="{3240A130-752A-4825-8327-F31780B363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7CF88B-FC88-4DE5-9BB8-EF9BDA5D35EF}" type="pres">
      <dgm:prSet presAssocID="{3240A130-752A-4825-8327-F31780B3633F}" presName="spaceRect" presStyleCnt="0"/>
      <dgm:spPr/>
    </dgm:pt>
    <dgm:pt modelId="{C7F83CFC-2152-490C-90C4-DABDA401BE2E}" type="pres">
      <dgm:prSet presAssocID="{3240A130-752A-4825-8327-F31780B3633F}" presName="textRect" presStyleLbl="revTx" presStyleIdx="1" presStyleCnt="4">
        <dgm:presLayoutVars>
          <dgm:chMax val="1"/>
          <dgm:chPref val="1"/>
        </dgm:presLayoutVars>
      </dgm:prSet>
      <dgm:spPr/>
    </dgm:pt>
    <dgm:pt modelId="{F9916C12-3EFB-4BD1-B816-0666C8510A3D}" type="pres">
      <dgm:prSet presAssocID="{99B84FC5-E1AA-4715-9DBB-4C06A5FB2E95}" presName="sibTrans" presStyleCnt="0"/>
      <dgm:spPr/>
    </dgm:pt>
    <dgm:pt modelId="{2311BE54-A90B-43C4-BA99-138387354F0E}" type="pres">
      <dgm:prSet presAssocID="{D96CBE90-E525-41A7-A6CD-BE980E71E431}" presName="compNode" presStyleCnt="0"/>
      <dgm:spPr/>
    </dgm:pt>
    <dgm:pt modelId="{DBCD8AB0-5F7D-4CEC-8F84-D00B884BDBC5}" type="pres">
      <dgm:prSet presAssocID="{D96CBE90-E525-41A7-A6CD-BE980E71E431}" presName="iconBgRect" presStyleLbl="bgShp" presStyleIdx="2" presStyleCnt="4"/>
      <dgm:spPr/>
    </dgm:pt>
    <dgm:pt modelId="{3CB2A97A-3A43-4F12-A667-D1CB5AF03C68}" type="pres">
      <dgm:prSet presAssocID="{D96CBE90-E525-41A7-A6CD-BE980E71E4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7577DC-1196-4734-8769-EF39AC45725F}" type="pres">
      <dgm:prSet presAssocID="{D96CBE90-E525-41A7-A6CD-BE980E71E431}" presName="spaceRect" presStyleCnt="0"/>
      <dgm:spPr/>
    </dgm:pt>
    <dgm:pt modelId="{8ED0C169-B01E-4CAC-9B4E-5E5513C2E476}" type="pres">
      <dgm:prSet presAssocID="{D96CBE90-E525-41A7-A6CD-BE980E71E431}" presName="textRect" presStyleLbl="revTx" presStyleIdx="2" presStyleCnt="4">
        <dgm:presLayoutVars>
          <dgm:chMax val="1"/>
          <dgm:chPref val="1"/>
        </dgm:presLayoutVars>
      </dgm:prSet>
      <dgm:spPr/>
    </dgm:pt>
    <dgm:pt modelId="{080C236A-8AFA-4FC2-8057-95F6F7345F53}" type="pres">
      <dgm:prSet presAssocID="{135967C8-5C2B-4AB5-B240-676DD33CE470}" presName="sibTrans" presStyleCnt="0"/>
      <dgm:spPr/>
    </dgm:pt>
    <dgm:pt modelId="{C1BA9225-19B3-4C7B-B00A-A17A6B9CCA0B}" type="pres">
      <dgm:prSet presAssocID="{7D3F7913-49A9-48E7-8AB8-808981B51E54}" presName="compNode" presStyleCnt="0"/>
      <dgm:spPr/>
    </dgm:pt>
    <dgm:pt modelId="{EDC28EC0-0F40-47C4-8424-4EED2662D481}" type="pres">
      <dgm:prSet presAssocID="{7D3F7913-49A9-48E7-8AB8-808981B51E54}" presName="iconBgRect" presStyleLbl="bgShp" presStyleIdx="3" presStyleCnt="4"/>
      <dgm:spPr/>
    </dgm:pt>
    <dgm:pt modelId="{E9716DC4-C743-435F-BE19-FB7542CA644D}" type="pres">
      <dgm:prSet presAssocID="{7D3F7913-49A9-48E7-8AB8-808981B51E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A1F7776-37DF-410E-93C7-FF0047F1C868}" type="pres">
      <dgm:prSet presAssocID="{7D3F7913-49A9-48E7-8AB8-808981B51E54}" presName="spaceRect" presStyleCnt="0"/>
      <dgm:spPr/>
    </dgm:pt>
    <dgm:pt modelId="{9ACC75A7-1148-4337-98D4-BDCE5DAB960E}" type="pres">
      <dgm:prSet presAssocID="{7D3F7913-49A9-48E7-8AB8-808981B51E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DEB608-FFFD-4536-B8F6-1656AAF17191}" srcId="{AE374874-73F5-43CD-A277-7EDCBA359C22}" destId="{3240A130-752A-4825-8327-F31780B3633F}" srcOrd="1" destOrd="0" parTransId="{CC5957A3-6D84-4EFF-B570-38DFB90A0F2C}" sibTransId="{99B84FC5-E1AA-4715-9DBB-4C06A5FB2E95}"/>
    <dgm:cxn modelId="{5663DC26-E012-483F-AF46-93F505163101}" srcId="{AE374874-73F5-43CD-A277-7EDCBA359C22}" destId="{BB9F6D96-AF3B-4F24-A8C3-EB0B1ADE0FC5}" srcOrd="0" destOrd="0" parTransId="{3B208C9F-680E-4CD9-B938-E5A681654B17}" sibTransId="{592D61BE-B73A-49E2-A101-F6E791084781}"/>
    <dgm:cxn modelId="{FA323628-A819-4982-AC66-BF9155F02F93}" srcId="{AE374874-73F5-43CD-A277-7EDCBA359C22}" destId="{7D3F7913-49A9-48E7-8AB8-808981B51E54}" srcOrd="3" destOrd="0" parTransId="{0190E396-88BE-4803-8A1B-443E69CA2B77}" sibTransId="{D73E8397-10A3-4275-B81E-CBC9B5575B4F}"/>
    <dgm:cxn modelId="{C0228D6C-9438-4762-9D1D-69216CD347D6}" srcId="{AE374874-73F5-43CD-A277-7EDCBA359C22}" destId="{D96CBE90-E525-41A7-A6CD-BE980E71E431}" srcOrd="2" destOrd="0" parTransId="{E91F8DCD-C0B5-4B84-AB90-C8665C73188C}" sibTransId="{135967C8-5C2B-4AB5-B240-676DD33CE470}"/>
    <dgm:cxn modelId="{B3006C52-34BC-426B-8769-B2D4DCCBF735}" type="presOf" srcId="{AE374874-73F5-43CD-A277-7EDCBA359C22}" destId="{95B6B035-195F-404A-8E61-169B1842F9C6}" srcOrd="0" destOrd="0" presId="urn:microsoft.com/office/officeart/2018/5/layout/IconCircleLabelList"/>
    <dgm:cxn modelId="{C7D9AF74-1C5B-4ADA-80F1-B523C6155B1A}" type="presOf" srcId="{7D3F7913-49A9-48E7-8AB8-808981B51E54}" destId="{9ACC75A7-1148-4337-98D4-BDCE5DAB960E}" srcOrd="0" destOrd="0" presId="urn:microsoft.com/office/officeart/2018/5/layout/IconCircleLabelList"/>
    <dgm:cxn modelId="{1062D8BB-0039-4F6E-8E8F-66FA053B5A8C}" type="presOf" srcId="{D96CBE90-E525-41A7-A6CD-BE980E71E431}" destId="{8ED0C169-B01E-4CAC-9B4E-5E5513C2E476}" srcOrd="0" destOrd="0" presId="urn:microsoft.com/office/officeart/2018/5/layout/IconCircleLabelList"/>
    <dgm:cxn modelId="{C2D3DFBF-0E31-4320-95B2-A39E0645CEBC}" type="presOf" srcId="{3240A130-752A-4825-8327-F31780B3633F}" destId="{C7F83CFC-2152-490C-90C4-DABDA401BE2E}" srcOrd="0" destOrd="0" presId="urn:microsoft.com/office/officeart/2018/5/layout/IconCircleLabelList"/>
    <dgm:cxn modelId="{50BE8EDE-54EC-4A96-8A60-E79D7F1FC852}" type="presOf" srcId="{BB9F6D96-AF3B-4F24-A8C3-EB0B1ADE0FC5}" destId="{5362655B-BDAF-41FD-843E-9EEF9DA05CB8}" srcOrd="0" destOrd="0" presId="urn:microsoft.com/office/officeart/2018/5/layout/IconCircleLabelList"/>
    <dgm:cxn modelId="{BD7DE23D-F708-48ED-9909-C2DAA6D18AEF}" type="presParOf" srcId="{95B6B035-195F-404A-8E61-169B1842F9C6}" destId="{5B4650ED-17D2-4FCF-B820-B173E285EA2C}" srcOrd="0" destOrd="0" presId="urn:microsoft.com/office/officeart/2018/5/layout/IconCircleLabelList"/>
    <dgm:cxn modelId="{58C2F39C-4774-4D76-8A37-F1F5707860C2}" type="presParOf" srcId="{5B4650ED-17D2-4FCF-B820-B173E285EA2C}" destId="{1572350F-9DE1-44B1-A8B4-420789F5FC3C}" srcOrd="0" destOrd="0" presId="urn:microsoft.com/office/officeart/2018/5/layout/IconCircleLabelList"/>
    <dgm:cxn modelId="{908D8F9B-1F30-42F0-8C40-692B5B95B051}" type="presParOf" srcId="{5B4650ED-17D2-4FCF-B820-B173E285EA2C}" destId="{67B8674B-3D33-4B3D-99BD-20016F532D8F}" srcOrd="1" destOrd="0" presId="urn:microsoft.com/office/officeart/2018/5/layout/IconCircleLabelList"/>
    <dgm:cxn modelId="{6DC5AF4E-F876-442B-9163-08605FB8764E}" type="presParOf" srcId="{5B4650ED-17D2-4FCF-B820-B173E285EA2C}" destId="{18C267EB-2ABF-4DBB-B649-FB948DD3C49B}" srcOrd="2" destOrd="0" presId="urn:microsoft.com/office/officeart/2018/5/layout/IconCircleLabelList"/>
    <dgm:cxn modelId="{C95A3B69-4DBE-474A-ADC1-2E3C1802BA67}" type="presParOf" srcId="{5B4650ED-17D2-4FCF-B820-B173E285EA2C}" destId="{5362655B-BDAF-41FD-843E-9EEF9DA05CB8}" srcOrd="3" destOrd="0" presId="urn:microsoft.com/office/officeart/2018/5/layout/IconCircleLabelList"/>
    <dgm:cxn modelId="{68FCAB04-6349-41A8-9758-4EF40BF97EE9}" type="presParOf" srcId="{95B6B035-195F-404A-8E61-169B1842F9C6}" destId="{285714D5-4AC3-4748-85B3-BBD85641FB55}" srcOrd="1" destOrd="0" presId="urn:microsoft.com/office/officeart/2018/5/layout/IconCircleLabelList"/>
    <dgm:cxn modelId="{AB360FCA-B5CB-400D-9059-EAF4D557C417}" type="presParOf" srcId="{95B6B035-195F-404A-8E61-169B1842F9C6}" destId="{E001B14A-8ED9-4102-A764-F11DECADA0F1}" srcOrd="2" destOrd="0" presId="urn:microsoft.com/office/officeart/2018/5/layout/IconCircleLabelList"/>
    <dgm:cxn modelId="{87B17462-6505-4111-B953-AE451B9CF728}" type="presParOf" srcId="{E001B14A-8ED9-4102-A764-F11DECADA0F1}" destId="{A24A6F5D-3D1C-4864-98CD-423B1B5E0273}" srcOrd="0" destOrd="0" presId="urn:microsoft.com/office/officeart/2018/5/layout/IconCircleLabelList"/>
    <dgm:cxn modelId="{3AE9F5DE-8567-49B6-A052-8F08448CBA53}" type="presParOf" srcId="{E001B14A-8ED9-4102-A764-F11DECADA0F1}" destId="{4DBD3F75-B9DD-44AE-809C-57CD689C95A2}" srcOrd="1" destOrd="0" presId="urn:microsoft.com/office/officeart/2018/5/layout/IconCircleLabelList"/>
    <dgm:cxn modelId="{1212DBD3-3501-4D0E-B3E0-2ABE6CC137F4}" type="presParOf" srcId="{E001B14A-8ED9-4102-A764-F11DECADA0F1}" destId="{C57CF88B-FC88-4DE5-9BB8-EF9BDA5D35EF}" srcOrd="2" destOrd="0" presId="urn:microsoft.com/office/officeart/2018/5/layout/IconCircleLabelList"/>
    <dgm:cxn modelId="{4EDD877E-EA56-458B-AD44-691134ECC046}" type="presParOf" srcId="{E001B14A-8ED9-4102-A764-F11DECADA0F1}" destId="{C7F83CFC-2152-490C-90C4-DABDA401BE2E}" srcOrd="3" destOrd="0" presId="urn:microsoft.com/office/officeart/2018/5/layout/IconCircleLabelList"/>
    <dgm:cxn modelId="{A8160C82-C6E6-4625-9D51-649ED3623314}" type="presParOf" srcId="{95B6B035-195F-404A-8E61-169B1842F9C6}" destId="{F9916C12-3EFB-4BD1-B816-0666C8510A3D}" srcOrd="3" destOrd="0" presId="urn:microsoft.com/office/officeart/2018/5/layout/IconCircleLabelList"/>
    <dgm:cxn modelId="{14DFE580-2E7A-43F5-AF00-5CEF5CCBB6DA}" type="presParOf" srcId="{95B6B035-195F-404A-8E61-169B1842F9C6}" destId="{2311BE54-A90B-43C4-BA99-138387354F0E}" srcOrd="4" destOrd="0" presId="urn:microsoft.com/office/officeart/2018/5/layout/IconCircleLabelList"/>
    <dgm:cxn modelId="{6E06C3A7-137E-4480-8193-2E96737B9D32}" type="presParOf" srcId="{2311BE54-A90B-43C4-BA99-138387354F0E}" destId="{DBCD8AB0-5F7D-4CEC-8F84-D00B884BDBC5}" srcOrd="0" destOrd="0" presId="urn:microsoft.com/office/officeart/2018/5/layout/IconCircleLabelList"/>
    <dgm:cxn modelId="{8DECC6C3-D4A9-40DB-B49E-BC682305CA5F}" type="presParOf" srcId="{2311BE54-A90B-43C4-BA99-138387354F0E}" destId="{3CB2A97A-3A43-4F12-A667-D1CB5AF03C68}" srcOrd="1" destOrd="0" presId="urn:microsoft.com/office/officeart/2018/5/layout/IconCircleLabelList"/>
    <dgm:cxn modelId="{5436C7F6-DFF2-4B1D-80DC-38B131CA93CB}" type="presParOf" srcId="{2311BE54-A90B-43C4-BA99-138387354F0E}" destId="{A87577DC-1196-4734-8769-EF39AC45725F}" srcOrd="2" destOrd="0" presId="urn:microsoft.com/office/officeart/2018/5/layout/IconCircleLabelList"/>
    <dgm:cxn modelId="{C3E6028A-C9E7-45F0-8791-10CB703C5789}" type="presParOf" srcId="{2311BE54-A90B-43C4-BA99-138387354F0E}" destId="{8ED0C169-B01E-4CAC-9B4E-5E5513C2E476}" srcOrd="3" destOrd="0" presId="urn:microsoft.com/office/officeart/2018/5/layout/IconCircleLabelList"/>
    <dgm:cxn modelId="{3897269C-612A-4A49-B043-DF66E535E27B}" type="presParOf" srcId="{95B6B035-195F-404A-8E61-169B1842F9C6}" destId="{080C236A-8AFA-4FC2-8057-95F6F7345F53}" srcOrd="5" destOrd="0" presId="urn:microsoft.com/office/officeart/2018/5/layout/IconCircleLabelList"/>
    <dgm:cxn modelId="{932D31E1-CB4F-425E-95FB-61E566261622}" type="presParOf" srcId="{95B6B035-195F-404A-8E61-169B1842F9C6}" destId="{C1BA9225-19B3-4C7B-B00A-A17A6B9CCA0B}" srcOrd="6" destOrd="0" presId="urn:microsoft.com/office/officeart/2018/5/layout/IconCircleLabelList"/>
    <dgm:cxn modelId="{1CD743B1-17BA-4616-B02C-5BBBD4C4B202}" type="presParOf" srcId="{C1BA9225-19B3-4C7B-B00A-A17A6B9CCA0B}" destId="{EDC28EC0-0F40-47C4-8424-4EED2662D481}" srcOrd="0" destOrd="0" presId="urn:microsoft.com/office/officeart/2018/5/layout/IconCircleLabelList"/>
    <dgm:cxn modelId="{0B7007F1-7AAB-4AB7-90FF-A3ADA39A6EDC}" type="presParOf" srcId="{C1BA9225-19B3-4C7B-B00A-A17A6B9CCA0B}" destId="{E9716DC4-C743-435F-BE19-FB7542CA644D}" srcOrd="1" destOrd="0" presId="urn:microsoft.com/office/officeart/2018/5/layout/IconCircleLabelList"/>
    <dgm:cxn modelId="{3E3DB5BE-1EDE-47FC-A166-0AB0C5F8BD5A}" type="presParOf" srcId="{C1BA9225-19B3-4C7B-B00A-A17A6B9CCA0B}" destId="{BA1F7776-37DF-410E-93C7-FF0047F1C868}" srcOrd="2" destOrd="0" presId="urn:microsoft.com/office/officeart/2018/5/layout/IconCircleLabelList"/>
    <dgm:cxn modelId="{D8E6BDBA-354F-48A7-999C-BEB51F4D013B}" type="presParOf" srcId="{C1BA9225-19B3-4C7B-B00A-A17A6B9CCA0B}" destId="{9ACC75A7-1148-4337-98D4-BDCE5DAB96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54F76-1F47-4A9F-BFC0-5109F8419473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E7504A-D551-4369-9045-09F5D45059A2}">
      <dgm:prSet custT="1"/>
      <dgm:spPr/>
      <dgm:t>
        <a:bodyPr/>
        <a:lstStyle/>
        <a:p>
          <a:r>
            <a:rPr lang="en-AU" sz="1200" dirty="0">
              <a:latin typeface="Lucida Sans" panose="020B0602030504020204" pitchFamily="34" charset="0"/>
            </a:rPr>
            <a:t>Additional features were extracted from the existing data.</a:t>
          </a:r>
          <a:endParaRPr lang="en-US" sz="1200" dirty="0">
            <a:latin typeface="Lucida Sans" panose="020B0602030504020204" pitchFamily="34" charset="0"/>
          </a:endParaRPr>
        </a:p>
      </dgm:t>
    </dgm:pt>
    <dgm:pt modelId="{23B7395B-B617-4923-8B25-48A3E12DE2FB}" type="parTrans" cxnId="{667C839A-F33C-4D53-838A-3755D99B3086}">
      <dgm:prSet/>
      <dgm:spPr/>
      <dgm:t>
        <a:bodyPr/>
        <a:lstStyle/>
        <a:p>
          <a:endParaRPr lang="en-US"/>
        </a:p>
      </dgm:t>
    </dgm:pt>
    <dgm:pt modelId="{2D4BFBB7-3428-4874-9399-80719021D400}" type="sibTrans" cxnId="{667C839A-F33C-4D53-838A-3755D99B3086}">
      <dgm:prSet/>
      <dgm:spPr/>
      <dgm:t>
        <a:bodyPr/>
        <a:lstStyle/>
        <a:p>
          <a:endParaRPr lang="en-US"/>
        </a:p>
      </dgm:t>
    </dgm:pt>
    <dgm:pt modelId="{73E5E6AC-D238-4155-BA1E-B5E867B7D7CF}">
      <dgm:prSet custT="1"/>
      <dgm:spPr/>
      <dgm:t>
        <a:bodyPr/>
        <a:lstStyle/>
        <a:p>
          <a:endParaRPr lang="en-US" sz="1200" dirty="0">
            <a:latin typeface="Lucida Sans" panose="020B0602030504020204" pitchFamily="34" charset="0"/>
          </a:endParaRPr>
        </a:p>
        <a:p>
          <a:r>
            <a:rPr lang="en-US" sz="1200" dirty="0">
              <a:latin typeface="Lucida Sans" panose="020B0602030504020204" pitchFamily="34" charset="0"/>
            </a:rPr>
            <a:t>Target variable (Total Revenue) was created to represent the total amount each subscriber paid from March-December.  Total Revenue values varied from 54-254.</a:t>
          </a:r>
          <a:endParaRPr lang="en-AU" sz="1200" dirty="0">
            <a:latin typeface="Lucida Sans" panose="020B0602030504020204" pitchFamily="34" charset="0"/>
          </a:endParaRPr>
        </a:p>
        <a:p>
          <a:endParaRPr lang="en-AU" sz="1000" dirty="0">
            <a:latin typeface="Lucida Sans" panose="020B0602030504020204" pitchFamily="34" charset="0"/>
          </a:endParaRPr>
        </a:p>
        <a:p>
          <a:r>
            <a:rPr lang="en-AU" sz="1000" dirty="0">
              <a:latin typeface="Lucida Sans" panose="020B0602030504020204" pitchFamily="34" charset="0"/>
            </a:rPr>
            <a:t>.</a:t>
          </a:r>
          <a:endParaRPr lang="en-US" sz="1000" dirty="0">
            <a:latin typeface="Lucida Sans" panose="020B0602030504020204" pitchFamily="34" charset="0"/>
          </a:endParaRPr>
        </a:p>
      </dgm:t>
    </dgm:pt>
    <dgm:pt modelId="{5DDBF709-8F31-426D-9009-2D0E78CE9679}" type="parTrans" cxnId="{FD42C50F-D983-4F74-A809-959B440EDCA9}">
      <dgm:prSet/>
      <dgm:spPr/>
      <dgm:t>
        <a:bodyPr/>
        <a:lstStyle/>
        <a:p>
          <a:endParaRPr lang="en-US"/>
        </a:p>
      </dgm:t>
    </dgm:pt>
    <dgm:pt modelId="{890FB118-A699-4FB0-A06D-E70672420E2B}" type="sibTrans" cxnId="{FD42C50F-D983-4F74-A809-959B440EDCA9}">
      <dgm:prSet/>
      <dgm:spPr/>
      <dgm:t>
        <a:bodyPr/>
        <a:lstStyle/>
        <a:p>
          <a:endParaRPr lang="en-US"/>
        </a:p>
      </dgm:t>
    </dgm:pt>
    <dgm:pt modelId="{8A4856FD-9F5A-4E91-9491-282C41C36B90}">
      <dgm:prSet custT="1"/>
      <dgm:spPr/>
      <dgm:t>
        <a:bodyPr/>
        <a:lstStyle/>
        <a:p>
          <a:r>
            <a:rPr lang="en-AU" sz="1200" dirty="0">
              <a:latin typeface="Lucida Sans" panose="020B0602030504020204" pitchFamily="34" charset="0"/>
            </a:rPr>
            <a:t>Numeric features for Day, Month and Year were generated from both Join Date and Last Payment Date. Total Payments reflected the number of payments of each user.</a:t>
          </a:r>
          <a:endParaRPr lang="en-US" sz="1200" dirty="0">
            <a:latin typeface="Lucida Sans" panose="020B0602030504020204" pitchFamily="34" charset="0"/>
          </a:endParaRPr>
        </a:p>
      </dgm:t>
    </dgm:pt>
    <dgm:pt modelId="{6D0AADFC-BFB6-488F-AB53-F191817ACEA9}" type="parTrans" cxnId="{B44CF3E3-79BE-4459-9E4E-05C504F5DF98}">
      <dgm:prSet/>
      <dgm:spPr/>
      <dgm:t>
        <a:bodyPr/>
        <a:lstStyle/>
        <a:p>
          <a:endParaRPr lang="en-US"/>
        </a:p>
      </dgm:t>
    </dgm:pt>
    <dgm:pt modelId="{01A31464-7F8C-4C93-A2ED-05EAF5AD0857}" type="sibTrans" cxnId="{B44CF3E3-79BE-4459-9E4E-05C504F5DF98}">
      <dgm:prSet/>
      <dgm:spPr/>
      <dgm:t>
        <a:bodyPr/>
        <a:lstStyle/>
        <a:p>
          <a:endParaRPr lang="en-US"/>
        </a:p>
      </dgm:t>
    </dgm:pt>
    <dgm:pt modelId="{590F442D-E0B2-4300-BA2C-31199E94820A}">
      <dgm:prSet custT="1"/>
      <dgm:spPr/>
      <dgm:t>
        <a:bodyPr/>
        <a:lstStyle/>
        <a:p>
          <a:r>
            <a:rPr lang="en-AU" sz="1100" dirty="0">
              <a:latin typeface="Lucida Sans" panose="020B0602030504020204" pitchFamily="34" charset="0"/>
            </a:rPr>
            <a:t>Other numeric features included Days Since Join, Days Since Last Pay and Difference Day which showed the number of days between.</a:t>
          </a:r>
          <a:endParaRPr lang="en-US" sz="1100" dirty="0">
            <a:latin typeface="Lucida Sans" panose="020B0602030504020204" pitchFamily="34" charset="0"/>
          </a:endParaRPr>
        </a:p>
      </dgm:t>
    </dgm:pt>
    <dgm:pt modelId="{7845172D-8CC2-4A40-B708-3FFFB7AF4132}" type="parTrans" cxnId="{43DB42CE-537C-41E7-8A7D-E0A58C7E309A}">
      <dgm:prSet/>
      <dgm:spPr/>
      <dgm:t>
        <a:bodyPr/>
        <a:lstStyle/>
        <a:p>
          <a:endParaRPr lang="en-US"/>
        </a:p>
      </dgm:t>
    </dgm:pt>
    <dgm:pt modelId="{F66AA871-A369-458A-84D0-D6EE83824C1D}" type="sibTrans" cxnId="{43DB42CE-537C-41E7-8A7D-E0A58C7E309A}">
      <dgm:prSet/>
      <dgm:spPr/>
      <dgm:t>
        <a:bodyPr/>
        <a:lstStyle/>
        <a:p>
          <a:endParaRPr lang="en-US"/>
        </a:p>
      </dgm:t>
    </dgm:pt>
    <dgm:pt modelId="{600110AD-4309-4673-BCDD-831861B2D222}">
      <dgm:prSet custT="1"/>
      <dgm:spPr/>
      <dgm:t>
        <a:bodyPr/>
        <a:lstStyle/>
        <a:p>
          <a:r>
            <a:rPr lang="en-AU" sz="1200" dirty="0">
              <a:latin typeface="Lucida Sans" panose="020B0602030504020204" pitchFamily="34" charset="0"/>
            </a:rPr>
            <a:t>Float features included Pay Frequency and Average Monthly Revenue.</a:t>
          </a:r>
          <a:endParaRPr lang="en-US" sz="1200" dirty="0">
            <a:latin typeface="Lucida Sans" panose="020B0602030504020204" pitchFamily="34" charset="0"/>
          </a:endParaRPr>
        </a:p>
      </dgm:t>
    </dgm:pt>
    <dgm:pt modelId="{D9481CCF-1B31-4E11-A478-B62A76F51D73}" type="parTrans" cxnId="{3C21A8F0-0DF2-4B96-B70B-07B83E1D0661}">
      <dgm:prSet/>
      <dgm:spPr/>
      <dgm:t>
        <a:bodyPr/>
        <a:lstStyle/>
        <a:p>
          <a:endParaRPr lang="en-US"/>
        </a:p>
      </dgm:t>
    </dgm:pt>
    <dgm:pt modelId="{EEE22A6A-668E-4D8A-BABE-9C697F1DE02B}" type="sibTrans" cxnId="{3C21A8F0-0DF2-4B96-B70B-07B83E1D0661}">
      <dgm:prSet/>
      <dgm:spPr/>
      <dgm:t>
        <a:bodyPr/>
        <a:lstStyle/>
        <a:p>
          <a:endParaRPr lang="en-US"/>
        </a:p>
      </dgm:t>
    </dgm:pt>
    <dgm:pt modelId="{3056DC43-0824-4855-8FD1-39B73BA1663E}" type="pres">
      <dgm:prSet presAssocID="{56F54F76-1F47-4A9F-BFC0-5109F8419473}" presName="diagram" presStyleCnt="0">
        <dgm:presLayoutVars>
          <dgm:dir/>
          <dgm:resizeHandles val="exact"/>
        </dgm:presLayoutVars>
      </dgm:prSet>
      <dgm:spPr/>
    </dgm:pt>
    <dgm:pt modelId="{A3778C5F-AC0E-46C3-A548-513E82888AED}" type="pres">
      <dgm:prSet presAssocID="{F1E7504A-D551-4369-9045-09F5D45059A2}" presName="node" presStyleLbl="node1" presStyleIdx="0" presStyleCnt="5">
        <dgm:presLayoutVars>
          <dgm:bulletEnabled val="1"/>
        </dgm:presLayoutVars>
      </dgm:prSet>
      <dgm:spPr/>
    </dgm:pt>
    <dgm:pt modelId="{EE987257-3EB9-4780-A5B4-666218B917E0}" type="pres">
      <dgm:prSet presAssocID="{2D4BFBB7-3428-4874-9399-80719021D400}" presName="sibTrans" presStyleCnt="0"/>
      <dgm:spPr/>
    </dgm:pt>
    <dgm:pt modelId="{D5B6DD9B-FADF-459D-8650-13C30CCD0ABB}" type="pres">
      <dgm:prSet presAssocID="{73E5E6AC-D238-4155-BA1E-B5E867B7D7CF}" presName="node" presStyleLbl="node1" presStyleIdx="1" presStyleCnt="5">
        <dgm:presLayoutVars>
          <dgm:bulletEnabled val="1"/>
        </dgm:presLayoutVars>
      </dgm:prSet>
      <dgm:spPr/>
    </dgm:pt>
    <dgm:pt modelId="{F39D2DF7-36AE-4AEF-B36F-3B4E5C5EB9F0}" type="pres">
      <dgm:prSet presAssocID="{890FB118-A699-4FB0-A06D-E70672420E2B}" presName="sibTrans" presStyleCnt="0"/>
      <dgm:spPr/>
    </dgm:pt>
    <dgm:pt modelId="{C235BA85-2EE5-4304-91C4-7F44FDCA47A4}" type="pres">
      <dgm:prSet presAssocID="{8A4856FD-9F5A-4E91-9491-282C41C36B90}" presName="node" presStyleLbl="node1" presStyleIdx="2" presStyleCnt="5">
        <dgm:presLayoutVars>
          <dgm:bulletEnabled val="1"/>
        </dgm:presLayoutVars>
      </dgm:prSet>
      <dgm:spPr/>
    </dgm:pt>
    <dgm:pt modelId="{CCC4B895-4009-4491-9895-8B8288CC36C3}" type="pres">
      <dgm:prSet presAssocID="{01A31464-7F8C-4C93-A2ED-05EAF5AD0857}" presName="sibTrans" presStyleCnt="0"/>
      <dgm:spPr/>
    </dgm:pt>
    <dgm:pt modelId="{044D775E-8E8B-4D32-A619-DCAFC7E8A0F2}" type="pres">
      <dgm:prSet presAssocID="{590F442D-E0B2-4300-BA2C-31199E94820A}" presName="node" presStyleLbl="node1" presStyleIdx="3" presStyleCnt="5">
        <dgm:presLayoutVars>
          <dgm:bulletEnabled val="1"/>
        </dgm:presLayoutVars>
      </dgm:prSet>
      <dgm:spPr/>
    </dgm:pt>
    <dgm:pt modelId="{2047239C-51D0-4FCF-98D6-06C722D5B4E3}" type="pres">
      <dgm:prSet presAssocID="{F66AA871-A369-458A-84D0-D6EE83824C1D}" presName="sibTrans" presStyleCnt="0"/>
      <dgm:spPr/>
    </dgm:pt>
    <dgm:pt modelId="{196F1D70-38FB-454F-A1C3-B37174C899A2}" type="pres">
      <dgm:prSet presAssocID="{600110AD-4309-4673-BCDD-831861B2D222}" presName="node" presStyleLbl="node1" presStyleIdx="4" presStyleCnt="5">
        <dgm:presLayoutVars>
          <dgm:bulletEnabled val="1"/>
        </dgm:presLayoutVars>
      </dgm:prSet>
      <dgm:spPr/>
    </dgm:pt>
  </dgm:ptLst>
  <dgm:cxnLst>
    <dgm:cxn modelId="{E5ECA20A-1D7F-4BFD-9AF8-BC1FCCD50017}" type="presOf" srcId="{F1E7504A-D551-4369-9045-09F5D45059A2}" destId="{A3778C5F-AC0E-46C3-A548-513E82888AED}" srcOrd="0" destOrd="0" presId="urn:microsoft.com/office/officeart/2005/8/layout/default"/>
    <dgm:cxn modelId="{FD42C50F-D983-4F74-A809-959B440EDCA9}" srcId="{56F54F76-1F47-4A9F-BFC0-5109F8419473}" destId="{73E5E6AC-D238-4155-BA1E-B5E867B7D7CF}" srcOrd="1" destOrd="0" parTransId="{5DDBF709-8F31-426D-9009-2D0E78CE9679}" sibTransId="{890FB118-A699-4FB0-A06D-E70672420E2B}"/>
    <dgm:cxn modelId="{BCFA0C3B-8B9D-4FBC-8247-68B837B657A3}" type="presOf" srcId="{56F54F76-1F47-4A9F-BFC0-5109F8419473}" destId="{3056DC43-0824-4855-8FD1-39B73BA1663E}" srcOrd="0" destOrd="0" presId="urn:microsoft.com/office/officeart/2005/8/layout/default"/>
    <dgm:cxn modelId="{521E903E-945E-4AAD-8BF4-20EF5CCAA9AE}" type="presOf" srcId="{8A4856FD-9F5A-4E91-9491-282C41C36B90}" destId="{C235BA85-2EE5-4304-91C4-7F44FDCA47A4}" srcOrd="0" destOrd="0" presId="urn:microsoft.com/office/officeart/2005/8/layout/default"/>
    <dgm:cxn modelId="{4606F97E-4B94-44D4-9649-243027D223E4}" type="presOf" srcId="{73E5E6AC-D238-4155-BA1E-B5E867B7D7CF}" destId="{D5B6DD9B-FADF-459D-8650-13C30CCD0ABB}" srcOrd="0" destOrd="0" presId="urn:microsoft.com/office/officeart/2005/8/layout/default"/>
    <dgm:cxn modelId="{667C839A-F33C-4D53-838A-3755D99B3086}" srcId="{56F54F76-1F47-4A9F-BFC0-5109F8419473}" destId="{F1E7504A-D551-4369-9045-09F5D45059A2}" srcOrd="0" destOrd="0" parTransId="{23B7395B-B617-4923-8B25-48A3E12DE2FB}" sibTransId="{2D4BFBB7-3428-4874-9399-80719021D400}"/>
    <dgm:cxn modelId="{2B89EBA5-F8FD-4FB2-8922-BF9BC5C4C99A}" type="presOf" srcId="{600110AD-4309-4673-BCDD-831861B2D222}" destId="{196F1D70-38FB-454F-A1C3-B37174C899A2}" srcOrd="0" destOrd="0" presId="urn:microsoft.com/office/officeart/2005/8/layout/default"/>
    <dgm:cxn modelId="{BEF69ACA-4ACC-4D19-8303-661085E5CD77}" type="presOf" srcId="{590F442D-E0B2-4300-BA2C-31199E94820A}" destId="{044D775E-8E8B-4D32-A619-DCAFC7E8A0F2}" srcOrd="0" destOrd="0" presId="urn:microsoft.com/office/officeart/2005/8/layout/default"/>
    <dgm:cxn modelId="{43DB42CE-537C-41E7-8A7D-E0A58C7E309A}" srcId="{56F54F76-1F47-4A9F-BFC0-5109F8419473}" destId="{590F442D-E0B2-4300-BA2C-31199E94820A}" srcOrd="3" destOrd="0" parTransId="{7845172D-8CC2-4A40-B708-3FFFB7AF4132}" sibTransId="{F66AA871-A369-458A-84D0-D6EE83824C1D}"/>
    <dgm:cxn modelId="{B44CF3E3-79BE-4459-9E4E-05C504F5DF98}" srcId="{56F54F76-1F47-4A9F-BFC0-5109F8419473}" destId="{8A4856FD-9F5A-4E91-9491-282C41C36B90}" srcOrd="2" destOrd="0" parTransId="{6D0AADFC-BFB6-488F-AB53-F191817ACEA9}" sibTransId="{01A31464-7F8C-4C93-A2ED-05EAF5AD0857}"/>
    <dgm:cxn modelId="{3C21A8F0-0DF2-4B96-B70B-07B83E1D0661}" srcId="{56F54F76-1F47-4A9F-BFC0-5109F8419473}" destId="{600110AD-4309-4673-BCDD-831861B2D222}" srcOrd="4" destOrd="0" parTransId="{D9481CCF-1B31-4E11-A478-B62A76F51D73}" sibTransId="{EEE22A6A-668E-4D8A-BABE-9C697F1DE02B}"/>
    <dgm:cxn modelId="{78E1CD12-F078-4E57-B9B1-18CFC3F782DA}" type="presParOf" srcId="{3056DC43-0824-4855-8FD1-39B73BA1663E}" destId="{A3778C5F-AC0E-46C3-A548-513E82888AED}" srcOrd="0" destOrd="0" presId="urn:microsoft.com/office/officeart/2005/8/layout/default"/>
    <dgm:cxn modelId="{F82E4617-AB81-4E4D-A664-E8E647B1A074}" type="presParOf" srcId="{3056DC43-0824-4855-8FD1-39B73BA1663E}" destId="{EE987257-3EB9-4780-A5B4-666218B917E0}" srcOrd="1" destOrd="0" presId="urn:microsoft.com/office/officeart/2005/8/layout/default"/>
    <dgm:cxn modelId="{C015357B-B1C4-45AD-BF95-71AB287C074B}" type="presParOf" srcId="{3056DC43-0824-4855-8FD1-39B73BA1663E}" destId="{D5B6DD9B-FADF-459D-8650-13C30CCD0ABB}" srcOrd="2" destOrd="0" presId="urn:microsoft.com/office/officeart/2005/8/layout/default"/>
    <dgm:cxn modelId="{6C398872-1965-43F9-B50C-1899EE4BD2EA}" type="presParOf" srcId="{3056DC43-0824-4855-8FD1-39B73BA1663E}" destId="{F39D2DF7-36AE-4AEF-B36F-3B4E5C5EB9F0}" srcOrd="3" destOrd="0" presId="urn:microsoft.com/office/officeart/2005/8/layout/default"/>
    <dgm:cxn modelId="{E9E86EF6-0535-4F9D-9E26-09469F8AA509}" type="presParOf" srcId="{3056DC43-0824-4855-8FD1-39B73BA1663E}" destId="{C235BA85-2EE5-4304-91C4-7F44FDCA47A4}" srcOrd="4" destOrd="0" presId="urn:microsoft.com/office/officeart/2005/8/layout/default"/>
    <dgm:cxn modelId="{97DFFF3A-D49F-4A5C-B00B-C340A6768228}" type="presParOf" srcId="{3056DC43-0824-4855-8FD1-39B73BA1663E}" destId="{CCC4B895-4009-4491-9895-8B8288CC36C3}" srcOrd="5" destOrd="0" presId="urn:microsoft.com/office/officeart/2005/8/layout/default"/>
    <dgm:cxn modelId="{85A0662F-23D8-413F-9A9A-154F15595EC0}" type="presParOf" srcId="{3056DC43-0824-4855-8FD1-39B73BA1663E}" destId="{044D775E-8E8B-4D32-A619-DCAFC7E8A0F2}" srcOrd="6" destOrd="0" presId="urn:microsoft.com/office/officeart/2005/8/layout/default"/>
    <dgm:cxn modelId="{659A6549-6F8E-4D9F-AD80-4EF8DD2FFF25}" type="presParOf" srcId="{3056DC43-0824-4855-8FD1-39B73BA1663E}" destId="{2047239C-51D0-4FCF-98D6-06C722D5B4E3}" srcOrd="7" destOrd="0" presId="urn:microsoft.com/office/officeart/2005/8/layout/default"/>
    <dgm:cxn modelId="{C0070CFE-0EE0-472E-AF5D-A03349B1177E}" type="presParOf" srcId="{3056DC43-0824-4855-8FD1-39B73BA1663E}" destId="{196F1D70-38FB-454F-A1C3-B37174C899A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C3666-8428-4196-B96A-F2094748505E}">
      <dsp:nvSpPr>
        <dsp:cNvPr id="0" name=""/>
        <dsp:cNvSpPr/>
      </dsp:nvSpPr>
      <dsp:spPr>
        <a:xfrm>
          <a:off x="0" y="29819"/>
          <a:ext cx="6492875" cy="89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Lucida Sans" panose="020B0602030504020204" pitchFamily="34" charset="0"/>
            </a:rPr>
            <a:t>Introduction - Industry Domain and Goals</a:t>
          </a:r>
          <a:endParaRPr lang="en-US" sz="2000" kern="1200" dirty="0">
            <a:latin typeface="Lucida Sans" panose="020B0602030504020204" pitchFamily="34" charset="0"/>
          </a:endParaRPr>
        </a:p>
      </dsp:txBody>
      <dsp:txXfrm>
        <a:off x="43864" y="73683"/>
        <a:ext cx="6405147" cy="810832"/>
      </dsp:txXfrm>
    </dsp:sp>
    <dsp:sp modelId="{1CB39019-9EEE-4FCA-A57C-1E0967602198}">
      <dsp:nvSpPr>
        <dsp:cNvPr id="0" name=""/>
        <dsp:cNvSpPr/>
      </dsp:nvSpPr>
      <dsp:spPr>
        <a:xfrm>
          <a:off x="0" y="1066619"/>
          <a:ext cx="6492875" cy="898560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Lucida Sans" panose="020B0602030504020204" pitchFamily="34" charset="0"/>
            </a:rPr>
            <a:t>Featured Dataset - Collect - Clean - Manipulate</a:t>
          </a:r>
          <a:endParaRPr lang="en-US" sz="2000" kern="1200" dirty="0">
            <a:latin typeface="Lucida Sans" panose="020B0602030504020204" pitchFamily="34" charset="0"/>
          </a:endParaRPr>
        </a:p>
      </dsp:txBody>
      <dsp:txXfrm>
        <a:off x="43864" y="1110483"/>
        <a:ext cx="6405147" cy="810832"/>
      </dsp:txXfrm>
    </dsp:sp>
    <dsp:sp modelId="{A81371C8-4BBC-4D6B-9517-18F51B3F870F}">
      <dsp:nvSpPr>
        <dsp:cNvPr id="0" name=""/>
        <dsp:cNvSpPr/>
      </dsp:nvSpPr>
      <dsp:spPr>
        <a:xfrm>
          <a:off x="0" y="2103419"/>
          <a:ext cx="6492875" cy="89856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Lucida Sans" panose="020B0602030504020204" pitchFamily="34" charset="0"/>
            </a:rPr>
            <a:t>Analysis -  EDA  - Visualisation </a:t>
          </a:r>
          <a:endParaRPr lang="en-US" sz="2000" kern="1200" dirty="0">
            <a:latin typeface="Lucida Sans" panose="020B0602030504020204" pitchFamily="34" charset="0"/>
          </a:endParaRPr>
        </a:p>
      </dsp:txBody>
      <dsp:txXfrm>
        <a:off x="43864" y="2147283"/>
        <a:ext cx="6405147" cy="810832"/>
      </dsp:txXfrm>
    </dsp:sp>
    <dsp:sp modelId="{F0576192-F82E-4014-9DB0-99656D116E3C}">
      <dsp:nvSpPr>
        <dsp:cNvPr id="0" name=""/>
        <dsp:cNvSpPr/>
      </dsp:nvSpPr>
      <dsp:spPr>
        <a:xfrm>
          <a:off x="0" y="3140219"/>
          <a:ext cx="6492875" cy="898560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baseline="0" dirty="0">
              <a:latin typeface="Lucida Sans" panose="020B0602030504020204" pitchFamily="34" charset="0"/>
            </a:rPr>
            <a:t>Modelling - Train - Split - Evaluate</a:t>
          </a:r>
          <a:endParaRPr lang="en-US" sz="2000" kern="1200" baseline="0" dirty="0">
            <a:latin typeface="Lucida Sans" panose="020B0602030504020204" pitchFamily="34" charset="0"/>
          </a:endParaRPr>
        </a:p>
      </dsp:txBody>
      <dsp:txXfrm>
        <a:off x="43864" y="3184083"/>
        <a:ext cx="6405147" cy="810832"/>
      </dsp:txXfrm>
    </dsp:sp>
    <dsp:sp modelId="{2FA0DF68-73F2-493D-9EB4-1B561D631092}">
      <dsp:nvSpPr>
        <dsp:cNvPr id="0" name=""/>
        <dsp:cNvSpPr/>
      </dsp:nvSpPr>
      <dsp:spPr>
        <a:xfrm>
          <a:off x="0" y="4177020"/>
          <a:ext cx="6492875" cy="89856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Lucida Sans" panose="020B0602030504020204" pitchFamily="34" charset="0"/>
            </a:rPr>
            <a:t>Conclusions - Recommendations </a:t>
          </a:r>
          <a:endParaRPr lang="en-US" sz="2000" kern="1200" dirty="0">
            <a:latin typeface="Lucida Sans" panose="020B0602030504020204" pitchFamily="34" charset="0"/>
          </a:endParaRPr>
        </a:p>
      </dsp:txBody>
      <dsp:txXfrm>
        <a:off x="43864" y="4220884"/>
        <a:ext cx="6405147" cy="810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8CA2-DB4D-4C06-A39D-DEFA130E2015}">
      <dsp:nvSpPr>
        <dsp:cNvPr id="0" name=""/>
        <dsp:cNvSpPr/>
      </dsp:nvSpPr>
      <dsp:spPr>
        <a:xfrm>
          <a:off x="0" y="0"/>
          <a:ext cx="4920910" cy="22974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latin typeface="Lucida Sans" panose="020B0602030504020204" pitchFamily="34" charset="0"/>
            </a:rPr>
            <a:t>Business Question – Based on the total amount subscribers contributed over a specific period, what will the predicted revenue average be?</a:t>
          </a:r>
          <a:endParaRPr lang="en-US" sz="1800" kern="1200" dirty="0">
            <a:latin typeface="Lucida Sans" panose="020B0602030504020204" pitchFamily="34" charset="0"/>
          </a:endParaRPr>
        </a:p>
      </dsp:txBody>
      <dsp:txXfrm>
        <a:off x="67289" y="67289"/>
        <a:ext cx="2546337" cy="2162852"/>
      </dsp:txXfrm>
    </dsp:sp>
    <dsp:sp modelId="{3668A93E-4B02-4F83-9AF5-4AEC9D39AC47}">
      <dsp:nvSpPr>
        <dsp:cNvPr id="0" name=""/>
        <dsp:cNvSpPr/>
      </dsp:nvSpPr>
      <dsp:spPr>
        <a:xfrm>
          <a:off x="868395" y="2807970"/>
          <a:ext cx="4920910" cy="229743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 dirty="0">
              <a:latin typeface="Lucida Sans" panose="020B0602030504020204" pitchFamily="34" charset="0"/>
            </a:rPr>
            <a:t>Data Question </a:t>
          </a:r>
          <a:r>
            <a:rPr lang="en-AU" sz="1800" kern="1200" dirty="0">
              <a:latin typeface="Lucida Sans" panose="020B0602030504020204" pitchFamily="34" charset="0"/>
            </a:rPr>
            <a:t>–</a:t>
          </a:r>
          <a:r>
            <a:rPr lang="en-AU" sz="1800" b="0" i="0" kern="1200" baseline="0" dirty="0">
              <a:latin typeface="Lucida Sans" panose="020B0602030504020204" pitchFamily="34" charset="0"/>
            </a:rPr>
            <a:t> What difference would an increase  in the number of ‘Premium’ users have on the total revenue average?</a:t>
          </a:r>
          <a:endParaRPr lang="en-US" sz="1800" kern="1200" dirty="0">
            <a:latin typeface="Lucida Sans" panose="020B0602030504020204" pitchFamily="34" charset="0"/>
          </a:endParaRPr>
        </a:p>
      </dsp:txBody>
      <dsp:txXfrm>
        <a:off x="935684" y="2875259"/>
        <a:ext cx="2424606" cy="2162852"/>
      </dsp:txXfrm>
    </dsp:sp>
    <dsp:sp modelId="{1B53236C-EB0F-49B1-9888-A38722CFB879}">
      <dsp:nvSpPr>
        <dsp:cNvPr id="0" name=""/>
        <dsp:cNvSpPr/>
      </dsp:nvSpPr>
      <dsp:spPr>
        <a:xfrm>
          <a:off x="3675309" y="1800226"/>
          <a:ext cx="1493329" cy="14933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11308" y="1800226"/>
        <a:ext cx="821331" cy="1123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350F-9DE1-44B1-A8B4-420789F5FC3C}">
      <dsp:nvSpPr>
        <dsp:cNvPr id="0" name=""/>
        <dsp:cNvSpPr/>
      </dsp:nvSpPr>
      <dsp:spPr>
        <a:xfrm>
          <a:off x="300661" y="33924"/>
          <a:ext cx="931798" cy="9317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8674B-3D33-4B3D-99BD-20016F532D8F}">
      <dsp:nvSpPr>
        <dsp:cNvPr id="0" name=""/>
        <dsp:cNvSpPr/>
      </dsp:nvSpPr>
      <dsp:spPr>
        <a:xfrm>
          <a:off x="499242" y="232504"/>
          <a:ext cx="534638" cy="5346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55B-BDAF-41FD-843E-9EEF9DA05CB8}">
      <dsp:nvSpPr>
        <dsp:cNvPr id="0" name=""/>
        <dsp:cNvSpPr/>
      </dsp:nvSpPr>
      <dsp:spPr>
        <a:xfrm>
          <a:off x="2791" y="1255955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kern="1200"/>
            <a:t>Pre-Processing Data</a:t>
          </a:r>
          <a:endParaRPr lang="en-US" sz="1400" kern="1200"/>
        </a:p>
      </dsp:txBody>
      <dsp:txXfrm>
        <a:off x="2791" y="1255955"/>
        <a:ext cx="1527539" cy="611015"/>
      </dsp:txXfrm>
    </dsp:sp>
    <dsp:sp modelId="{A24A6F5D-3D1C-4864-98CD-423B1B5E0273}">
      <dsp:nvSpPr>
        <dsp:cNvPr id="0" name=""/>
        <dsp:cNvSpPr/>
      </dsp:nvSpPr>
      <dsp:spPr>
        <a:xfrm>
          <a:off x="2095520" y="33924"/>
          <a:ext cx="931798" cy="9317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D3F75-B9DD-44AE-809C-57CD689C95A2}">
      <dsp:nvSpPr>
        <dsp:cNvPr id="0" name=""/>
        <dsp:cNvSpPr/>
      </dsp:nvSpPr>
      <dsp:spPr>
        <a:xfrm>
          <a:off x="2294100" y="232504"/>
          <a:ext cx="534638" cy="5346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83CFC-2152-490C-90C4-DABDA401BE2E}">
      <dsp:nvSpPr>
        <dsp:cNvPr id="0" name=""/>
        <dsp:cNvSpPr/>
      </dsp:nvSpPr>
      <dsp:spPr>
        <a:xfrm>
          <a:off x="1797650" y="1255955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kern="1200"/>
            <a:t>Choosing Models</a:t>
          </a:r>
          <a:endParaRPr lang="en-US" sz="1400" kern="1200" dirty="0"/>
        </a:p>
      </dsp:txBody>
      <dsp:txXfrm>
        <a:off x="1797650" y="1255955"/>
        <a:ext cx="1527539" cy="611015"/>
      </dsp:txXfrm>
    </dsp:sp>
    <dsp:sp modelId="{DBCD8AB0-5F7D-4CEC-8F84-D00B884BDBC5}">
      <dsp:nvSpPr>
        <dsp:cNvPr id="0" name=""/>
        <dsp:cNvSpPr/>
      </dsp:nvSpPr>
      <dsp:spPr>
        <a:xfrm>
          <a:off x="3890378" y="33924"/>
          <a:ext cx="931798" cy="9317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2A97A-3A43-4F12-A667-D1CB5AF03C68}">
      <dsp:nvSpPr>
        <dsp:cNvPr id="0" name=""/>
        <dsp:cNvSpPr/>
      </dsp:nvSpPr>
      <dsp:spPr>
        <a:xfrm>
          <a:off x="4088958" y="232504"/>
          <a:ext cx="534638" cy="5346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C169-B01E-4CAC-9B4E-5E5513C2E476}">
      <dsp:nvSpPr>
        <dsp:cNvPr id="0" name=""/>
        <dsp:cNvSpPr/>
      </dsp:nvSpPr>
      <dsp:spPr>
        <a:xfrm>
          <a:off x="3592508" y="1255955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Hyperparameter Tuning</a:t>
          </a:r>
        </a:p>
      </dsp:txBody>
      <dsp:txXfrm>
        <a:off x="3592508" y="1255955"/>
        <a:ext cx="1527539" cy="611015"/>
      </dsp:txXfrm>
    </dsp:sp>
    <dsp:sp modelId="{EDC28EC0-0F40-47C4-8424-4EED2662D481}">
      <dsp:nvSpPr>
        <dsp:cNvPr id="0" name=""/>
        <dsp:cNvSpPr/>
      </dsp:nvSpPr>
      <dsp:spPr>
        <a:xfrm>
          <a:off x="5685237" y="33924"/>
          <a:ext cx="931798" cy="9317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16DC4-C743-435F-BE19-FB7542CA644D}">
      <dsp:nvSpPr>
        <dsp:cNvPr id="0" name=""/>
        <dsp:cNvSpPr/>
      </dsp:nvSpPr>
      <dsp:spPr>
        <a:xfrm>
          <a:off x="5883817" y="232504"/>
          <a:ext cx="534638" cy="5346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C75A7-1148-4337-98D4-BDCE5DAB960E}">
      <dsp:nvSpPr>
        <dsp:cNvPr id="0" name=""/>
        <dsp:cNvSpPr/>
      </dsp:nvSpPr>
      <dsp:spPr>
        <a:xfrm>
          <a:off x="5387367" y="1255955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kern="1200"/>
            <a:t>Train Models </a:t>
          </a:r>
          <a:endParaRPr lang="en-US" sz="1400" kern="1200"/>
        </a:p>
      </dsp:txBody>
      <dsp:txXfrm>
        <a:off x="5387367" y="1255955"/>
        <a:ext cx="1527539" cy="611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78C5F-AC0E-46C3-A548-513E82888AED}">
      <dsp:nvSpPr>
        <dsp:cNvPr id="0" name=""/>
        <dsp:cNvSpPr/>
      </dsp:nvSpPr>
      <dsp:spPr>
        <a:xfrm>
          <a:off x="1166240" y="834"/>
          <a:ext cx="2401947" cy="1441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>
              <a:latin typeface="Lucida Sans" panose="020B0602030504020204" pitchFamily="34" charset="0"/>
            </a:rPr>
            <a:t>Additional features were extracted from the existing data.</a:t>
          </a:r>
          <a:endParaRPr lang="en-US" sz="1200" kern="1200" dirty="0">
            <a:latin typeface="Lucida Sans" panose="020B0602030504020204" pitchFamily="34" charset="0"/>
          </a:endParaRPr>
        </a:p>
      </dsp:txBody>
      <dsp:txXfrm>
        <a:off x="1166240" y="834"/>
        <a:ext cx="2401947" cy="1441168"/>
      </dsp:txXfrm>
    </dsp:sp>
    <dsp:sp modelId="{D5B6DD9B-FADF-459D-8650-13C30CCD0ABB}">
      <dsp:nvSpPr>
        <dsp:cNvPr id="0" name=""/>
        <dsp:cNvSpPr/>
      </dsp:nvSpPr>
      <dsp:spPr>
        <a:xfrm>
          <a:off x="3808382" y="834"/>
          <a:ext cx="2401947" cy="14411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Lucida Sans" panose="020B0602030504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ucida Sans" panose="020B0602030504020204" pitchFamily="34" charset="0"/>
            </a:rPr>
            <a:t>Target variable (Total Revenue) was created to represent the total amount each subscriber paid from March-December.  Total Revenue values varied from 54-254.</a:t>
          </a:r>
          <a:endParaRPr lang="en-AU" sz="1200" kern="1200" dirty="0">
            <a:latin typeface="Lucida Sans" panose="020B0602030504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 dirty="0">
            <a:latin typeface="Lucida Sans" panose="020B0602030504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>
              <a:latin typeface="Lucida Sans" panose="020B0602030504020204" pitchFamily="34" charset="0"/>
            </a:rPr>
            <a:t>.</a:t>
          </a:r>
          <a:endParaRPr lang="en-US" sz="1000" kern="1200" dirty="0">
            <a:latin typeface="Lucida Sans" panose="020B0602030504020204" pitchFamily="34" charset="0"/>
          </a:endParaRPr>
        </a:p>
      </dsp:txBody>
      <dsp:txXfrm>
        <a:off x="3808382" y="834"/>
        <a:ext cx="2401947" cy="1441168"/>
      </dsp:txXfrm>
    </dsp:sp>
    <dsp:sp modelId="{C235BA85-2EE5-4304-91C4-7F44FDCA47A4}">
      <dsp:nvSpPr>
        <dsp:cNvPr id="0" name=""/>
        <dsp:cNvSpPr/>
      </dsp:nvSpPr>
      <dsp:spPr>
        <a:xfrm>
          <a:off x="6450524" y="834"/>
          <a:ext cx="2401947" cy="14411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>
              <a:latin typeface="Lucida Sans" panose="020B0602030504020204" pitchFamily="34" charset="0"/>
            </a:rPr>
            <a:t>Numeric features for Day, Month and Year were generated from both Join Date and Last Payment Date. Total Payments reflected the number of payments of each user.</a:t>
          </a:r>
          <a:endParaRPr lang="en-US" sz="1200" kern="1200" dirty="0">
            <a:latin typeface="Lucida Sans" panose="020B0602030504020204" pitchFamily="34" charset="0"/>
          </a:endParaRPr>
        </a:p>
      </dsp:txBody>
      <dsp:txXfrm>
        <a:off x="6450524" y="834"/>
        <a:ext cx="2401947" cy="1441168"/>
      </dsp:txXfrm>
    </dsp:sp>
    <dsp:sp modelId="{044D775E-8E8B-4D32-A619-DCAFC7E8A0F2}">
      <dsp:nvSpPr>
        <dsp:cNvPr id="0" name=""/>
        <dsp:cNvSpPr/>
      </dsp:nvSpPr>
      <dsp:spPr>
        <a:xfrm>
          <a:off x="2487311" y="1682197"/>
          <a:ext cx="2401947" cy="1441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latin typeface="Lucida Sans" panose="020B0602030504020204" pitchFamily="34" charset="0"/>
            </a:rPr>
            <a:t>Other numeric features included Days Since Join, Days Since Last Pay and Difference Day which showed the number of days between.</a:t>
          </a:r>
          <a:endParaRPr lang="en-US" sz="1100" kern="1200" dirty="0">
            <a:latin typeface="Lucida Sans" panose="020B0602030504020204" pitchFamily="34" charset="0"/>
          </a:endParaRPr>
        </a:p>
      </dsp:txBody>
      <dsp:txXfrm>
        <a:off x="2487311" y="1682197"/>
        <a:ext cx="2401947" cy="1441168"/>
      </dsp:txXfrm>
    </dsp:sp>
    <dsp:sp modelId="{196F1D70-38FB-454F-A1C3-B37174C899A2}">
      <dsp:nvSpPr>
        <dsp:cNvPr id="0" name=""/>
        <dsp:cNvSpPr/>
      </dsp:nvSpPr>
      <dsp:spPr>
        <a:xfrm>
          <a:off x="5129453" y="1682197"/>
          <a:ext cx="2401947" cy="14411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>
              <a:latin typeface="Lucida Sans" panose="020B0602030504020204" pitchFamily="34" charset="0"/>
            </a:rPr>
            <a:t>Float features included Pay Frequency and Average Monthly Revenue.</a:t>
          </a:r>
          <a:endParaRPr lang="en-US" sz="1200" kern="1200" dirty="0">
            <a:latin typeface="Lucida Sans" panose="020B0602030504020204" pitchFamily="34" charset="0"/>
          </a:endParaRPr>
        </a:p>
      </dsp:txBody>
      <dsp:txXfrm>
        <a:off x="5129453" y="1682197"/>
        <a:ext cx="2401947" cy="144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31C6-58AB-43AA-9385-0A25C3A8BDA2}" type="datetimeFigureOut">
              <a:rPr lang="en-AU" smtClean="0"/>
              <a:t>10/08/2024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AAF36-3F89-4E0C-B4E3-6E28B4CC3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60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CB60-F310-47DF-BD23-6EB490F8CBBA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7F83-309A-4474-A615-7CA01381F8AD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58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143A-6B9E-4C02-A7D5-1B06B77F4E29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82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70D7-C42B-4210-A2AE-FCF22A7C2CAF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9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6E4C-F48E-475A-A4A1-CA5C17509FE2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9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85F-C3DC-4D5D-B6B8-039B701B9C7A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16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F3BE-1389-43F4-918F-F18EF8410A20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12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CE47-A086-4300-87B3-B60D2A1DA975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044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1456-C162-9198-9F7D-6395EB14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BF2E2-3CB9-3421-5452-20DA20A7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236C-1CD3-4FC0-8177-E153B2C9E497}" type="datetime1">
              <a:rPr lang="en-AU" smtClean="0"/>
              <a:t>10/08/2024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E9552-6085-1FEA-B545-7AC717FF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16D3E-BBF9-5CC8-5B51-D55A266A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047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C1A-3168-4618-865A-7201150BE029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975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4D61-E6AE-B4C1-2BA3-833F5F916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F6CB-AF69-5FC5-FA57-B2E4B61B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C397-2D98-91D4-261A-4A675170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252C-FBB7-4BFD-9105-31120CA1BE67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40FB-7995-6B0F-CB78-B4DD609B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20ED-32B1-A499-1D4D-2BBFCF55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F622-0443-4597-B39D-3FADAD2C8499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06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3625-228D-01D9-9678-E0900B34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7520-33E1-8D26-0D35-986F3B0C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7206-8CA5-5DA6-4ADA-1DF1DC4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78E-2AB1-46E3-91AA-126287F65083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7EE-8789-CF7C-2079-2F755A16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B2C5-CFA3-AE70-1D7E-05DA8D30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992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180E-2E21-DE9D-6301-0DF536C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A745-498F-680F-09EE-7518EABA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6D8F-633C-5034-09AF-1CB05530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6767-63CF-4807-A01B-90C28FA23E6F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023A-7336-A8F2-534F-E8549912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CD43-FF7F-8270-A758-691F83B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81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01B9-283D-0326-CB88-32FCD1DC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51D0-0E59-77C9-4811-476211737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2EBF-6A3E-D493-5C60-217036E9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0A80A-C946-7B9F-4DE5-5DB017A5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2078-2359-4D44-BE77-DDCC89AF2DCB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11304-EFA6-C89C-ACFC-43D5F06B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3448-107A-A4AD-39E5-1A2DE2A7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08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696E-9E78-C824-6F4D-4627AEC4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4191-A8CF-BD7C-4B18-94B62B44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1879-0653-24BF-C3C1-30316DE4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87D30-1A72-6CBE-E760-87329A32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49F81-98D5-26A5-25B3-9A79653AB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86FF2-00DA-0CBA-E688-FD50C2F0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31CD-69D9-45A3-ACFE-E4FE97ECDD93}" type="datetime1">
              <a:rPr lang="en-AU" smtClean="0"/>
              <a:t>10/08/2024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8704B-8EA6-6FC5-A6D2-F58322F0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3189-7FA4-2A2B-9309-09F00606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968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E84E-BB29-576C-B80D-79878349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E3C49-8549-770B-EC40-A6302B29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678-EBC3-44A0-8829-59407EC9AB5E}" type="datetime1">
              <a:rPr lang="en-AU" smtClean="0"/>
              <a:t>10/08/2024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5CDBC-E2E5-0A7D-FC40-3411C0D7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D559D-FA94-DB27-238C-03F9CF9A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496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48358-3DD3-2E1C-2129-22284AF8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47E0-CCDE-4F49-88D0-59AEEBD60020}" type="datetime1">
              <a:rPr lang="en-AU" smtClean="0"/>
              <a:t>10/08/2024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2AFE3-A7F9-E6AC-87DA-0D6FF5B6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C416-5033-F38A-4C10-11572D4E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697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872-027D-9548-5072-F056532E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287-EDC9-E775-8AC4-C4D66F51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CD75E-6303-7B38-9670-4792CCE4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CD764-CEC0-8234-4DCC-43F0309C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2465-AEBA-4A26-A9F3-1157D8E8ABD6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AABD-7515-D8A5-094F-16A4A693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1704-B121-07C6-FC07-2C530F2A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143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9B70-5705-8378-F9F4-E7FE2737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C71A2-04BF-3469-829D-9282EB99A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5015D-55A3-6056-096A-B1CF3B32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4EEE3-3F2E-041A-1B49-0A5BB0D0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484-6C09-440C-B8DF-9764EA33B10E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3CDC-A9A6-E0CD-A204-53D9E0FB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72408-456C-02EB-CA75-7EE028FB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1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D7A2-0C5A-EA1B-3EB3-65725A3C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AF09-25A5-7183-75E4-D44F7497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1A9E-2B5B-A2EE-8B2B-99CC4E31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E2A-94C6-49A3-9B9C-9DE0050F5542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4F6D-F970-273A-34C1-417ED783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BF9E-4C3E-15F0-B507-780ACD4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382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1A7BA-6D4E-E3E2-5F7F-ADF0A6B0B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1EE7D-F121-8606-B084-4088E8962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B208-9E0D-CC9F-A8C1-6A7831E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323-1051-42D3-A0A1-E3942A8EB1AC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D78A-7601-2C6D-83B2-2329C2E3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B291-3F87-94D8-658B-6CA55B6A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32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B1FB-1CAE-43E9-BCFD-77D9C7A79D7A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59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23B-3EB0-4DA5-9DFC-29D214D20059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27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AE3B-B49C-40D9-ADCF-D01D47A82494}" type="datetime1">
              <a:rPr lang="en-AU" smtClean="0"/>
              <a:t>10/08/2024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42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B8E6-DEFA-48C1-A237-3C928F471D02}" type="datetime1">
              <a:rPr lang="en-AU" smtClean="0"/>
              <a:t>10/08/2024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3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A6A-CA4F-40E8-A217-2B901A95A192}" type="datetime1">
              <a:rPr lang="en-AU" smtClean="0"/>
              <a:t>10/08/2024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3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1C41-2464-4C30-A121-E347BA4DF6A5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57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1D5-E461-4912-B1F0-1093BF92F816}" type="datetime1">
              <a:rPr lang="en-AU" smtClean="0"/>
              <a:t>10/08/2024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9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36348-D324-4A4A-8B08-A8FF1D97B95D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59668D-FAFA-42CB-BF9D-17E002A9BB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0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57" r:id="rId17"/>
    <p:sldLayoutId id="2147483844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3C8F8-28A9-2789-CD30-BEBFE0B7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AA0C6-314F-7B06-71A1-13099162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050E3-119E-5B33-69D6-5409FF61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92ED1-A713-43AF-8DF4-11108667E671}" type="datetime1">
              <a:rPr lang="en-AU" smtClean="0"/>
              <a:t>10/08/2024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3A76-4389-1058-5BCA-1FD1000AA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C971-D9D9-8C6D-2B3C-BBF0529F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7106D-74CB-403F-9529-27995C8D9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gression-in-machine-learning/?ref=header_outind" TargetMode="External"/><Relationship Id="rId2" Type="http://schemas.openxmlformats.org/officeDocument/2006/relationships/hyperlink" Target="https://www.kaggle.com/datasets/arnavsmayan/netflix-userbase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ml_train_test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1646A0-2945-0F51-2A6C-F5CE4BB7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189381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latin typeface="Lucida Sans" panose="020B0602030504020204" pitchFamily="34" charset="0"/>
                <a:cs typeface="Lucida Sans Unicode" panose="020B0602030504020204" pitchFamily="34" charset="0"/>
              </a:rPr>
              <a:t>IOD Capstone Project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6C23CE61-F073-8E3F-9A19-9A5BD137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3190784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AU" sz="4400" dirty="0">
                <a:latin typeface="Lucida Sans" panose="020B0602030504020204" pitchFamily="34" charset="0"/>
              </a:rPr>
              <a:t>Predicted Netflix Revenue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43F62-74D3-9317-3B57-C5214E176023}"/>
              </a:ext>
            </a:extLst>
          </p:cNvPr>
          <p:cNvSpPr txBox="1"/>
          <p:nvPr/>
        </p:nvSpPr>
        <p:spPr>
          <a:xfrm>
            <a:off x="1097599" y="4719535"/>
            <a:ext cx="4032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Lucida Sans" panose="020B0602030504020204" pitchFamily="34" charset="0"/>
              </a:rPr>
              <a:t>Christopher Waters</a:t>
            </a:r>
          </a:p>
          <a:p>
            <a:endParaRPr lang="en-AU" sz="2400" dirty="0">
              <a:latin typeface="Lucida Sans" panose="020B0602030504020204" pitchFamily="34" charset="0"/>
            </a:endParaRPr>
          </a:p>
          <a:p>
            <a:r>
              <a:rPr lang="en-AU" sz="2400" dirty="0">
                <a:latin typeface="Lucida Sans" panose="020B0602030504020204" pitchFamily="34" charset="0"/>
              </a:rPr>
              <a:t>Data Science &amp; AI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3AD47E-4491-5366-BC38-EF647905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6" y="5446765"/>
            <a:ext cx="1501694" cy="6691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FC0E-081B-8CC3-984F-8CDB4D0B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34196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0FBF-1218-D15C-9EDB-43654F92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651" y="0"/>
            <a:ext cx="9409599" cy="937727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Feature Engineering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61C4D-A5CC-52FA-6963-9FB7B3E0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10</a:t>
            </a:fld>
            <a:endParaRPr lang="en-AU" sz="18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F93001-41B7-DF6F-12C2-9B234F9A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993" y="2838186"/>
            <a:ext cx="2882446" cy="31242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6" name="TextBox 6">
            <a:extLst>
              <a:ext uri="{FF2B5EF4-FFF2-40B4-BE49-F238E27FC236}">
                <a16:creationId xmlns:a16="http://schemas.microsoft.com/office/drawing/2014/main" id="{695FA700-1D3E-0E80-1854-5BD7AAD23C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976540"/>
              </p:ext>
            </p:extLst>
          </p:nvPr>
        </p:nvGraphicFramePr>
        <p:xfrm>
          <a:off x="595400" y="1276085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D669EC-FFD9-133F-7D9C-E7B1F07A0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9111" y="4524523"/>
            <a:ext cx="3243901" cy="2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FFC0-FB7A-5B9E-9082-EE63D4A9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147" y="0"/>
            <a:ext cx="9551173" cy="85023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AU" sz="3400" dirty="0">
                <a:latin typeface="Lucida Sans" panose="020B0602030504020204" pitchFamily="34" charset="0"/>
              </a:rPr>
              <a:t>Feature Correlations with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A16F-8200-7A0A-5C2A-9828B1CB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850" y="988761"/>
            <a:ext cx="9395704" cy="1138990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AU" sz="1600" dirty="0">
                <a:latin typeface="Lucida Sans" panose="020B0602030504020204" pitchFamily="34" charset="0"/>
              </a:rPr>
              <a:t>Correlation matrix showed moderate-to-strong correlations between target variable and; ‘Subscription_Type’, ‘Subscription_Revenue’, ‘Join_Month’, ‘Days_Since_Join’, ‘Difference_Days’, ‘Total_Payments’, ‘Months_Since_Join’ and ‘Ave_Monthly_Rev’.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8CBFF-B8AC-EAF3-A259-A3FD0BE37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85" y="2266281"/>
            <a:ext cx="7129373" cy="4328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A51F6-A6D9-FC44-E353-23BB45E1E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14" y="2266280"/>
            <a:ext cx="757359" cy="43285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306B-C91D-D19C-5C84-BD47EA37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11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994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8CC8-5348-9D5D-B331-0C3868E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17" y="135"/>
            <a:ext cx="8939777" cy="705717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AU" dirty="0">
                <a:latin typeface="Lucida Sans" panose="020B0602030504020204" pitchFamily="34" charset="0"/>
              </a:rPr>
              <a:t>  Feature Importance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E7453-5214-F53F-FFA7-AC6C9AD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12</a:t>
            </a:fld>
            <a:endParaRPr lang="en-A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DE90A9-D4B7-2B8A-7997-14ACAA7DE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87" y="2543179"/>
            <a:ext cx="7379369" cy="38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CCB4B-F698-C25A-C3DB-9438A4C9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83" y="3837534"/>
            <a:ext cx="2181529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5368D-CEE0-54E4-B5E1-6835FE499597}"/>
              </a:ext>
            </a:extLst>
          </p:cNvPr>
          <p:cNvSpPr txBox="1"/>
          <p:nvPr/>
        </p:nvSpPr>
        <p:spPr>
          <a:xfrm>
            <a:off x="2839452" y="1210453"/>
            <a:ext cx="7186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Sans" panose="020B0602030504020204" pitchFamily="34" charset="0"/>
              </a:rPr>
              <a:t>To address multiple features being highly correlated with each other, Lasso Regularization was used to assess the importance of each feature on the target variable. </a:t>
            </a:r>
            <a:endParaRPr lang="en-AU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659F-F677-8D70-A9F9-14949836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5" y="-4009"/>
            <a:ext cx="9322342" cy="741946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AU" sz="3200" dirty="0">
                <a:latin typeface="Lucida Sans" panose="020B0602030504020204" pitchFamily="34" charset="0"/>
              </a:rPr>
              <a:t>  Regression Model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3EF8E-4175-2F5A-A8A6-C04ADEF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89290"/>
          </a:xfrm>
        </p:spPr>
        <p:txBody>
          <a:bodyPr/>
          <a:lstStyle/>
          <a:p>
            <a:fld id="{B859668D-FAFA-42CB-BF9D-17E002A9BBF7}" type="slidenum">
              <a:rPr lang="en-AU" sz="1800" smtClean="0"/>
              <a:t>13</a:t>
            </a:fld>
            <a:endParaRPr lang="en-A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C6453-63CB-2D1A-C84A-7764E707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31" y="1512897"/>
            <a:ext cx="3943950" cy="45488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AU" sz="1600" dirty="0">
                <a:latin typeface="Lucida Sans" panose="020B0602030504020204" pitchFamily="34" charset="0"/>
              </a:rPr>
              <a:t>Each regression model was fitted through a pipeline to evaluate their performance accuracy.</a:t>
            </a:r>
          </a:p>
          <a:p>
            <a:pPr>
              <a:buClrTx/>
            </a:pPr>
            <a:r>
              <a:rPr lang="en-US" sz="1600" dirty="0">
                <a:latin typeface="Lucida Sans" panose="020B0602030504020204" pitchFamily="34" charset="0"/>
              </a:rPr>
              <a:t>Data was first split into a train set and test set. The test set will consist of 20% of the data (485 cases) which will be the focus of model performance. R2 Scores will determine how well the predictor features explained the variance of target variable.</a:t>
            </a: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</a:pPr>
            <a:r>
              <a:rPr lang="en-US" sz="1600" dirty="0">
                <a:latin typeface="Lucida Sans" panose="020B0602030504020204" pitchFamily="34" charset="0"/>
              </a:rPr>
              <a:t>Each model was evaluated based on their 5-fold cross-validation scores and hyperparameters.</a:t>
            </a:r>
            <a:endParaRPr lang="en-AU" sz="1800" dirty="0">
              <a:latin typeface="Lucida Sans" panose="020B0602030504020204" pitchFamily="34" charset="0"/>
            </a:endParaRPr>
          </a:p>
          <a:p>
            <a:pPr marL="0" indent="0">
              <a:buClrTx/>
              <a:buNone/>
            </a:pPr>
            <a:endParaRPr lang="en-AU" sz="2000" dirty="0">
              <a:latin typeface="Lucida Sans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E2FE1-3A1A-2273-4A2A-3537D3B1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27" y="1442760"/>
            <a:ext cx="3019846" cy="3972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EE7B4-30A5-2B78-646F-A7337978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26" y="1700720"/>
            <a:ext cx="3434256" cy="34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2F43-EE25-EBB1-8CC9-9648E20D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55" y="0"/>
            <a:ext cx="9367936" cy="808308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AU" sz="3200" dirty="0">
                <a:latin typeface="Lucida Sans" panose="020B0602030504020204" pitchFamily="34" charset="0"/>
              </a:rPr>
              <a:t>Best Model &amp; Train-Test Split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49245-7520-D623-51CD-2B9495D2DD38}"/>
              </a:ext>
            </a:extLst>
          </p:cNvPr>
          <p:cNvSpPr txBox="1"/>
          <p:nvPr/>
        </p:nvSpPr>
        <p:spPr>
          <a:xfrm>
            <a:off x="7106652" y="1124879"/>
            <a:ext cx="526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Train Mean Absolute Error (MAE): 0.04319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Train Mean Squared Error (MSE): 0.00386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Train R-squared (R2): 1.00000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3945E-47C1-3E81-DF15-F958F3D29CAB}"/>
              </a:ext>
            </a:extLst>
          </p:cNvPr>
          <p:cNvSpPr txBox="1"/>
          <p:nvPr/>
        </p:nvSpPr>
        <p:spPr>
          <a:xfrm>
            <a:off x="7106652" y="5218695"/>
            <a:ext cx="5085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Test Mean Absolute Error (MAE): 0.04724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Test Mean Squared Error (MSE): 0.00510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Test R-squared (R2): 1.00000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FADC8-D0AF-ABFA-68D5-483275AE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14</a:t>
            </a:fld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91EF8-AA8C-5EA5-9EDA-5AEE0C2CBD9C}"/>
              </a:ext>
            </a:extLst>
          </p:cNvPr>
          <p:cNvSpPr txBox="1"/>
          <p:nvPr/>
        </p:nvSpPr>
        <p:spPr>
          <a:xfrm>
            <a:off x="1511062" y="1313542"/>
            <a:ext cx="5454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Results showed </a:t>
            </a:r>
            <a:r>
              <a:rPr lang="en-US" sz="1600" dirty="0" err="1">
                <a:latin typeface="Lucida Sans" panose="020B0602030504020204" pitchFamily="34" charset="0"/>
              </a:rPr>
              <a:t>XGBoost</a:t>
            </a:r>
            <a:r>
              <a:rPr lang="en-US" sz="1600" dirty="0">
                <a:latin typeface="Lucida Sans" panose="020B0602030504020204" pitchFamily="34" charset="0"/>
              </a:rPr>
              <a:t> was the best model with a CV score of 0.99996.</a:t>
            </a:r>
            <a:endParaRPr lang="en-AU" sz="1600" dirty="0">
              <a:latin typeface="Lucida Sans" panose="020B0602030504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D9EF1B9-C11B-DB21-1738-3757092F29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23" y="2158390"/>
            <a:ext cx="5338732" cy="264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5FFB90-4F6C-7B9A-A76B-7A2A1138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19" y="2162911"/>
            <a:ext cx="5338732" cy="268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39EF8-6232-2BB5-942C-06CBA9764BEF}"/>
              </a:ext>
            </a:extLst>
          </p:cNvPr>
          <p:cNvSpPr txBox="1"/>
          <p:nvPr/>
        </p:nvSpPr>
        <p:spPr>
          <a:xfrm>
            <a:off x="2833077" y="4972473"/>
            <a:ext cx="251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 dirty="0">
              <a:latin typeface="Lucida Sans" panose="020B0602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79E963-FF11-ECAE-D404-B145B96FA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83" y="5080711"/>
            <a:ext cx="551040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6C57-2DC6-0734-1D65-5B2DD9D5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65" y="0"/>
            <a:ext cx="9490647" cy="82398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AU" sz="3600" dirty="0">
                <a:latin typeface="Lucida Sans" panose="020B0602030504020204" pitchFamily="34" charset="0"/>
              </a:rPr>
              <a:t> Actual &amp; Predicted Revenue Averages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96884-D9C5-728A-4EE8-77B10C47530B}"/>
              </a:ext>
            </a:extLst>
          </p:cNvPr>
          <p:cNvSpPr txBox="1"/>
          <p:nvPr/>
        </p:nvSpPr>
        <p:spPr>
          <a:xfrm>
            <a:off x="1693526" y="1044810"/>
            <a:ext cx="9258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Lucida Sans" panose="020B0602030504020204" pitchFamily="34" charset="0"/>
              </a:rPr>
              <a:t>Predicted and actual revenue averages were equal, indicating a high level of accuracy in model’s ability to predict target variable’s scores within test subset.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Lucida Sans" panose="020B0602030504020204" pitchFamily="34" charset="0"/>
              </a:rPr>
              <a:t>Next Step: How much change would an increase in the number ‘Premium’ subscribers have on the predicted average?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60335-AD7F-0962-D209-13992E91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15</a:t>
            </a:fld>
            <a:endParaRPr lang="en-AU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E41E05-E1A9-911C-CB52-7EE87B76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24" y="2982867"/>
            <a:ext cx="5379019" cy="35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DF21B-DEB9-2E8B-E295-A5B1C3F3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881" y="2467364"/>
            <a:ext cx="2609704" cy="3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C0FD-903E-A29C-DB26-8DF656C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213" y="0"/>
            <a:ext cx="9317643" cy="783771"/>
          </a:xfrm>
          <a:solidFill>
            <a:schemeClr val="accent1"/>
          </a:solidFill>
        </p:spPr>
        <p:txBody>
          <a:bodyPr/>
          <a:lstStyle/>
          <a:p>
            <a:r>
              <a:rPr lang="en-AU" dirty="0"/>
              <a:t>Upgraded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1A33A-5D98-7129-60E4-78591AA7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16</a:t>
            </a:fld>
            <a:endParaRPr lang="en-A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5F421-CE4B-FAB1-91E8-55115C210757}"/>
              </a:ext>
            </a:extLst>
          </p:cNvPr>
          <p:cNvSpPr txBox="1"/>
          <p:nvPr/>
        </p:nvSpPr>
        <p:spPr>
          <a:xfrm>
            <a:off x="2326105" y="1214203"/>
            <a:ext cx="862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Lucida Sans" panose="020B0602030504020204" pitchFamily="34" charset="0"/>
              </a:rPr>
              <a:t>10% of ‘Standard’ (13) subscribers were upgraded to ‘Premium’ (18).</a:t>
            </a:r>
          </a:p>
          <a:p>
            <a:endParaRPr lang="en-AU" dirty="0">
              <a:latin typeface="Lucida Sans" panose="020B0602030504020204" pitchFamily="34" charset="0"/>
            </a:endParaRPr>
          </a:p>
          <a:p>
            <a:r>
              <a:rPr lang="en-AU" dirty="0">
                <a:latin typeface="Lucida Sans" panose="020B0602030504020204" pitchFamily="34" charset="0"/>
              </a:rPr>
              <a:t>3.1% increase in ‘Premium’ users and 3.8% increase in total revenue.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114AE7E-6490-53C0-4E9A-A40CA04F2E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4" y="3057050"/>
            <a:ext cx="3769895" cy="281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AC5F486-41C5-0B27-3868-377C3A9B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7" y="3057050"/>
            <a:ext cx="3770200" cy="281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95560-605B-26E3-8A26-FDE8DA1D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409" y="2266249"/>
            <a:ext cx="2688601" cy="533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4A5B3-6F80-676D-1162-D450DAC0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743" y="2225939"/>
            <a:ext cx="2874645" cy="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7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1060-5584-D67B-8489-8717E758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0"/>
            <a:ext cx="9529010" cy="830997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AU" sz="3400" dirty="0"/>
              <a:t>Best Model &amp; Train-Test-Split Scores (After Upgrade)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3B123-063F-3399-192C-A77AF0EB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17</a:t>
            </a:fld>
            <a:endParaRPr lang="en-A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EDC3E-FE91-EC53-053B-760B6B756AF2}"/>
              </a:ext>
            </a:extLst>
          </p:cNvPr>
          <p:cNvSpPr txBox="1"/>
          <p:nvPr/>
        </p:nvSpPr>
        <p:spPr>
          <a:xfrm>
            <a:off x="1526712" y="1380231"/>
            <a:ext cx="563963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Pipeline analysis showed </a:t>
            </a:r>
            <a:r>
              <a:rPr lang="en-US" sz="1600" dirty="0" err="1">
                <a:latin typeface="Lucida Sans" panose="020B0602030504020204" pitchFamily="34" charset="0"/>
              </a:rPr>
              <a:t>XGBoost</a:t>
            </a:r>
            <a:r>
              <a:rPr lang="en-US" sz="1600" dirty="0">
                <a:latin typeface="Lucida Sans" panose="020B0602030504020204" pitchFamily="34" charset="0"/>
              </a:rPr>
              <a:t> remained the best model with a CV score of 0.99991</a:t>
            </a:r>
            <a:r>
              <a:rPr lang="en-US" dirty="0">
                <a:latin typeface="Lucida Sans" panose="020B0602030504020204" pitchFamily="34" charset="0"/>
              </a:rPr>
              <a:t>.</a:t>
            </a:r>
            <a:endParaRPr lang="en-AU" dirty="0">
              <a:latin typeface="Lucida Sans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0A713-24BD-8E04-8832-75368DF7BDC0}"/>
              </a:ext>
            </a:extLst>
          </p:cNvPr>
          <p:cNvSpPr txBox="1"/>
          <p:nvPr/>
        </p:nvSpPr>
        <p:spPr>
          <a:xfrm>
            <a:off x="7166351" y="1272510"/>
            <a:ext cx="533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Train Mean Absolute Error (MAE): 0.04182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Train Mean Squared Error (MSE): 0.00351 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Train R-squared (R2): 1.00000</a:t>
            </a:r>
            <a:endParaRPr lang="en-AU" sz="1600" dirty="0">
              <a:latin typeface="Lucida Sans" panose="020B0602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387D0-E5A9-109E-5B11-367A8968D503}"/>
              </a:ext>
            </a:extLst>
          </p:cNvPr>
          <p:cNvSpPr txBox="1"/>
          <p:nvPr/>
        </p:nvSpPr>
        <p:spPr>
          <a:xfrm>
            <a:off x="7166351" y="5218696"/>
            <a:ext cx="4852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Test Mean Absolute Error (MAE): 0.04342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Test Mean Squared Error (MSE): 0.00390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Test R-squared (R2): 1.00000</a:t>
            </a:r>
            <a:endParaRPr lang="en-AU" sz="1600" dirty="0">
              <a:latin typeface="Lucida Sans" panose="020B06020305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EF9A59-F2AD-5468-0D01-93C62CF8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96" y="2336443"/>
            <a:ext cx="5251142" cy="264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A3D04-4CB8-FC1C-F689-3B8C2E0A4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83" y="5220558"/>
            <a:ext cx="5507983" cy="51442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4E8653B-AA03-080A-9359-095514975E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2386360"/>
            <a:ext cx="5371441" cy="260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1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302E-0152-9CC3-937B-6BF27374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5" y="0"/>
            <a:ext cx="9448799" cy="100517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AU" sz="3200" dirty="0">
                <a:latin typeface="Lucida Sans" panose="020B0602030504020204" pitchFamily="34" charset="0"/>
              </a:rPr>
              <a:t>Actual &amp; Predicted Revenue Average (After Upgrade)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3D73E-33D4-0131-B388-9122E328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18</a:t>
            </a:fld>
            <a:endParaRPr lang="en-A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B8BCD-72FC-DB49-5FEB-CD8A7C6C922E}"/>
              </a:ext>
            </a:extLst>
          </p:cNvPr>
          <p:cNvSpPr txBox="1"/>
          <p:nvPr/>
        </p:nvSpPr>
        <p:spPr>
          <a:xfrm>
            <a:off x="1732710" y="1138188"/>
            <a:ext cx="9255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Subscription upgrades showed a 1.16-point increase in both Actual and Predicted averages (130.99). 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A 1.51% increase in total revenue.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A774D-372A-3994-8A88-738B795A93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2" y="2886669"/>
            <a:ext cx="5388594" cy="35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11095-B6F1-4013-8D57-0BD505B2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27" y="2412040"/>
            <a:ext cx="2645564" cy="3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2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ED74-299B-0A8E-EC87-C0DC73C3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35" y="0"/>
            <a:ext cx="9304421" cy="842481"/>
          </a:xfrm>
          <a:solidFill>
            <a:srgbClr val="00B0F0"/>
          </a:solidFill>
        </p:spPr>
        <p:txBody>
          <a:bodyPr/>
          <a:lstStyle/>
          <a:p>
            <a:r>
              <a:rPr lang="en-AU" dirty="0">
                <a:latin typeface="Lucida Sans" panose="020B0602030504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5146-00E2-F3BA-E14E-D9F7658C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435" y="1312263"/>
            <a:ext cx="10018713" cy="4554868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1600" dirty="0">
                <a:latin typeface="Lucida Sans" panose="020B0602030504020204" pitchFamily="34" charset="0"/>
              </a:rPr>
              <a:t>Model results demonstrated a reliable accuracy in evaluating total revenue averages for a subset of subscribers within a given timeframe, suggesting that model is reproducible and fit for deployment</a:t>
            </a:r>
            <a:r>
              <a:rPr lang="en-AU" sz="1600" dirty="0">
                <a:latin typeface="Lucida Sans" panose="020B0602030504020204" pitchFamily="34" charset="0"/>
              </a:rPr>
              <a:t>.  However, future analyses may benefit from the inclusion of more complex data that featured a larger sample, cancelled subscriptions, changes in account classes, rate of increase over a longer period (e.g. annually). </a:t>
            </a:r>
          </a:p>
          <a:p>
            <a:pPr>
              <a:buClrTx/>
            </a:pP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</a:pPr>
            <a:r>
              <a:rPr lang="en-AU" sz="1600" dirty="0">
                <a:latin typeface="Lucida Sans" panose="020B0602030504020204" pitchFamily="34" charset="0"/>
              </a:rPr>
              <a:t>Given the importance monthly subscription revenue and number of payments have on predicting total revenue, implementing marketing strategies to encourage/incentivise current users to upgrade their accounts is recommended. Strategies can include promotional discounts, loyalty programs and access to interactive content that reward customers for upgrading.  </a:t>
            </a:r>
          </a:p>
          <a:p>
            <a:pPr>
              <a:buClrTx/>
            </a:pP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</a:pPr>
            <a:r>
              <a:rPr lang="en-AU" sz="1600" dirty="0">
                <a:latin typeface="Lucida Sans" panose="020B0602030504020204" pitchFamily="34" charset="0"/>
              </a:rPr>
              <a:t>Considerations for model deployment include </a:t>
            </a:r>
            <a:r>
              <a:rPr lang="en-US" sz="1600" dirty="0">
                <a:latin typeface="Lucida Sans" panose="020B0602030504020204" pitchFamily="34" charset="0"/>
              </a:rPr>
              <a:t>cloud platforms such AWS, Google Cloud, or Azure.</a:t>
            </a:r>
            <a:endParaRPr lang="en-AU" sz="1600" dirty="0">
              <a:latin typeface="Lucida Sans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BB318-34EA-4AF7-37FB-79FEC80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19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25542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7000">
              <a:schemeClr val="bg1">
                <a:lumMod val="65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C0973-CBD0-9553-E231-346235CE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5" y="2923672"/>
            <a:ext cx="2639962" cy="10106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Lucida Sans" panose="020B0602030504020204" pitchFamily="34" charset="0"/>
              </a:rPr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D94EF-0CBD-004B-50EC-EE63481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859668D-FAFA-42CB-BF9D-17E002A9BBF7}" type="slidenum">
              <a:rPr lang="en-US" sz="1800" smtClean="0"/>
              <a:pPr>
                <a:spcAft>
                  <a:spcPts val="600"/>
                </a:spcAft>
              </a:pPr>
              <a:t>2</a:t>
            </a:fld>
            <a:endParaRPr lang="en-US" sz="1800" dirty="0"/>
          </a:p>
        </p:txBody>
      </p:sp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3ED278FA-CE91-4E3F-1387-4A0EBBB4F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83366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06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A02-08A8-4C53-4AE9-01EC727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64" y="1"/>
            <a:ext cx="9432758" cy="764497"/>
          </a:xfrm>
          <a:solidFill>
            <a:schemeClr val="accent1"/>
          </a:solidFill>
        </p:spPr>
        <p:txBody>
          <a:bodyPr/>
          <a:lstStyle/>
          <a:p>
            <a:r>
              <a:rPr lang="en-AU" dirty="0">
                <a:latin typeface="Lucida Sans" panose="020B06020305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EB8D-F708-4754-22C9-FD7285BE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464" y="2265947"/>
            <a:ext cx="10018713" cy="3124201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AU" sz="1600" dirty="0">
                <a:latin typeface="Lucida Sans" panose="020B0602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https://www.kaggle.com/datasets/arnavsmayan/netflix-userbase-dataset</a:t>
            </a:r>
            <a:endParaRPr lang="en-AU" sz="1600" dirty="0">
              <a:latin typeface="Lucida Sans" panose="020B0602030504020204" pitchFamily="34" charset="0"/>
            </a:endParaRPr>
          </a:p>
          <a:p>
            <a:pPr marL="0" indent="0">
              <a:buClrTx/>
              <a:buNone/>
            </a:pPr>
            <a:endParaRPr lang="en-US" sz="1600" dirty="0">
              <a:latin typeface="Lucida Sans" panose="020B0602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AU" sz="1600" dirty="0">
                <a:latin typeface="Lucida Sans" panose="020B0602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https://www.geeksforgeeks.org/regression-in-machine-learning/?ref=header_outind</a:t>
            </a: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AU" sz="1600" u="sng" dirty="0">
                <a:latin typeface="Lucida Sans" panose="020B0602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https://www.w3schools.com/python/python_ml_train_test.asp</a:t>
            </a:r>
            <a:endParaRPr lang="en-AU" sz="1600" u="sng" dirty="0">
              <a:latin typeface="Lucida Sans" panose="020B0602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AU" sz="1600" u="sng" dirty="0">
              <a:latin typeface="Lucida Sans" panose="020B0602030504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AU" sz="1600" u="sng" dirty="0">
                <a:latin typeface="Lucida Sans" panose="020B0602030504020204" pitchFamily="34" charset="0"/>
              </a:rPr>
              <a:t>https://www.qualtrics.com/support/stats-iq/analyses/regression-guides/interpreting-residual-plots-improve-regression/</a:t>
            </a:r>
          </a:p>
          <a:p>
            <a:pPr>
              <a:buClrTx/>
            </a:pP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</a:pPr>
            <a:r>
              <a:rPr lang="en-AU" sz="1600" u="sng" dirty="0">
                <a:latin typeface="Lucida Sans" panose="020B0602030504020204" pitchFamily="34" charset="0"/>
              </a:rPr>
              <a:t>https://backlinko.com/netflix-users</a:t>
            </a:r>
          </a:p>
          <a:p>
            <a:pPr>
              <a:buClrTx/>
            </a:pP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</a:pPr>
            <a:r>
              <a:rPr lang="en-AU" sz="1600" u="sng" dirty="0">
                <a:latin typeface="Lucida Sans" panose="020B0602030504020204" pitchFamily="34" charset="0"/>
              </a:rPr>
              <a:t>https://www.similarweb.com/blog/insights/media-entertainment-news/streaming-q1-2023/</a:t>
            </a:r>
          </a:p>
          <a:p>
            <a:pPr marL="0" indent="0">
              <a:buClrTx/>
              <a:buNone/>
            </a:pPr>
            <a:endParaRPr lang="en-AU" sz="1600" dirty="0">
              <a:latin typeface="Lucida Sans" panose="020B0602030504020204" pitchFamily="34" charset="0"/>
            </a:endParaRPr>
          </a:p>
          <a:p>
            <a:pPr>
              <a:buClrTx/>
            </a:pPr>
            <a:r>
              <a:rPr lang="en-AU" sz="1600" u="sng" dirty="0">
                <a:latin typeface="Lucida Sans" panose="020B0602030504020204" pitchFamily="34" charset="0"/>
              </a:rPr>
              <a:t>https://www.techopedia.com/who-owns-netflix-stock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06DF-4652-F6EB-66A7-78EF6730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20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64854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55CD87-BA93-2502-F56A-85674549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2" y="654409"/>
            <a:ext cx="3482157" cy="3136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>
                <a:latin typeface="Lucida Sans" panose="020B0602030504020204" pitchFamily="34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DC837-DE62-CDFA-9B94-F334563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859668D-FAFA-42CB-BF9D-17E002A9BBF7}" type="slidenum">
              <a:rPr lang="en-US" sz="1800" smtClean="0"/>
              <a:pPr>
                <a:spcAft>
                  <a:spcPts val="600"/>
                </a:spcAft>
              </a:pPr>
              <a:t>21</a:t>
            </a:fld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2B39-54AA-AC90-02A1-F061579CDFF8}"/>
              </a:ext>
            </a:extLst>
          </p:cNvPr>
          <p:cNvSpPr txBox="1"/>
          <p:nvPr/>
        </p:nvSpPr>
        <p:spPr>
          <a:xfrm>
            <a:off x="4911046" y="4418875"/>
            <a:ext cx="275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Lucida Sans" panose="020B0602030504020204" pitchFamily="34" charset="0"/>
              </a:rPr>
              <a:t> </a:t>
            </a:r>
            <a:r>
              <a:rPr lang="en-AU" sz="3200" dirty="0">
                <a:latin typeface="Lucida Sans" panose="020B0602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178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55CD87-BA93-2502-F56A-85674549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075" y="566326"/>
            <a:ext cx="6657648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Lucida Sans" panose="020B0602030504020204" pitchFamily="34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DC837-DE62-CDFA-9B94-F334563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859668D-FAFA-42CB-BF9D-17E002A9BBF7}" type="slidenum">
              <a:rPr lang="en-US" sz="1800" smtClean="0"/>
              <a:pPr>
                <a:spcAft>
                  <a:spcPts val="600"/>
                </a:spcAft>
              </a:pPr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318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1448C1-D719-9B06-D8D7-B82C2805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15" y="2815676"/>
            <a:ext cx="5321509" cy="3336759"/>
          </a:xfrm>
        </p:spPr>
        <p:txBody>
          <a:bodyPr>
            <a:normAutofit fontScale="92500" lnSpcReduction="20000"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Netflix is the most subscribed video-on-demand (VoD) streaming media service with over 260 million paid memberships in more than 190 countries as of July 2024.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Lucida Sans" panose="020B0602030504020204" pitchFamily="34" charset="0"/>
              </a:rPr>
              <a:t>It is the first and longest-running VoD streaming platform, established in 2007.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5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Institutional shareholders include the Vanguard Group, BlackRock and Fidelity Investments.</a:t>
            </a:r>
            <a:endParaRPr kumimoji="0" lang="en-US" sz="15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AU" sz="15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Largest insider shareholders include Reed Hastings and Ted Sarandos (2%).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5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As of </a:t>
            </a:r>
            <a:r>
              <a:rPr lang="en-US" sz="1500" dirty="0">
                <a:solidFill>
                  <a:prstClr val="black"/>
                </a:solidFill>
                <a:latin typeface="Lucida Sans" panose="020B0602030504020204" pitchFamily="34" charset="0"/>
              </a:rPr>
              <a:t>2024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, Netflix has a </a:t>
            </a:r>
            <a:r>
              <a:rPr lang="en-US" sz="1500" dirty="0">
                <a:solidFill>
                  <a:prstClr val="black"/>
                </a:solidFill>
                <a:latin typeface="Lucida Sans" panose="020B0602030504020204" pitchFamily="34" charset="0"/>
              </a:rPr>
              <a:t>net worth of more than $263 billion - t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he majority of which comes from subscriptions.</a:t>
            </a:r>
            <a:endParaRPr kumimoji="0" lang="en-AU" sz="15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6047C7-1843-105C-40AA-77BC5991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1" y="2"/>
            <a:ext cx="9520989" cy="73144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AU" dirty="0">
                <a:latin typeface="Lucida Sans" panose="020B0602030504020204" pitchFamily="34" charset="0"/>
              </a:rPr>
              <a:t>Introduction – Industry and Shareholders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CDBC6E-EA42-EBC7-AF21-30BBC33F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59" y="2712934"/>
            <a:ext cx="5255585" cy="30359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520AF-57EF-71FA-B05F-42606A23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3</a:t>
            </a:fld>
            <a:endParaRPr lang="en-A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5F4E2-D6E1-24E8-546D-C94C47C99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73" y="981889"/>
            <a:ext cx="1607705" cy="15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9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5A6C-1EC0-E798-72D6-8D6C9604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466" y="1"/>
            <a:ext cx="9488490" cy="770608"/>
          </a:xfrm>
          <a:solidFill>
            <a:schemeClr val="accent1"/>
          </a:solidFill>
        </p:spPr>
        <p:txBody>
          <a:bodyPr/>
          <a:lstStyle/>
          <a:p>
            <a:r>
              <a:rPr lang="en-AU" dirty="0">
                <a:latin typeface="Lucida Sans" panose="020B0602030504020204" pitchFamily="34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2157-DC56-FD8E-0A5C-D58A2877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466" y="1064013"/>
            <a:ext cx="9488490" cy="1889116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Lucida Sans" panose="020B0602030504020204" pitchFamily="34" charset="0"/>
              </a:rPr>
              <a:t>Despite being the most subscribed VoD streaming platform in the world, Netflix has experienced stiff competition from alternatives such as Amazon Prime, HBO Max and Disney+ in recent years. Specifically, Disney+ which has amassed over 150 million subscribers since its inception in November 2019. In 2022, Netflix saw the shortest growth in new subscriptions since 2012.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Lucida Sans" panose="020B0602030504020204" pitchFamily="34" charset="0"/>
              </a:rPr>
              <a:t>With the emergence and success of these alternative streaming platforms, as well as a recent decrease in VoD streaming market share, Netflix could experience either a decrease or stagnation in subscription-based revenue.</a:t>
            </a:r>
            <a:endParaRPr lang="en-AU" sz="1500" dirty="0">
              <a:latin typeface="Lucida Sans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DD8BA-06BE-B8CE-8B8F-3DAB566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372" y="5870375"/>
            <a:ext cx="551167" cy="449177"/>
          </a:xfrm>
        </p:spPr>
        <p:txBody>
          <a:bodyPr/>
          <a:lstStyle/>
          <a:p>
            <a:fld id="{B859668D-FAFA-42CB-BF9D-17E002A9BBF7}" type="slidenum">
              <a:rPr lang="en-AU" sz="1800" smtClean="0"/>
              <a:t>4</a:t>
            </a:fld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80A12-058B-CE8C-C100-11A1B7A49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43" y="3115777"/>
            <a:ext cx="5632902" cy="2742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50A57-6DEE-5708-502B-6C0E5B44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31" y="3246534"/>
            <a:ext cx="4255595" cy="262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4B4C7F-94E9-2194-CBC1-BC1DD3A58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689" y="3282780"/>
            <a:ext cx="2846477" cy="1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C4045-E3AA-64A7-40DD-3617C14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AU" sz="3700" dirty="0">
                <a:solidFill>
                  <a:srgbClr val="FFFFFF"/>
                </a:solidFill>
                <a:latin typeface="Lucida Sans" panose="020B0602030504020204" pitchFamily="34" charset="0"/>
              </a:rPr>
              <a:t>Business and Data and Questions</a:t>
            </a:r>
            <a:endParaRPr lang="en-AU" sz="3700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6F5D-87B0-FF2B-10F9-26626B6E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37237"/>
            <a:ext cx="55116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859668D-FAFA-42CB-BF9D-17E002A9BBF7}" type="slidenum">
              <a:rPr lang="en-AU" sz="1800" smtClean="0"/>
              <a:pPr>
                <a:spcAft>
                  <a:spcPts val="600"/>
                </a:spcAft>
              </a:pPr>
              <a:t>5</a:t>
            </a:fld>
            <a:endParaRPr lang="en-AU" sz="1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277728-F25D-3ED5-F048-657BC87DA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1810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4955A52-A4DA-BC7F-0391-527AEF7BA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146865"/>
              </p:ext>
            </p:extLst>
          </p:nvPr>
        </p:nvGraphicFramePr>
        <p:xfrm>
          <a:off x="5162550" y="838200"/>
          <a:ext cx="578930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87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12CD-2C2F-0730-2B34-9E5DB813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"/>
            <a:ext cx="9658181" cy="833043"/>
          </a:xfrm>
          <a:solidFill>
            <a:schemeClr val="accent1"/>
          </a:solidFill>
        </p:spPr>
        <p:txBody>
          <a:bodyPr/>
          <a:lstStyle/>
          <a:p>
            <a:r>
              <a:rPr lang="en-AU" dirty="0"/>
              <a:t>Featured Data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841EF-20C8-3319-7BF6-B9F934BE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3886" y="5938895"/>
            <a:ext cx="551167" cy="365125"/>
          </a:xfrm>
        </p:spPr>
        <p:txBody>
          <a:bodyPr/>
          <a:lstStyle/>
          <a:p>
            <a:r>
              <a:rPr lang="en-AU" sz="1800"/>
              <a:t>6</a:t>
            </a:r>
            <a:endParaRPr lang="en-A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7994-CCC9-60D9-9BAC-458EBF77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18" y="4341455"/>
            <a:ext cx="4897510" cy="2176609"/>
          </a:xfrm>
          <a:prstGeom prst="rect">
            <a:avLst/>
          </a:prstGeom>
        </p:spPr>
      </p:pic>
      <p:sp>
        <p:nvSpPr>
          <p:cNvPr id="5" name="Rectangle 4" descr="Statistics">
            <a:extLst>
              <a:ext uri="{FF2B5EF4-FFF2-40B4-BE49-F238E27FC236}">
                <a16:creationId xmlns:a16="http://schemas.microsoft.com/office/drawing/2014/main" id="{DEA20BB7-4748-A280-B4AB-7481DABA77AC}"/>
              </a:ext>
            </a:extLst>
          </p:cNvPr>
          <p:cNvSpPr/>
          <p:nvPr/>
        </p:nvSpPr>
        <p:spPr>
          <a:xfrm>
            <a:off x="2802406" y="1534299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35FFA1-891E-D0A2-CF1D-2453E3F6B2A1}"/>
              </a:ext>
            </a:extLst>
          </p:cNvPr>
          <p:cNvGrpSpPr/>
          <p:nvPr/>
        </p:nvGrpSpPr>
        <p:grpSpPr>
          <a:xfrm>
            <a:off x="2260298" y="2748048"/>
            <a:ext cx="1823157" cy="1557506"/>
            <a:chOff x="39158" y="1360693"/>
            <a:chExt cx="1823157" cy="15575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5695D2-AA22-8887-241F-BD8161706B13}"/>
                </a:ext>
              </a:extLst>
            </p:cNvPr>
            <p:cNvSpPr/>
            <p:nvPr/>
          </p:nvSpPr>
          <p:spPr>
            <a:xfrm>
              <a:off x="39158" y="1658199"/>
              <a:ext cx="1800000" cy="126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D19C85-6653-77AE-123B-AF30D4CCF85D}"/>
                </a:ext>
              </a:extLst>
            </p:cNvPr>
            <p:cNvSpPr txBox="1"/>
            <p:nvPr/>
          </p:nvSpPr>
          <p:spPr>
            <a:xfrm>
              <a:off x="62315" y="1360693"/>
              <a:ext cx="1800000" cy="126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200" kern="1200" dirty="0">
                  <a:latin typeface="Lucida Sans" panose="020B0602030504020204" pitchFamily="34" charset="0"/>
                </a:rPr>
                <a:t>Data consisted of 2500 subjects aged 26-51 from nine countries who had Joined Netflix between September 2021 - June 2023 (no missing values).</a:t>
              </a:r>
              <a:endParaRPr lang="en-US" sz="1200" kern="1200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0FEA1B-ADC2-9EAB-C30B-13A0209A408C}"/>
              </a:ext>
            </a:extLst>
          </p:cNvPr>
          <p:cNvGrpSpPr/>
          <p:nvPr/>
        </p:nvGrpSpPr>
        <p:grpSpPr>
          <a:xfrm>
            <a:off x="4304468" y="2748048"/>
            <a:ext cx="1800000" cy="1260000"/>
            <a:chOff x="2154159" y="1658199"/>
            <a:chExt cx="1800000" cy="126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0D9A7F-24DD-6364-F44E-E4BCF46A7467}"/>
                </a:ext>
              </a:extLst>
            </p:cNvPr>
            <p:cNvSpPr/>
            <p:nvPr/>
          </p:nvSpPr>
          <p:spPr>
            <a:xfrm>
              <a:off x="2154159" y="1658199"/>
              <a:ext cx="1800000" cy="126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4FAF7-6D49-11A3-508A-F15464F8E6FA}"/>
                </a:ext>
              </a:extLst>
            </p:cNvPr>
            <p:cNvSpPr txBox="1"/>
            <p:nvPr/>
          </p:nvSpPr>
          <p:spPr>
            <a:xfrm>
              <a:off x="2154159" y="1658199"/>
              <a:ext cx="1800000" cy="126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200" kern="1200" dirty="0">
                  <a:latin typeface="Lucida Sans" panose="020B0602030504020204" pitchFamily="34" charset="0"/>
                </a:rPr>
                <a:t>Last payment period was June-July 2023 (no cancelled subscriptions between join date and last pay date).</a:t>
              </a:r>
              <a:endParaRPr lang="en-US" sz="1200" kern="1200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14" name="Rectangle 13" descr="Credit card">
            <a:extLst>
              <a:ext uri="{FF2B5EF4-FFF2-40B4-BE49-F238E27FC236}">
                <a16:creationId xmlns:a16="http://schemas.microsoft.com/office/drawing/2014/main" id="{305F1608-0F3E-A500-91E2-E5EBB777E247}"/>
              </a:ext>
            </a:extLst>
          </p:cNvPr>
          <p:cNvSpPr/>
          <p:nvPr/>
        </p:nvSpPr>
        <p:spPr>
          <a:xfrm>
            <a:off x="4793090" y="1526043"/>
            <a:ext cx="810000" cy="8100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5" name="Rectangle 14" descr="Yuan">
            <a:extLst>
              <a:ext uri="{FF2B5EF4-FFF2-40B4-BE49-F238E27FC236}">
                <a16:creationId xmlns:a16="http://schemas.microsoft.com/office/drawing/2014/main" id="{BE51E943-83AB-8260-70DF-18BB2F7B9BC0}"/>
              </a:ext>
            </a:extLst>
          </p:cNvPr>
          <p:cNvSpPr/>
          <p:nvPr/>
        </p:nvSpPr>
        <p:spPr>
          <a:xfrm>
            <a:off x="6736667" y="1526043"/>
            <a:ext cx="810000" cy="8100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07C346-5E73-A09C-6AB3-573484400023}"/>
              </a:ext>
            </a:extLst>
          </p:cNvPr>
          <p:cNvGrpSpPr/>
          <p:nvPr/>
        </p:nvGrpSpPr>
        <p:grpSpPr>
          <a:xfrm>
            <a:off x="5711777" y="2748048"/>
            <a:ext cx="2407596" cy="3281464"/>
            <a:chOff x="4301181" y="-373018"/>
            <a:chExt cx="2407596" cy="32814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DA7D77-39E0-A85E-8642-04FA0AE3E8B4}"/>
                </a:ext>
              </a:extLst>
            </p:cNvPr>
            <p:cNvSpPr/>
            <p:nvPr/>
          </p:nvSpPr>
          <p:spPr>
            <a:xfrm>
              <a:off x="4301181" y="1648446"/>
              <a:ext cx="1800000" cy="126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DCF2CB-92CB-4833-6B5F-F07084CC65E3}"/>
                </a:ext>
              </a:extLst>
            </p:cNvPr>
            <p:cNvSpPr txBox="1"/>
            <p:nvPr/>
          </p:nvSpPr>
          <p:spPr>
            <a:xfrm>
              <a:off x="4908777" y="-373018"/>
              <a:ext cx="1800000" cy="126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200" kern="1200" dirty="0">
                  <a:latin typeface="Lucida Sans" panose="020B0602030504020204" pitchFamily="34" charset="0"/>
                </a:rPr>
                <a:t>Subscription Revenue was divided into 3 distinct values representing monthly revenue (Basic: 9, Standard: 13, and Premium 18).</a:t>
              </a:r>
              <a:endParaRPr lang="en-US" sz="1200" kern="1200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19" name="Rectangle 18" descr="Filter">
            <a:extLst>
              <a:ext uri="{FF2B5EF4-FFF2-40B4-BE49-F238E27FC236}">
                <a16:creationId xmlns:a16="http://schemas.microsoft.com/office/drawing/2014/main" id="{0CBBB83B-F0BE-5BFE-A393-73858A8249CB}"/>
              </a:ext>
            </a:extLst>
          </p:cNvPr>
          <p:cNvSpPr/>
          <p:nvPr/>
        </p:nvSpPr>
        <p:spPr>
          <a:xfrm>
            <a:off x="8768128" y="1515098"/>
            <a:ext cx="810000" cy="81000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6F5A1A-825A-EA45-F03D-A0BCFC351DF4}"/>
              </a:ext>
            </a:extLst>
          </p:cNvPr>
          <p:cNvGrpSpPr/>
          <p:nvPr/>
        </p:nvGrpSpPr>
        <p:grpSpPr>
          <a:xfrm>
            <a:off x="8334278" y="2748048"/>
            <a:ext cx="1800000" cy="1564922"/>
            <a:chOff x="6447285" y="1353277"/>
            <a:chExt cx="1800000" cy="15649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3922A7-85D8-B038-317B-052B1EA1CCDA}"/>
                </a:ext>
              </a:extLst>
            </p:cNvPr>
            <p:cNvSpPr/>
            <p:nvPr/>
          </p:nvSpPr>
          <p:spPr>
            <a:xfrm>
              <a:off x="6447285" y="1658199"/>
              <a:ext cx="1800000" cy="126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0CFBB5-A21A-0A47-78E3-91B0D9A79D00}"/>
                </a:ext>
              </a:extLst>
            </p:cNvPr>
            <p:cNvSpPr txBox="1"/>
            <p:nvPr/>
          </p:nvSpPr>
          <p:spPr>
            <a:xfrm>
              <a:off x="6447285" y="1353277"/>
              <a:ext cx="1800000" cy="126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200" kern="1200" dirty="0">
                  <a:latin typeface="Lucida Sans" panose="020B0602030504020204" pitchFamily="34" charset="0"/>
                </a:rPr>
                <a:t>Cleaned data comprised of 2423 </a:t>
              </a:r>
              <a:r>
                <a:rPr lang="en-AU" sz="1200" dirty="0">
                  <a:latin typeface="Lucida Sans" panose="020B0602030504020204" pitchFamily="34" charset="0"/>
                </a:rPr>
                <a:t>us</a:t>
              </a:r>
              <a:r>
                <a:rPr lang="en-AU" sz="1200" kern="1200" dirty="0">
                  <a:latin typeface="Lucida Sans" panose="020B0602030504020204" pitchFamily="34" charset="0"/>
                </a:rPr>
                <a:t>ers who joined Netflix between March December 2022</a:t>
              </a:r>
              <a:r>
                <a:rPr lang="en-AU" sz="1600" kern="1200" dirty="0">
                  <a:latin typeface="Lucida Sans" panose="020B0602030504020204" pitchFamily="34" charset="0"/>
                </a:rPr>
                <a:t>. </a:t>
              </a:r>
              <a:endParaRPr lang="en-US" sz="1600" kern="1200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0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87AE-6487-6684-1C80-7240DD3D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84" y="0"/>
            <a:ext cx="9418163" cy="78377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AU" sz="3600" dirty="0">
                <a:latin typeface="Lucida Sans" panose="020B0602030504020204" pitchFamily="34" charset="0"/>
              </a:rPr>
              <a:t>EDA: Demographic Histograms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082E5-AF4D-E384-BC8A-D1FA7DF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7</a:t>
            </a:fld>
            <a:endParaRPr lang="en-AU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A89527-BBC3-4E11-CE30-6F469ACE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68" y="1101684"/>
            <a:ext cx="4048388" cy="269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E305BD-A504-BC50-830D-44C664B9F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7" y="1101684"/>
            <a:ext cx="3924304" cy="269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BAD9DE-72D7-5BE0-D034-55B76BF8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21" y="3864270"/>
            <a:ext cx="4038542" cy="27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87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5C16-47BE-3D52-6312-E4401C0A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1" y="6619"/>
            <a:ext cx="9277045" cy="1076288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AU" dirty="0">
                <a:latin typeface="Lucida Sans" panose="020B0602030504020204" pitchFamily="34" charset="0"/>
              </a:rPr>
              <a:t>EDA: Percentage of Users and Total Revenue by Subscription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2F932-CB77-2533-2175-8FBA93F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668D-FAFA-42CB-BF9D-17E002A9BBF7}" type="slidenum">
              <a:rPr lang="en-AU" sz="1800" smtClean="0"/>
              <a:t>8</a:t>
            </a:fld>
            <a:endParaRPr lang="en-A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7672-5BE4-359D-A6A8-131BC1D04E73}"/>
              </a:ext>
            </a:extLst>
          </p:cNvPr>
          <p:cNvSpPr txBox="1"/>
          <p:nvPr/>
        </p:nvSpPr>
        <p:spPr>
          <a:xfrm>
            <a:off x="3144253" y="1275610"/>
            <a:ext cx="664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Lucida Sans" panose="020B0602030504020204" pitchFamily="34" charset="0"/>
              </a:rPr>
              <a:t>29.1% of users were on a ‘Premium’ subscription plan.</a:t>
            </a:r>
          </a:p>
          <a:p>
            <a:endParaRPr lang="en-AU" dirty="0">
              <a:latin typeface="Lucida Sans" panose="020B0602030504020204" pitchFamily="34" charset="0"/>
            </a:endParaRPr>
          </a:p>
          <a:p>
            <a:r>
              <a:rPr lang="en-AU" dirty="0">
                <a:latin typeface="Lucida Sans" panose="020B0602030504020204" pitchFamily="34" charset="0"/>
              </a:rPr>
              <a:t>40.8% of total revenue came from ‘Premium’ users.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B82233A-4E4F-FBC3-E2D1-C4FDAE9BD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54" y="2980773"/>
            <a:ext cx="3739687" cy="279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1C5AC50-0B70-33A7-68EA-A20C519A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78" y="2980773"/>
            <a:ext cx="3739990" cy="279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F4D58-492A-A7BE-F043-E967FD884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843" y="2300500"/>
            <a:ext cx="2609803" cy="544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BEA2E-B687-7451-68DF-DC2D74E6A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030" y="2300500"/>
            <a:ext cx="2729096" cy="5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9874-AE04-5344-7A58-B5D71B37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Modelling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29FD-3085-DA28-F0DC-F17A1C9F1497}"/>
              </a:ext>
            </a:extLst>
          </p:cNvPr>
          <p:cNvSpPr>
            <a:spLocks/>
          </p:cNvSpPr>
          <p:nvPr/>
        </p:nvSpPr>
        <p:spPr>
          <a:xfrm>
            <a:off x="11182662" y="5889032"/>
            <a:ext cx="474317" cy="318686"/>
          </a:xfrm>
          <a:prstGeom prst="rect">
            <a:avLst/>
          </a:prstGeom>
        </p:spPr>
        <p:txBody>
          <a:bodyPr/>
          <a:lstStyle/>
          <a:p>
            <a:pPr defTabSz="306324">
              <a:spcAft>
                <a:spcPts val="600"/>
              </a:spcAft>
            </a:pPr>
            <a:fld id="{B859668D-FAFA-42CB-BF9D-17E002A9BBF7}" type="slidenum">
              <a:rPr lang="en-AU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06324">
                <a:spcAft>
                  <a:spcPts val="600"/>
                </a:spcAft>
              </a:pPr>
              <a:t>9</a:t>
            </a:fld>
            <a:endParaRPr lang="en-AU" dirty="0"/>
          </a:p>
        </p:txBody>
      </p:sp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A9AB7438-710F-C754-4953-1CC334379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422360"/>
              </p:ext>
            </p:extLst>
          </p:nvPr>
        </p:nvGraphicFramePr>
        <p:xfrm>
          <a:off x="4739281" y="1159300"/>
          <a:ext cx="6917698" cy="190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73C106-6A69-29C2-6D36-CF8D4CC6F6CB}"/>
              </a:ext>
            </a:extLst>
          </p:cNvPr>
          <p:cNvSpPr txBox="1"/>
          <p:nvPr/>
        </p:nvSpPr>
        <p:spPr>
          <a:xfrm>
            <a:off x="4938729" y="3137994"/>
            <a:ext cx="147498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Feature Engineering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Define target variable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Define and select predictors based on feature importance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4AF4B-A200-88B2-C809-8293F371A45C}"/>
              </a:ext>
            </a:extLst>
          </p:cNvPr>
          <p:cNvSpPr txBox="1"/>
          <p:nvPr/>
        </p:nvSpPr>
        <p:spPr>
          <a:xfrm>
            <a:off x="6610309" y="3131487"/>
            <a:ext cx="14749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Random Forest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Decision Tree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SVR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 err="1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XGBoost</a:t>
            </a:r>
            <a:endParaRPr lang="en-AU" sz="1200" kern="1200" dirty="0">
              <a:solidFill>
                <a:schemeClr val="tx1"/>
              </a:solidFill>
              <a:latin typeface="Lucida Sans" panose="020B0602030504020204" pitchFamily="34" charset="0"/>
              <a:ea typeface="+mn-ea"/>
              <a:cs typeface="+mn-cs"/>
            </a:endParaRP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KNN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Gradient Boosting</a:t>
            </a:r>
          </a:p>
          <a:p>
            <a:pPr marL="122530" indent="-122530" defTabSz="196047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AU" sz="1200" kern="1200" dirty="0" err="1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LightGBM</a:t>
            </a:r>
            <a:endParaRPr lang="en-AU" sz="1200" dirty="0">
              <a:latin typeface="Lucida Sans" panose="020B0602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08DDC-F784-C21D-EC3E-740AA21B7AA1}"/>
              </a:ext>
            </a:extLst>
          </p:cNvPr>
          <p:cNvSpPr txBox="1"/>
          <p:nvPr/>
        </p:nvSpPr>
        <p:spPr>
          <a:xfrm>
            <a:off x="8476575" y="3137994"/>
            <a:ext cx="147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96047">
              <a:spcAft>
                <a:spcPts val="402"/>
              </a:spcAft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Find optimal hyperparameters for each model.</a:t>
            </a:r>
            <a:endParaRPr lang="en-AU" sz="1200" dirty="0">
              <a:latin typeface="Lucida Sans" panose="020B0602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4BD89-64D6-A9FD-8161-869041BF114C}"/>
              </a:ext>
            </a:extLst>
          </p:cNvPr>
          <p:cNvSpPr txBox="1"/>
          <p:nvPr/>
        </p:nvSpPr>
        <p:spPr>
          <a:xfrm>
            <a:off x="10317034" y="3060196"/>
            <a:ext cx="147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96047">
              <a:spcAft>
                <a:spcPts val="402"/>
              </a:spcAft>
            </a:pPr>
            <a:r>
              <a:rPr lang="en-AU" sz="1200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Train and evaluate models with chosen hyperparameters</a:t>
            </a:r>
            <a:r>
              <a:rPr lang="en-AU" sz="938" kern="1200" dirty="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rPr>
              <a:t>.</a:t>
            </a:r>
            <a:endParaRPr lang="en-AU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3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d5c2c7-2591-4860-92f8-2a581c2ce2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9A5A792EDEBF48A6F3C7432CD4E908" ma:contentTypeVersion="15" ma:contentTypeDescription="Create a new document." ma:contentTypeScope="" ma:versionID="e185a22255d5a6d7ce0c919c3a8f49da">
  <xsd:schema xmlns:xsd="http://www.w3.org/2001/XMLSchema" xmlns:xs="http://www.w3.org/2001/XMLSchema" xmlns:p="http://schemas.microsoft.com/office/2006/metadata/properties" xmlns:ns3="a8d5c2c7-2591-4860-92f8-2a581c2ce2fa" xmlns:ns4="ff4f973d-1047-462c-b24e-3fc2fa00772b" targetNamespace="http://schemas.microsoft.com/office/2006/metadata/properties" ma:root="true" ma:fieldsID="d2d5bb869d57475ba811fb73a742c1dc" ns3:_="" ns4:_="">
    <xsd:import namespace="a8d5c2c7-2591-4860-92f8-2a581c2ce2fa"/>
    <xsd:import namespace="ff4f973d-1047-462c-b24e-3fc2fa0077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5c2c7-2591-4860-92f8-2a581c2ce2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4f973d-1047-462c-b24e-3fc2fa0077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D03BE-DF2F-4A3E-A186-50BA8618848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ff4f973d-1047-462c-b24e-3fc2fa00772b"/>
    <ds:schemaRef ds:uri="a8d5c2c7-2591-4860-92f8-2a581c2ce2f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3E5230-814D-45F7-ABC8-D3A86ECCA6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4761C5-0FBD-4286-AD6E-A8353435B9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5c2c7-2591-4860-92f8-2a581c2ce2fa"/>
    <ds:schemaRef ds:uri="ff4f973d-1047-462c-b24e-3fc2fa0077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5506</TotalTime>
  <Words>1257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Corbel</vt:lpstr>
      <vt:lpstr>Lucida Sans</vt:lpstr>
      <vt:lpstr>Parallax</vt:lpstr>
      <vt:lpstr>Custom Design</vt:lpstr>
      <vt:lpstr>IOD Capstone Project</vt:lpstr>
      <vt:lpstr>Agenda</vt:lpstr>
      <vt:lpstr>Introduction – Industry and Shareholders</vt:lpstr>
      <vt:lpstr>Business Problem</vt:lpstr>
      <vt:lpstr>Business and Data and Questions</vt:lpstr>
      <vt:lpstr>Featured Data  </vt:lpstr>
      <vt:lpstr>EDA: Demographic Histograms</vt:lpstr>
      <vt:lpstr>EDA: Percentage of Users and Total Revenue by Subscription Type</vt:lpstr>
      <vt:lpstr>Modelling Overview</vt:lpstr>
      <vt:lpstr>Feature Engineering</vt:lpstr>
      <vt:lpstr>Feature Correlations with Target</vt:lpstr>
      <vt:lpstr>  Feature Importance</vt:lpstr>
      <vt:lpstr>  Regression Model Pipeline</vt:lpstr>
      <vt:lpstr>Best Model &amp; Train-Test Split Evaluation</vt:lpstr>
      <vt:lpstr> Actual &amp; Predicted Revenue Averages </vt:lpstr>
      <vt:lpstr>Upgraded Dataset</vt:lpstr>
      <vt:lpstr>Best Model &amp; Train-Test-Split Scores (After Upgrade)</vt:lpstr>
      <vt:lpstr>Actual &amp; Predicted Revenue Average (After Upgrade)</vt:lpstr>
      <vt:lpstr>Conclusions</vt:lpstr>
      <vt:lpstr>References</vt:lpstr>
      <vt:lpstr>End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 Capstone Project</dc:title>
  <dc:creator>Christopher Waters</dc:creator>
  <cp:lastModifiedBy>Christopher Waters</cp:lastModifiedBy>
  <cp:revision>5</cp:revision>
  <dcterms:created xsi:type="dcterms:W3CDTF">2024-07-22T10:09:35Z</dcterms:created>
  <dcterms:modified xsi:type="dcterms:W3CDTF">2024-08-10T00:22:05Z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0x010100159A5A792EDEBF48A6F3C7432CD4E908</vt:lpwstr>
  </property>
</Properties>
</file>