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F5_A3B6EE90.xml" ContentType="application/vnd.ms-powerpoint.comments+xml"/>
  <Override PartName="/ppt/comments/modernComment_1E8_FA32552F.xml" ContentType="application/vnd.ms-powerpoint.comments+xml"/>
  <Override PartName="/ppt/comments/modernComment_201_A60A5ED.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23"/>
  </p:notesMasterIdLst>
  <p:handoutMasterIdLst>
    <p:handoutMasterId r:id="rId24"/>
  </p:handoutMasterIdLst>
  <p:sldIdLst>
    <p:sldId id="459" r:id="rId5"/>
    <p:sldId id="475" r:id="rId6"/>
    <p:sldId id="510" r:id="rId7"/>
    <p:sldId id="511" r:id="rId8"/>
    <p:sldId id="484" r:id="rId9"/>
    <p:sldId id="480" r:id="rId10"/>
    <p:sldId id="501" r:id="rId11"/>
    <p:sldId id="488" r:id="rId12"/>
    <p:sldId id="513" r:id="rId13"/>
    <p:sldId id="493" r:id="rId14"/>
    <p:sldId id="494" r:id="rId15"/>
    <p:sldId id="512" r:id="rId16"/>
    <p:sldId id="495" r:id="rId17"/>
    <p:sldId id="503" r:id="rId18"/>
    <p:sldId id="504" r:id="rId19"/>
    <p:sldId id="489" r:id="rId20"/>
    <p:sldId id="473" r:id="rId21"/>
    <p:sldId id="4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 id="{FDD099ED-FECE-1D47-883E-52ED8F7DAC5A}" name="Connor Mullaly" initials="CM" userId="S::CMULLALY@MITRE.ORG::731a1e22-c293-4cbb-8aca-216affcf405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BAB698-7998-44D3-960A-A7863BA588AF}" v="2" dt="2024-09-20T14:43:24.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74" autoAdjust="0"/>
    <p:restoredTop sz="94694"/>
  </p:normalViewPr>
  <p:slideViewPr>
    <p:cSldViewPr snapToGrid="0">
      <p:cViewPr varScale="1">
        <p:scale>
          <a:sx n="115" d="100"/>
          <a:sy n="115" d="100"/>
        </p:scale>
        <p:origin x="307"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nor Mullaly" userId="731a1e22-c293-4cbb-8aca-216affcf4059" providerId="ADAL" clId="{38BAB698-7998-44D3-960A-A7863BA588AF}"/>
    <pc:docChg chg="undo custSel addSld delSld modSld sldOrd">
      <pc:chgData name="Connor Mullaly" userId="731a1e22-c293-4cbb-8aca-216affcf4059" providerId="ADAL" clId="{38BAB698-7998-44D3-960A-A7863BA588AF}" dt="2024-09-20T15:25:54.730" v="483" actId="20577"/>
      <pc:docMkLst>
        <pc:docMk/>
      </pc:docMkLst>
      <pc:sldChg chg="modSp mod">
        <pc:chgData name="Connor Mullaly" userId="731a1e22-c293-4cbb-8aca-216affcf4059" providerId="ADAL" clId="{38BAB698-7998-44D3-960A-A7863BA588AF}" dt="2024-09-20T14:28:53.021" v="3" actId="20577"/>
        <pc:sldMkLst>
          <pc:docMk/>
          <pc:sldMk cId="1454278300" sldId="459"/>
        </pc:sldMkLst>
        <pc:spChg chg="mod">
          <ac:chgData name="Connor Mullaly" userId="731a1e22-c293-4cbb-8aca-216affcf4059" providerId="ADAL" clId="{38BAB698-7998-44D3-960A-A7863BA588AF}" dt="2024-09-20T14:28:53.021" v="3" actId="20577"/>
          <ac:spMkLst>
            <pc:docMk/>
            <pc:sldMk cId="1454278300" sldId="459"/>
            <ac:spMk id="3" creationId="{0992DF88-AC24-0FBF-1177-62DD9110498B}"/>
          </ac:spMkLst>
        </pc:spChg>
      </pc:sldChg>
      <pc:sldChg chg="modSp mod">
        <pc:chgData name="Connor Mullaly" userId="731a1e22-c293-4cbb-8aca-216affcf4059" providerId="ADAL" clId="{38BAB698-7998-44D3-960A-A7863BA588AF}" dt="2024-09-20T14:50:31.280" v="444" actId="20577"/>
        <pc:sldMkLst>
          <pc:docMk/>
          <pc:sldMk cId="1259113184" sldId="475"/>
        </pc:sldMkLst>
        <pc:spChg chg="mod">
          <ac:chgData name="Connor Mullaly" userId="731a1e22-c293-4cbb-8aca-216affcf4059" providerId="ADAL" clId="{38BAB698-7998-44D3-960A-A7863BA588AF}" dt="2024-09-20T14:50:31.280" v="444" actId="20577"/>
          <ac:spMkLst>
            <pc:docMk/>
            <pc:sldMk cId="1259113184" sldId="475"/>
            <ac:spMk id="3" creationId="{32062DF9-CFF1-0BEE-15FF-59D403B018ED}"/>
          </ac:spMkLst>
        </pc:spChg>
      </pc:sldChg>
      <pc:sldChg chg="modSp mod">
        <pc:chgData name="Connor Mullaly" userId="731a1e22-c293-4cbb-8aca-216affcf4059" providerId="ADAL" clId="{38BAB698-7998-44D3-960A-A7863BA588AF}" dt="2024-09-20T14:49:50.182" v="381" actId="207"/>
        <pc:sldMkLst>
          <pc:docMk/>
          <pc:sldMk cId="264977004" sldId="484"/>
        </pc:sldMkLst>
        <pc:spChg chg="mod">
          <ac:chgData name="Connor Mullaly" userId="731a1e22-c293-4cbb-8aca-216affcf4059" providerId="ADAL" clId="{38BAB698-7998-44D3-960A-A7863BA588AF}" dt="2024-09-20T14:49:50.182" v="381" actId="207"/>
          <ac:spMkLst>
            <pc:docMk/>
            <pc:sldMk cId="264977004" sldId="484"/>
            <ac:spMk id="3" creationId="{B26170A3-359C-0257-63E0-BBB3DB821D21}"/>
          </ac:spMkLst>
        </pc:spChg>
      </pc:sldChg>
      <pc:sldChg chg="modSp mod modCm">
        <pc:chgData name="Connor Mullaly" userId="731a1e22-c293-4cbb-8aca-216affcf4059" providerId="ADAL" clId="{38BAB698-7998-44D3-960A-A7863BA588AF}" dt="2024-09-20T15:20:54.359" v="481" actId="20577"/>
        <pc:sldMkLst>
          <pc:docMk/>
          <pc:sldMk cId="4197602607" sldId="488"/>
        </pc:sldMkLst>
        <pc:spChg chg="mod">
          <ac:chgData name="Connor Mullaly" userId="731a1e22-c293-4cbb-8aca-216affcf4059" providerId="ADAL" clId="{38BAB698-7998-44D3-960A-A7863BA588AF}" dt="2024-09-20T15:20:54.359" v="481" actId="20577"/>
          <ac:spMkLst>
            <pc:docMk/>
            <pc:sldMk cId="4197602607" sldId="488"/>
            <ac:spMk id="3" creationId="{91BBE544-B07D-A22E-1C50-A45E8F9C0351}"/>
          </ac:spMkLst>
        </pc:spChg>
        <pc:extLst>
          <p:ext xmlns:p="http://schemas.openxmlformats.org/presentationml/2006/main" uri="{D6D511B9-2390-475A-947B-AFAB55BFBCF1}">
            <pc226:cmChg xmlns:pc226="http://schemas.microsoft.com/office/powerpoint/2022/06/main/command" chg="mod">
              <pc226:chgData name="Connor Mullaly" userId="731a1e22-c293-4cbb-8aca-216affcf4059" providerId="ADAL" clId="{38BAB698-7998-44D3-960A-A7863BA588AF}" dt="2024-09-20T15:20:54.359" v="481" actId="20577"/>
              <pc2:cmMkLst xmlns:pc2="http://schemas.microsoft.com/office/powerpoint/2019/9/main/command">
                <pc:docMk/>
                <pc:sldMk cId="4197602607" sldId="488"/>
                <pc2:cmMk id="{7635F241-75AB-F64C-9F2A-2E987A44DF3F}"/>
              </pc2:cmMkLst>
            </pc226:cmChg>
          </p:ext>
        </pc:extLst>
      </pc:sldChg>
      <pc:sldChg chg="modSp mod">
        <pc:chgData name="Connor Mullaly" userId="731a1e22-c293-4cbb-8aca-216affcf4059" providerId="ADAL" clId="{38BAB698-7998-44D3-960A-A7863BA588AF}" dt="2024-09-20T14:40:19.444" v="245" actId="20577"/>
        <pc:sldMkLst>
          <pc:docMk/>
          <pc:sldMk cId="3218877620" sldId="489"/>
        </pc:sldMkLst>
        <pc:spChg chg="mod">
          <ac:chgData name="Connor Mullaly" userId="731a1e22-c293-4cbb-8aca-216affcf4059" providerId="ADAL" clId="{38BAB698-7998-44D3-960A-A7863BA588AF}" dt="2024-09-20T14:40:19.444" v="245" actId="20577"/>
          <ac:spMkLst>
            <pc:docMk/>
            <pc:sldMk cId="3218877620" sldId="489"/>
            <ac:spMk id="3" creationId="{B0B26D4F-AE55-E857-5D76-00403874996B}"/>
          </ac:spMkLst>
        </pc:spChg>
      </pc:sldChg>
      <pc:sldChg chg="del">
        <pc:chgData name="Connor Mullaly" userId="731a1e22-c293-4cbb-8aca-216affcf4059" providerId="ADAL" clId="{38BAB698-7998-44D3-960A-A7863BA588AF}" dt="2024-09-20T14:39:31.186" v="240" actId="47"/>
        <pc:sldMkLst>
          <pc:docMk/>
          <pc:sldMk cId="4195993894" sldId="492"/>
        </pc:sldMkLst>
      </pc:sldChg>
      <pc:sldChg chg="modSp mod">
        <pc:chgData name="Connor Mullaly" userId="731a1e22-c293-4cbb-8aca-216affcf4059" providerId="ADAL" clId="{38BAB698-7998-44D3-960A-A7863BA588AF}" dt="2024-09-20T14:47:22.334" v="354" actId="20577"/>
        <pc:sldMkLst>
          <pc:docMk/>
          <pc:sldMk cId="1870174279" sldId="493"/>
        </pc:sldMkLst>
        <pc:spChg chg="mod">
          <ac:chgData name="Connor Mullaly" userId="731a1e22-c293-4cbb-8aca-216affcf4059" providerId="ADAL" clId="{38BAB698-7998-44D3-960A-A7863BA588AF}" dt="2024-09-20T14:47:22.334" v="354" actId="20577"/>
          <ac:spMkLst>
            <pc:docMk/>
            <pc:sldMk cId="1870174279" sldId="493"/>
            <ac:spMk id="2" creationId="{788A2079-E990-5D60-84B3-E19FEC2C60D5}"/>
          </ac:spMkLst>
        </pc:spChg>
        <pc:spChg chg="mod">
          <ac:chgData name="Connor Mullaly" userId="731a1e22-c293-4cbb-8aca-216affcf4059" providerId="ADAL" clId="{38BAB698-7998-44D3-960A-A7863BA588AF}" dt="2024-09-20T14:47:08.390" v="341" actId="207"/>
          <ac:spMkLst>
            <pc:docMk/>
            <pc:sldMk cId="1870174279" sldId="493"/>
            <ac:spMk id="3" creationId="{91BBE544-B07D-A22E-1C50-A45E8F9C0351}"/>
          </ac:spMkLst>
        </pc:spChg>
      </pc:sldChg>
      <pc:sldChg chg="modSp mod">
        <pc:chgData name="Connor Mullaly" userId="731a1e22-c293-4cbb-8aca-216affcf4059" providerId="ADAL" clId="{38BAB698-7998-44D3-960A-A7863BA588AF}" dt="2024-09-20T14:45:15.769" v="333" actId="207"/>
        <pc:sldMkLst>
          <pc:docMk/>
          <pc:sldMk cId="250821381" sldId="494"/>
        </pc:sldMkLst>
        <pc:spChg chg="mod">
          <ac:chgData name="Connor Mullaly" userId="731a1e22-c293-4cbb-8aca-216affcf4059" providerId="ADAL" clId="{38BAB698-7998-44D3-960A-A7863BA588AF}" dt="2024-09-20T14:45:15.769" v="333" actId="207"/>
          <ac:spMkLst>
            <pc:docMk/>
            <pc:sldMk cId="250821381" sldId="494"/>
            <ac:spMk id="3" creationId="{91BBE544-B07D-A22E-1C50-A45E8F9C0351}"/>
          </ac:spMkLst>
        </pc:spChg>
      </pc:sldChg>
      <pc:sldChg chg="del">
        <pc:chgData name="Connor Mullaly" userId="731a1e22-c293-4cbb-8aca-216affcf4059" providerId="ADAL" clId="{38BAB698-7998-44D3-960A-A7863BA588AF}" dt="2024-09-20T14:39:57.899" v="241" actId="47"/>
        <pc:sldMkLst>
          <pc:docMk/>
          <pc:sldMk cId="3398638979" sldId="496"/>
        </pc:sldMkLst>
      </pc:sldChg>
      <pc:sldChg chg="del">
        <pc:chgData name="Connor Mullaly" userId="731a1e22-c293-4cbb-8aca-216affcf4059" providerId="ADAL" clId="{38BAB698-7998-44D3-960A-A7863BA588AF}" dt="2024-09-20T14:40:00.191" v="242" actId="47"/>
        <pc:sldMkLst>
          <pc:docMk/>
          <pc:sldMk cId="3618620616" sldId="497"/>
        </pc:sldMkLst>
      </pc:sldChg>
      <pc:sldChg chg="modSp mod">
        <pc:chgData name="Connor Mullaly" userId="731a1e22-c293-4cbb-8aca-216affcf4059" providerId="ADAL" clId="{38BAB698-7998-44D3-960A-A7863BA588AF}" dt="2024-09-20T14:45:38.619" v="335" actId="20577"/>
        <pc:sldMkLst>
          <pc:docMk/>
          <pc:sldMk cId="2746674832" sldId="501"/>
        </pc:sldMkLst>
        <pc:spChg chg="mod">
          <ac:chgData name="Connor Mullaly" userId="731a1e22-c293-4cbb-8aca-216affcf4059" providerId="ADAL" clId="{38BAB698-7998-44D3-960A-A7863BA588AF}" dt="2024-09-20T14:45:38.619" v="335" actId="20577"/>
          <ac:spMkLst>
            <pc:docMk/>
            <pc:sldMk cId="2746674832" sldId="501"/>
            <ac:spMk id="3" creationId="{51E8636F-B33F-D3B0-AADD-CB9D0B1156A6}"/>
          </ac:spMkLst>
        </pc:spChg>
      </pc:sldChg>
      <pc:sldChg chg="del">
        <pc:chgData name="Connor Mullaly" userId="731a1e22-c293-4cbb-8aca-216affcf4059" providerId="ADAL" clId="{38BAB698-7998-44D3-960A-A7863BA588AF}" dt="2024-09-20T14:32:51.813" v="71" actId="47"/>
        <pc:sldMkLst>
          <pc:docMk/>
          <pc:sldMk cId="1027931571" sldId="502"/>
        </pc:sldMkLst>
      </pc:sldChg>
      <pc:sldChg chg="del">
        <pc:chgData name="Connor Mullaly" userId="731a1e22-c293-4cbb-8aca-216affcf4059" providerId="ADAL" clId="{38BAB698-7998-44D3-960A-A7863BA588AF}" dt="2024-09-20T14:39:25.341" v="238" actId="47"/>
        <pc:sldMkLst>
          <pc:docMk/>
          <pc:sldMk cId="875236698" sldId="505"/>
        </pc:sldMkLst>
      </pc:sldChg>
      <pc:sldChg chg="del">
        <pc:chgData name="Connor Mullaly" userId="731a1e22-c293-4cbb-8aca-216affcf4059" providerId="ADAL" clId="{38BAB698-7998-44D3-960A-A7863BA588AF}" dt="2024-09-20T14:32:54.740" v="72" actId="47"/>
        <pc:sldMkLst>
          <pc:docMk/>
          <pc:sldMk cId="1921678071" sldId="508"/>
        </pc:sldMkLst>
      </pc:sldChg>
      <pc:sldChg chg="del">
        <pc:chgData name="Connor Mullaly" userId="731a1e22-c293-4cbb-8aca-216affcf4059" providerId="ADAL" clId="{38BAB698-7998-44D3-960A-A7863BA588AF}" dt="2024-09-20T14:39:28.118" v="239" actId="47"/>
        <pc:sldMkLst>
          <pc:docMk/>
          <pc:sldMk cId="3368767752" sldId="509"/>
        </pc:sldMkLst>
      </pc:sldChg>
      <pc:sldChg chg="modSp new mod">
        <pc:chgData name="Connor Mullaly" userId="731a1e22-c293-4cbb-8aca-216affcf4059" providerId="ADAL" clId="{38BAB698-7998-44D3-960A-A7863BA588AF}" dt="2024-09-20T14:45:19.889" v="334" actId="207"/>
        <pc:sldMkLst>
          <pc:docMk/>
          <pc:sldMk cId="1290072596" sldId="512"/>
        </pc:sldMkLst>
        <pc:spChg chg="mod">
          <ac:chgData name="Connor Mullaly" userId="731a1e22-c293-4cbb-8aca-216affcf4059" providerId="ADAL" clId="{38BAB698-7998-44D3-960A-A7863BA588AF}" dt="2024-09-20T14:41:58.351" v="274" actId="20577"/>
          <ac:spMkLst>
            <pc:docMk/>
            <pc:sldMk cId="1290072596" sldId="512"/>
            <ac:spMk id="2" creationId="{8289CA4D-CBF5-691F-36FA-C68193F74307}"/>
          </ac:spMkLst>
        </pc:spChg>
        <pc:spChg chg="mod">
          <ac:chgData name="Connor Mullaly" userId="731a1e22-c293-4cbb-8aca-216affcf4059" providerId="ADAL" clId="{38BAB698-7998-44D3-960A-A7863BA588AF}" dt="2024-09-20T14:45:19.889" v="334" actId="207"/>
          <ac:spMkLst>
            <pc:docMk/>
            <pc:sldMk cId="1290072596" sldId="512"/>
            <ac:spMk id="3" creationId="{27D5478A-3A08-0A62-8CA9-94F8C2EDE03E}"/>
          </ac:spMkLst>
        </pc:spChg>
      </pc:sldChg>
      <pc:sldChg chg="modSp new mod ord">
        <pc:chgData name="Connor Mullaly" userId="731a1e22-c293-4cbb-8aca-216affcf4059" providerId="ADAL" clId="{38BAB698-7998-44D3-960A-A7863BA588AF}" dt="2024-09-20T15:25:54.730" v="483" actId="20577"/>
        <pc:sldMkLst>
          <pc:docMk/>
          <pc:sldMk cId="174106093" sldId="513"/>
        </pc:sldMkLst>
        <pc:spChg chg="mod">
          <ac:chgData name="Connor Mullaly" userId="731a1e22-c293-4cbb-8aca-216affcf4059" providerId="ADAL" clId="{38BAB698-7998-44D3-960A-A7863BA588AF}" dt="2024-09-20T14:47:18.385" v="345"/>
          <ac:spMkLst>
            <pc:docMk/>
            <pc:sldMk cId="174106093" sldId="513"/>
            <ac:spMk id="2" creationId="{619C22C2-61AE-6F5F-1874-BA5B812CB903}"/>
          </ac:spMkLst>
        </pc:spChg>
        <pc:spChg chg="mod">
          <ac:chgData name="Connor Mullaly" userId="731a1e22-c293-4cbb-8aca-216affcf4059" providerId="ADAL" clId="{38BAB698-7998-44D3-960A-A7863BA588AF}" dt="2024-09-20T15:25:54.730" v="483" actId="20577"/>
          <ac:spMkLst>
            <pc:docMk/>
            <pc:sldMk cId="174106093" sldId="513"/>
            <ac:spMk id="3" creationId="{5B7874F2-696F-41AA-F00B-C750B0A26C43}"/>
          </ac:spMkLst>
        </pc:spChg>
      </pc:sldChg>
    </pc:docChg>
  </pc:docChgLst>
</pc:chgInfo>
</file>

<file path=ppt/comments/modernComment_1E8_FA32552F.xml><?xml version="1.0" encoding="utf-8"?>
<p188:cmLst xmlns:a="http://schemas.openxmlformats.org/drawingml/2006/main" xmlns:r="http://schemas.openxmlformats.org/officeDocument/2006/relationships" xmlns:p188="http://schemas.microsoft.com/office/powerpoint/2018/8/main">
  <p188:cm id="{7635F241-75AB-F64C-9F2A-2E987A44DF3F}" authorId="{152135E2-75B3-49D1-BF37-12A9EA3E9396}" created="2024-09-13T15:25:26.128">
    <ac:txMkLst xmlns:ac="http://schemas.microsoft.com/office/drawing/2013/main/command">
      <pc:docMk xmlns:pc="http://schemas.microsoft.com/office/powerpoint/2013/main/command"/>
      <pc:sldMk xmlns:pc="http://schemas.microsoft.com/office/powerpoint/2013/main/command" cId="4197602607" sldId="488"/>
      <ac:spMk id="3" creationId="{91BBE544-B07D-A22E-1C50-A45E8F9C0351}"/>
      <ac:txMk cp="0" len="64">
        <ac:context len="1289" hash="1386177184"/>
      </ac:txMk>
    </ac:txMkLst>
    <p188:pos x="11062933" y="540326"/>
    <p188:replyLst>
      <p188:reply id="{42CA69EE-42C9-E44D-AD2F-48A4C6278DEB}" authorId="{152135E2-75B3-49D1-BF37-12A9EA3E9396}" created="2024-09-13T15:26:05.478">
        <p188:txBody>
          <a:bodyPr/>
          <a:lstStyle/>
          <a:p>
            <a:r>
              <a:rPr lang="en-US"/>
              <a:t>(How to resolve?)</a:t>
            </a:r>
          </a:p>
        </p188:txBody>
      </p188:reply>
    </p188:replyLst>
    <p188:txBody>
      <a:bodyPr/>
      <a:lstStyle/>
      <a:p>
        <a:r>
          <a:rPr lang="en-US"/>
          <a:t>Weaknesses are identified regardless of threat model… ultimately threat model determines applicability of a weakness</a:t>
        </a:r>
      </a:p>
    </p188:txBody>
  </p188:cm>
  <p188:cm id="{28C13A48-5835-42BB-B812-B88BE3567F3E}" authorId="{FDD099ED-FECE-1D47-883E-52ED8F7DAC5A}" created="2024-09-20T15:21:04.093">
    <ac:deMkLst xmlns:ac="http://schemas.microsoft.com/office/drawing/2013/main/command">
      <pc:docMk xmlns:pc="http://schemas.microsoft.com/office/powerpoint/2013/main/command"/>
      <pc:sldMk xmlns:pc="http://schemas.microsoft.com/office/powerpoint/2013/main/command" cId="4197602607" sldId="488"/>
      <ac:spMk id="2" creationId="{788A2079-E990-5D60-84B3-E19FEC2C60D5}"/>
    </ac:deMkLst>
    <p188:txBody>
      <a:bodyPr/>
      <a:lstStyle/>
      <a:p>
        <a:r>
          <a:rPr lang="en-US"/>
          <a:t>Should we add output validation?</a:t>
        </a:r>
      </a:p>
    </p188:txBody>
  </p188:cm>
  <p188:cm id="{8740289E-F5AB-427F-89BF-DBA39DCA05B4}" authorId="{FDD099ED-FECE-1D47-883E-52ED8F7DAC5A}" created="2024-09-20T15:21:23.519">
    <ac:txMkLst xmlns:ac="http://schemas.microsoft.com/office/drawing/2013/main/command">
      <pc:docMk xmlns:pc="http://schemas.microsoft.com/office/powerpoint/2013/main/command"/>
      <pc:sldMk xmlns:pc="http://schemas.microsoft.com/office/powerpoint/2013/main/command" cId="4197602607" sldId="488"/>
      <ac:spMk id="3" creationId="{91BBE544-B07D-A22E-1C50-A45E8F9C0351}"/>
      <ac:txMk cp="1044" len="12">
        <ac:context len="1289" hash="1386177184"/>
      </ac:txMk>
    </ac:txMkLst>
    <p188:pos x="4538647" y="3299790"/>
    <p188:txBody>
      <a:bodyPr/>
      <a:lstStyle/>
      <a:p>
        <a:r>
          <a:rPr lang="en-US"/>
          <a:t>This language is too absolute</a:t>
        </a:r>
      </a:p>
    </p188:txBody>
  </p188:cm>
  <p188:cm id="{F0ECE720-0A87-431F-AC37-8E7B414E6557}" authorId="{FDD099ED-FECE-1D47-883E-52ED8F7DAC5A}" created="2024-09-20T15:22:28.420">
    <ac:txMkLst xmlns:ac="http://schemas.microsoft.com/office/drawing/2013/main/command">
      <pc:docMk xmlns:pc="http://schemas.microsoft.com/office/powerpoint/2013/main/command"/>
      <pc:sldMk xmlns:pc="http://schemas.microsoft.com/office/powerpoint/2013/main/command" cId="4197602607" sldId="488"/>
      <ac:spMk id="3" creationId="{91BBE544-B07D-A22E-1C50-A45E8F9C0351}"/>
      <ac:txMk cp="197" len="34">
        <ac:context len="1289" hash="1386177184"/>
      </ac:txMk>
    </ac:txMkLst>
    <p188:pos x="4326612" y="821634"/>
    <p188:replyLst>
      <p188:reply id="{69CEEAC5-FA01-4904-AB77-1A5B3776DEB6}" authorId="{FDD099ED-FECE-1D47-883E-52ED8F7DAC5A}" created="2024-09-20T15:23:30.391">
        <p188:txBody>
          <a:bodyPr/>
          <a:lstStyle/>
          <a:p>
            <a:r>
              <a:rPr lang="en-US"/>
              <a:t>"dangerous" is probably not a good word choice</a:t>
            </a:r>
          </a:p>
        </p188:txBody>
      </p188:reply>
      <p188:reply id="{235C6F11-98E7-42BC-95E2-F68327635C65}" authorId="{FDD099ED-FECE-1D47-883E-52ED8F7DAC5A}" created="2024-09-20T15:24:16.455">
        <p188:txBody>
          <a:bodyPr/>
          <a:lstStyle/>
          <a:p>
            <a:r>
              <a:rPr lang="en-US"/>
              <a:t>"subversive"</a:t>
            </a:r>
          </a:p>
        </p188:txBody>
      </p188:reply>
      <p188:reply id="{A5942EF3-596D-4EF5-9755-506E7A4C7132}" authorId="{FDD099ED-FECE-1D47-883E-52ED8F7DAC5A}" created="2024-09-20T15:24:53.692">
        <p188:txBody>
          <a:bodyPr/>
          <a:lstStyle/>
          <a:p>
            <a:r>
              <a:rPr lang="en-US"/>
              <a:t>"adversarial"</a:t>
            </a:r>
          </a:p>
        </p188:txBody>
      </p188:reply>
    </p188:replyLst>
    <p188:txBody>
      <a:bodyPr/>
      <a:lstStyle/>
      <a:p>
        <a:r>
          <a:rPr lang="en-US"/>
          <a:t>This might be too specific</a:t>
        </a:r>
      </a:p>
    </p188:txBody>
  </p188:cm>
  <p188:cm id="{B9AB49AB-B22F-4DC3-9E29-D329A39E4D7F}" authorId="{FDD099ED-FECE-1D47-883E-52ED8F7DAC5A}" created="2024-09-20T15:22:43.028">
    <ac:txMkLst xmlns:ac="http://schemas.microsoft.com/office/drawing/2013/main/command">
      <pc:docMk xmlns:pc="http://schemas.microsoft.com/office/powerpoint/2013/main/command"/>
      <pc:sldMk xmlns:pc="http://schemas.microsoft.com/office/powerpoint/2013/main/command" cId="4197602607" sldId="488"/>
      <ac:spMk id="3" creationId="{91BBE544-B07D-A22E-1C50-A45E8F9C0351}"/>
      <ac:txMk cp="407" len="4">
        <ac:context len="1289" hash="1386177184"/>
      </ac:txMk>
    </ac:txMkLst>
    <p188:pos x="2239394" y="1199321"/>
    <p188:txBody>
      <a:bodyPr/>
      <a:lstStyle/>
      <a:p>
        <a:r>
          <a:rPr lang="en-US"/>
          <a:t>Probably medium effectiveness</a:t>
        </a:r>
      </a:p>
    </p188:txBody>
  </p188:cm>
</p188:cmLst>
</file>

<file path=ppt/comments/modernComment_1F5_A3B6EE90.xml><?xml version="1.0" encoding="utf-8"?>
<p188:cmLst xmlns:a="http://schemas.openxmlformats.org/drawingml/2006/main" xmlns:r="http://schemas.openxmlformats.org/officeDocument/2006/relationships" xmlns:p188="http://schemas.microsoft.com/office/powerpoint/2018/8/main">
  <p188:cm id="{2D95DB39-F35B-44A1-852F-A9AC41B340E0}" authorId="{FDD099ED-FECE-1D47-883E-52ED8F7DAC5A}" created="2024-09-20T14:35:48.750">
    <ac:deMkLst xmlns:ac="http://schemas.microsoft.com/office/drawing/2013/main/command">
      <pc:docMk xmlns:pc="http://schemas.microsoft.com/office/powerpoint/2013/main/command"/>
      <pc:sldMk xmlns:pc="http://schemas.microsoft.com/office/powerpoint/2013/main/command" cId="2746674832" sldId="501"/>
      <ac:spMk id="3" creationId="{51E8636F-B33F-D3B0-AADD-CB9D0B1156A6}"/>
    </ac:deMkLst>
    <p188:txBody>
      <a:bodyPr/>
      <a:lstStyle/>
      <a:p>
        <a:r>
          <a:rPr lang="en-US"/>
          <a:t>Context A could result in RCE, Context B could be something different. We can’t cover EVERY possibility, some might be very focused and others could have an LLM do almost everything. 
For each specific AI implementation, it should have its own threat modeling describing what it is intending to protect.</a:t>
        </a:r>
      </a:p>
    </p188:txBody>
  </p188:cm>
  <p188:cm id="{46FC223F-3285-4323-8B8F-D947E8AEA3C5}" authorId="{FDD099ED-FECE-1D47-883E-52ED8F7DAC5A}" created="2024-09-20T15:13:51.690">
    <ac:deMkLst xmlns:ac="http://schemas.microsoft.com/office/drawing/2013/main/command">
      <pc:docMk xmlns:pc="http://schemas.microsoft.com/office/powerpoint/2013/main/command"/>
      <pc:sldMk xmlns:pc="http://schemas.microsoft.com/office/powerpoint/2013/main/command" cId="2746674832" sldId="501"/>
      <ac:spMk id="2" creationId="{03336BA3-CD1E-4FAF-DA85-06C79ED451E5}"/>
    </ac:deMkLst>
    <p188:txBody>
      <a:bodyPr/>
      <a:lstStyle/>
      <a:p>
        <a:r>
          <a:rPr lang="en-US"/>
          <a:t>How do we specify what is a violation in regards to what is intended by the application</a:t>
        </a:r>
      </a:p>
    </p188:txBody>
  </p188:cm>
  <p188:cm id="{4978E686-14EA-4CF0-BBE7-520D9AA70233}" authorId="{FDD099ED-FECE-1D47-883E-52ED8F7DAC5A}" created="2024-09-20T15:14:50.953">
    <ac:deMkLst xmlns:ac="http://schemas.microsoft.com/office/drawing/2013/main/command">
      <pc:docMk xmlns:pc="http://schemas.microsoft.com/office/powerpoint/2013/main/command"/>
      <pc:sldMk xmlns:pc="http://schemas.microsoft.com/office/powerpoint/2013/main/command" cId="2746674832" sldId="501"/>
      <ac:spMk id="2" creationId="{03336BA3-CD1E-4FAF-DA85-06C79ED451E5}"/>
    </ac:deMkLst>
    <p188:txBody>
      <a:bodyPr/>
      <a:lstStyle/>
      <a:p>
        <a:r>
          <a:rPr lang="en-US"/>
          <a:t>Look at models and statements of intent to arrive at consequences</a:t>
        </a:r>
      </a:p>
    </p188:txBody>
  </p188:cm>
</p188:cmLst>
</file>

<file path=ppt/comments/modernComment_201_A60A5ED.xml><?xml version="1.0" encoding="utf-8"?>
<p188:cmLst xmlns:a="http://schemas.openxmlformats.org/drawingml/2006/main" xmlns:r="http://schemas.openxmlformats.org/officeDocument/2006/relationships" xmlns:p188="http://schemas.microsoft.com/office/powerpoint/2018/8/main">
  <p188:cm id="{9AB76136-2175-4D6D-B832-D260DAA5DC77}" authorId="{FDD099ED-FECE-1D47-883E-52ED8F7DAC5A}" created="2024-09-20T15:28:26.653">
    <ac:txMkLst xmlns:ac="http://schemas.microsoft.com/office/drawing/2013/main/command">
      <pc:docMk xmlns:pc="http://schemas.microsoft.com/office/powerpoint/2013/main/command"/>
      <pc:sldMk xmlns:pc="http://schemas.microsoft.com/office/powerpoint/2013/main/command" cId="174106093" sldId="513"/>
      <ac:spMk id="3" creationId="{5B7874F2-696F-41AA-F00B-C750B0A26C43}"/>
      <ac:txMk cp="836" len="84">
        <ac:context len="922" hash="2469135521"/>
      </ac:txMk>
    </ac:txMkLst>
    <p188:pos x="9375690" y="4121425"/>
    <p188:txBody>
      <a:bodyPr/>
      <a:lstStyle/>
      <a:p>
        <a:r>
          <a:rPr lang="en-US"/>
          <a:t>This could potentially be too specific</a:t>
        </a:r>
      </a:p>
    </p188:txBody>
  </p188:cm>
  <p188:cm id="{EBC33693-51B3-4E68-80E9-382C1FFE9DCF}" authorId="{FDD099ED-FECE-1D47-883E-52ED8F7DAC5A}" created="2024-09-20T15:30:49.155">
    <ac:txMkLst xmlns:ac="http://schemas.microsoft.com/office/drawing/2013/main/command">
      <pc:docMk xmlns:pc="http://schemas.microsoft.com/office/powerpoint/2013/main/command"/>
      <pc:sldMk xmlns:pc="http://schemas.microsoft.com/office/powerpoint/2013/main/command" cId="174106093" sldId="513"/>
      <ac:spMk id="3" creationId="{5B7874F2-696F-41AA-F00B-C750B0A26C43}"/>
      <ac:txMk cp="836" len="84">
        <ac:context len="922" hash="2469135521"/>
      </ac:txMk>
    </ac:txMkLst>
    <p188:pos x="9375690" y="4121425"/>
    <p188:txBody>
      <a:bodyPr/>
      <a:lstStyle/>
      <a:p>
        <a:r>
          <a:rPr lang="en-US"/>
          <a:t>Does this type of weakness impact models that do not take in system instructions?</a:t>
        </a:r>
      </a:p>
    </p188:txBody>
  </p188:cm>
  <p188:cm id="{00CA9881-F684-45A4-B61D-191965600043}" authorId="{FDD099ED-FECE-1D47-883E-52ED8F7DAC5A}" created="2024-09-20T15:33:12.796">
    <ac:deMkLst xmlns:ac="http://schemas.microsoft.com/office/drawing/2013/main/command">
      <pc:docMk xmlns:pc="http://schemas.microsoft.com/office/powerpoint/2013/main/command"/>
      <pc:sldMk xmlns:pc="http://schemas.microsoft.com/office/powerpoint/2013/main/command" cId="174106093" sldId="513"/>
      <ac:spMk id="3" creationId="{5B7874F2-696F-41AA-F00B-C750B0A26C43}"/>
    </ac:deMkLst>
    <p188:txBody>
      <a:bodyPr/>
      <a:lstStyle/>
      <a:p>
        <a:r>
          <a:rPr lang="en-US"/>
          <a:t>The ability to evaluate intent of queries so that queries do not violate the policy</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9/20/2024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9/20/2024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CWE-CAPEC/CWE-Content-Development-Repository/issues/11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F5_A3B6EE9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E8_FA32552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microsoft.com/office/2018/10/relationships/comments" Target="../comments/modernComment_201_A60A5ED.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dirty="0"/>
              <a:t>CWE AI Working Group</a:t>
            </a:r>
            <a:br>
              <a:rPr lang="en-US" dirty="0"/>
            </a:br>
            <a:endParaRPr lang="en-US" dirty="0"/>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dirty="0"/>
              <a:t>September 20</a:t>
            </a:r>
            <a:r>
              <a:rPr lang="en-US" baseline="30000" dirty="0"/>
              <a:t>th</a:t>
            </a:r>
            <a:r>
              <a:rPr lang="en-US" dirty="0"/>
              <a:t>, 2024</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Modes of Introduction Continued</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normAutofit fontScale="55000" lnSpcReduction="20000"/>
          </a:bodyPr>
          <a:lstStyle/>
          <a:p>
            <a:r>
              <a:rPr lang="en-US" dirty="0"/>
              <a:t>When/how does the developer (or other parties) introduce the weakness?</a:t>
            </a:r>
          </a:p>
          <a:p>
            <a:pPr lvl="1"/>
            <a:r>
              <a:rPr lang="en-US" dirty="0"/>
              <a:t>Notes – what the developer does and/or the assumptions they make</a:t>
            </a:r>
          </a:p>
          <a:p>
            <a:r>
              <a:rPr lang="en-US" dirty="0"/>
              <a:t>Mode 1:</a:t>
            </a:r>
          </a:p>
          <a:p>
            <a:pPr lvl="1"/>
            <a:r>
              <a:rPr lang="en-US" dirty="0"/>
              <a:t>SDLC phase: </a:t>
            </a:r>
            <a:r>
              <a:rPr lang="en-US" dirty="0">
                <a:solidFill>
                  <a:srgbClr val="FF0000"/>
                </a:solidFill>
              </a:rPr>
              <a:t>&lt;Design and implementation?&gt;</a:t>
            </a:r>
          </a:p>
          <a:p>
            <a:pPr lvl="1"/>
            <a:r>
              <a:rPr lang="en-US" dirty="0"/>
              <a:t>Notes: what is the </a:t>
            </a:r>
            <a:r>
              <a:rPr lang="en-US" dirty="0">
                <a:solidFill>
                  <a:srgbClr val="FF0000"/>
                </a:solidFill>
              </a:rPr>
              <a:t>perspective? – person creating AI, or </a:t>
            </a:r>
            <a:r>
              <a:rPr lang="en-US" u="sng" dirty="0">
                <a:solidFill>
                  <a:srgbClr val="FF0000"/>
                </a:solidFill>
              </a:rPr>
              <a:t>using</a:t>
            </a:r>
            <a:r>
              <a:rPr lang="en-US" dirty="0">
                <a:solidFill>
                  <a:srgbClr val="FF0000"/>
                </a:solidFill>
              </a:rPr>
              <a:t> AI… this might be relevant for modes of introduction</a:t>
            </a:r>
          </a:p>
          <a:p>
            <a:r>
              <a:rPr lang="en-US" dirty="0"/>
              <a:t>Mode 2:</a:t>
            </a:r>
          </a:p>
          <a:p>
            <a:pPr lvl="1"/>
            <a:r>
              <a:rPr lang="en-US" dirty="0"/>
              <a:t>SDLC phase: </a:t>
            </a:r>
            <a:r>
              <a:rPr lang="en-US" dirty="0">
                <a:solidFill>
                  <a:srgbClr val="FF0000"/>
                </a:solidFill>
              </a:rPr>
              <a:t>(Training)? AI dev lifecycle… this is part of development (do we need to clarify in CWE Schema); isomorphic to development.</a:t>
            </a:r>
          </a:p>
          <a:p>
            <a:pPr lvl="1"/>
            <a:r>
              <a:rPr lang="en-US" dirty="0"/>
              <a:t>Notes: </a:t>
            </a:r>
          </a:p>
          <a:p>
            <a:r>
              <a:rPr lang="en-US" dirty="0"/>
              <a:t>Mode 3: </a:t>
            </a:r>
          </a:p>
          <a:p>
            <a:pPr lvl="1"/>
            <a:r>
              <a:rPr lang="en-US" dirty="0"/>
              <a:t>SDLC phase: </a:t>
            </a:r>
            <a:r>
              <a:rPr lang="en-US" dirty="0">
                <a:solidFill>
                  <a:srgbClr val="FF0000"/>
                </a:solidFill>
              </a:rPr>
              <a:t>training (system config?)</a:t>
            </a:r>
          </a:p>
          <a:p>
            <a:pPr lvl="1"/>
            <a:r>
              <a:rPr lang="en-US" dirty="0"/>
              <a:t>Notes: </a:t>
            </a:r>
            <a:r>
              <a:rPr lang="en-US" dirty="0">
                <a:solidFill>
                  <a:srgbClr val="FF0000"/>
                </a:solidFill>
              </a:rPr>
              <a:t>limited because difficulty/costs, fine-tuning a model (again, sys config?) would also be in dev phase and easier to manage</a:t>
            </a:r>
          </a:p>
          <a:p>
            <a:r>
              <a:rPr lang="en-US" dirty="0"/>
              <a:t>Mode 4:</a:t>
            </a:r>
          </a:p>
          <a:p>
            <a:pPr lvl="1"/>
            <a:r>
              <a:rPr lang="en-US" dirty="0"/>
              <a:t>SDLC phase: </a:t>
            </a:r>
            <a:r>
              <a:rPr lang="en-US" dirty="0">
                <a:solidFill>
                  <a:srgbClr val="FF0000"/>
                </a:solidFill>
              </a:rPr>
              <a:t>sys config</a:t>
            </a:r>
          </a:p>
          <a:p>
            <a:pPr lvl="1"/>
            <a:r>
              <a:rPr lang="en-US" dirty="0"/>
              <a:t>Notes: </a:t>
            </a:r>
            <a:r>
              <a:rPr lang="en-US" dirty="0">
                <a:solidFill>
                  <a:srgbClr val="FF0000"/>
                </a:solidFill>
              </a:rPr>
              <a:t>model parameters that can be manipulated, potential for better configs than others based on context</a:t>
            </a:r>
            <a:r>
              <a:rPr lang="en-US" dirty="0"/>
              <a:t>, </a:t>
            </a:r>
          </a:p>
          <a:p>
            <a:r>
              <a:rPr lang="en-US" dirty="0"/>
              <a:t>Mode 5:</a:t>
            </a:r>
          </a:p>
          <a:p>
            <a:pPr lvl="1"/>
            <a:r>
              <a:rPr lang="en-US" dirty="0"/>
              <a:t>SDLC phase: </a:t>
            </a:r>
            <a:r>
              <a:rPr lang="en-US" dirty="0">
                <a:solidFill>
                  <a:srgbClr val="FF0000"/>
                </a:solidFill>
              </a:rPr>
              <a:t>integration / bundling (?)</a:t>
            </a:r>
          </a:p>
          <a:p>
            <a:pPr lvl="1"/>
            <a:r>
              <a:rPr lang="en-US" dirty="0"/>
              <a:t>Notes: </a:t>
            </a:r>
            <a:r>
              <a:rPr lang="en-US" dirty="0">
                <a:solidFill>
                  <a:srgbClr val="FF0000"/>
                </a:solidFill>
              </a:rPr>
              <a:t>when integrating model into </a:t>
            </a:r>
            <a:r>
              <a:rPr lang="en-US" dirty="0" err="1">
                <a:solidFill>
                  <a:srgbClr val="FF0000"/>
                </a:solidFill>
              </a:rPr>
              <a:t>sw</a:t>
            </a:r>
            <a:r>
              <a:rPr lang="en-US" dirty="0">
                <a:solidFill>
                  <a:srgbClr val="FF0000"/>
                </a:solidFill>
              </a:rPr>
              <a:t>, … more details on why</a:t>
            </a:r>
          </a:p>
          <a:p>
            <a:endParaRPr lang="en-US" dirty="0"/>
          </a:p>
          <a:p>
            <a:endParaRPr lang="en-US" dirty="0">
              <a:solidFill>
                <a:srgbClr val="FF0000"/>
              </a:solidFill>
            </a:endParaRPr>
          </a:p>
          <a:p>
            <a:pPr lvl="1"/>
            <a:endParaRPr lang="en-US" dirty="0">
              <a:solidFill>
                <a:srgbClr val="FF0000"/>
              </a:solidFill>
            </a:endParaRPr>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7017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Observed Examples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sz="2000" dirty="0"/>
              <a:t>Goal: a curated list of real-world examples (e.g., CVEs)</a:t>
            </a:r>
          </a:p>
          <a:p>
            <a:pPr lvl="1"/>
            <a:r>
              <a:rPr lang="en-US" sz="2000" dirty="0"/>
              <a:t>Need good, &lt;weakness&gt; oriented technical details</a:t>
            </a:r>
          </a:p>
          <a:p>
            <a:pPr lvl="1"/>
            <a:r>
              <a:rPr lang="en-US" sz="2000" dirty="0"/>
              <a:t>Should be easily understandable by the reader</a:t>
            </a:r>
          </a:p>
          <a:p>
            <a:r>
              <a:rPr lang="en-US" sz="1600" dirty="0" err="1"/>
              <a:t>Obex</a:t>
            </a:r>
            <a:r>
              <a:rPr lang="en-US" sz="1600" dirty="0"/>
              <a:t> 1</a:t>
            </a:r>
          </a:p>
          <a:p>
            <a:pPr lvl="1"/>
            <a:r>
              <a:rPr lang="en-US" sz="1600" dirty="0"/>
              <a:t>CVE ID / ref URL: CVE-2023-32786</a:t>
            </a:r>
          </a:p>
          <a:p>
            <a:pPr lvl="1"/>
            <a:r>
              <a:rPr lang="en-US" sz="1600" dirty="0"/>
              <a:t>Brief weakness desc: : In </a:t>
            </a:r>
            <a:r>
              <a:rPr lang="en-US" sz="1600" dirty="0" err="1"/>
              <a:t>Langchain</a:t>
            </a:r>
            <a:r>
              <a:rPr lang="en-US" sz="1600" dirty="0"/>
              <a:t> through 0.0.155, prompt injection allows an attacker to force the service to retrieve data from an arbitrary URL, essentially providing SSRF and potentially injecting content into downstream tasks.</a:t>
            </a:r>
          </a:p>
          <a:p>
            <a:r>
              <a:rPr lang="en-US" sz="1600" dirty="0" err="1"/>
              <a:t>Obex</a:t>
            </a:r>
            <a:r>
              <a:rPr lang="en-US" sz="1600" dirty="0"/>
              <a:t> 2</a:t>
            </a:r>
          </a:p>
          <a:p>
            <a:pPr lvl="1"/>
            <a:r>
              <a:rPr lang="en-US" sz="1600" dirty="0"/>
              <a:t>CVE ID / ref URL: CVE-2024-5184</a:t>
            </a:r>
          </a:p>
          <a:p>
            <a:pPr lvl="1"/>
            <a:r>
              <a:rPr lang="en-US" sz="1600" dirty="0"/>
              <a:t>Brief weakness desc: The </a:t>
            </a:r>
            <a:r>
              <a:rPr lang="en-US" sz="1600" dirty="0" err="1"/>
              <a:t>EmailGPT</a:t>
            </a:r>
            <a:r>
              <a:rPr lang="en-US" sz="1600" dirty="0"/>
              <a:t> service contains a prompt injection vulnerability. The service uses an API service that allows a malicious user to inject a direct prompt and take over the service logic. Attackers can exploit the issue by forcing the AI service to leak the standard hard-coded system prompts and/or execute unwanted prompts. When engaging with </a:t>
            </a:r>
            <a:r>
              <a:rPr lang="en-US" sz="1600" dirty="0" err="1"/>
              <a:t>EmailGPT</a:t>
            </a:r>
            <a:r>
              <a:rPr lang="en-US" sz="1600" dirty="0"/>
              <a:t> by submitting a malicious prompt that requests harmful information, the system will respond by providing the requested data. This vulnerability can be exploited by any individual with access to the service.</a:t>
            </a:r>
          </a:p>
          <a:p>
            <a:pPr lvl="1"/>
            <a:endParaRPr lang="en-US" sz="1600" dirty="0">
              <a:highlight>
                <a:srgbClr val="FFFF00"/>
              </a:highlight>
            </a:endParaRPr>
          </a:p>
          <a:p>
            <a:endParaRPr lang="en-US" sz="2000"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8213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9CA4D-CBF5-691F-36FA-C68193F74307}"/>
              </a:ext>
            </a:extLst>
          </p:cNvPr>
          <p:cNvSpPr>
            <a:spLocks noGrp="1"/>
          </p:cNvSpPr>
          <p:nvPr>
            <p:ph type="title"/>
          </p:nvPr>
        </p:nvSpPr>
        <p:spPr/>
        <p:txBody>
          <a:bodyPr/>
          <a:lstStyle/>
          <a:p>
            <a:r>
              <a:rPr lang="en-US" dirty="0"/>
              <a:t>Observed Examples Continued</a:t>
            </a:r>
          </a:p>
        </p:txBody>
      </p:sp>
      <p:sp>
        <p:nvSpPr>
          <p:cNvPr id="3" name="Content Placeholder 2">
            <a:extLst>
              <a:ext uri="{FF2B5EF4-FFF2-40B4-BE49-F238E27FC236}">
                <a16:creationId xmlns:a16="http://schemas.microsoft.com/office/drawing/2014/main" id="{27D5478A-3A08-0A62-8CA9-94F8C2EDE03E}"/>
              </a:ext>
            </a:extLst>
          </p:cNvPr>
          <p:cNvSpPr>
            <a:spLocks noGrp="1"/>
          </p:cNvSpPr>
          <p:nvPr>
            <p:ph idx="1"/>
          </p:nvPr>
        </p:nvSpPr>
        <p:spPr/>
        <p:txBody>
          <a:bodyPr/>
          <a:lstStyle/>
          <a:p>
            <a:r>
              <a:rPr lang="en-US" dirty="0" err="1"/>
              <a:t>Obex</a:t>
            </a:r>
            <a:r>
              <a:rPr lang="en-US" dirty="0"/>
              <a:t> 3</a:t>
            </a:r>
          </a:p>
          <a:p>
            <a:pPr lvl="1"/>
            <a:r>
              <a:rPr lang="en-US" sz="2400" dirty="0"/>
              <a:t>CVE ID / ref URL: CVE-2024-5565</a:t>
            </a:r>
          </a:p>
          <a:p>
            <a:pPr lvl="1"/>
            <a:r>
              <a:rPr lang="en-US" sz="2400" dirty="0"/>
              <a:t>Brief weakness desc: The Vanna library uses a prompt function to present the user with visualized results, it is possible to alter the prompt using prompt injection and run arbitrary Python code instead of the intended visualization code. Specifically - allowing external input to the library’s “ask” method with "visualize" set to True (default behavior) leads to remote code execution. </a:t>
            </a:r>
            <a:endParaRPr lang="en-US" dirty="0"/>
          </a:p>
        </p:txBody>
      </p:sp>
      <p:sp>
        <p:nvSpPr>
          <p:cNvPr id="4" name="Slide Number Placeholder 3">
            <a:extLst>
              <a:ext uri="{FF2B5EF4-FFF2-40B4-BE49-F238E27FC236}">
                <a16:creationId xmlns:a16="http://schemas.microsoft.com/office/drawing/2014/main" id="{EFE664E3-C850-1F43-2B00-BFA2BBA00CA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90072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Demonstrative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dirty="0"/>
              <a:t>Goal: theoretical educational examples</a:t>
            </a:r>
          </a:p>
          <a:p>
            <a:r>
              <a:rPr lang="en-US" dirty="0"/>
              <a:t>Most discussion can happen on CDR</a:t>
            </a:r>
          </a:p>
          <a:p>
            <a:r>
              <a:rPr lang="en-US" dirty="0"/>
              <a:t>Any suggestions for kinds of scenarios to develop?</a:t>
            </a:r>
          </a:p>
          <a:p>
            <a:endParaRPr lang="en-US"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94784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8F87-EE55-4628-8D3D-12076496E1AB}"/>
              </a:ext>
            </a:extLst>
          </p:cNvPr>
          <p:cNvSpPr>
            <a:spLocks noGrp="1"/>
          </p:cNvSpPr>
          <p:nvPr>
            <p:ph type="title"/>
          </p:nvPr>
        </p:nvSpPr>
        <p:spPr/>
        <p:txBody>
          <a:bodyPr/>
          <a:lstStyle/>
          <a:p>
            <a:r>
              <a:rPr lang="en-US"/>
              <a:t>Demonstrative example - 1</a:t>
            </a:r>
          </a:p>
        </p:txBody>
      </p:sp>
      <p:sp>
        <p:nvSpPr>
          <p:cNvPr id="3" name="Content Placeholder 2">
            <a:extLst>
              <a:ext uri="{FF2B5EF4-FFF2-40B4-BE49-F238E27FC236}">
                <a16:creationId xmlns:a16="http://schemas.microsoft.com/office/drawing/2014/main" id="{18903628-5E0D-0F02-4B7C-9332FE4C3448}"/>
              </a:ext>
            </a:extLst>
          </p:cNvPr>
          <p:cNvSpPr>
            <a:spLocks noGrp="1"/>
          </p:cNvSpPr>
          <p:nvPr>
            <p:ph idx="1"/>
          </p:nvPr>
        </p:nvSpPr>
        <p:spPr/>
        <p:txBody>
          <a:bodyPr>
            <a:normAutofit lnSpcReduction="10000"/>
          </a:bodyPr>
          <a:lstStyle/>
          <a:p>
            <a:r>
              <a:rPr lang="en-US" dirty="0"/>
              <a:t>Related to the ”varies by context”... </a:t>
            </a:r>
          </a:p>
          <a:p>
            <a:endParaRPr lang="en-US" dirty="0"/>
          </a:p>
          <a:p>
            <a:r>
              <a:rPr lang="en-US" dirty="0"/>
              <a:t>Introductory text – </a:t>
            </a:r>
            <a:r>
              <a:rPr lang="en-US" dirty="0">
                <a:solidFill>
                  <a:srgbClr val="FF0000"/>
                </a:solidFill>
              </a:rPr>
              <a:t>&lt;fill here - what the developer is trying to do – see prompt-injection proposal next slide&gt;</a:t>
            </a:r>
          </a:p>
          <a:p>
            <a:endParaRPr lang="en-US" dirty="0">
              <a:solidFill>
                <a:srgbClr val="FF0000"/>
              </a:solidFill>
            </a:endParaRPr>
          </a:p>
          <a:p>
            <a:r>
              <a:rPr lang="en-US" dirty="0"/>
              <a:t>“Bad” code – </a:t>
            </a:r>
            <a:r>
              <a:rPr lang="en-US" dirty="0">
                <a:solidFill>
                  <a:srgbClr val="FF0000"/>
                </a:solidFill>
              </a:rPr>
              <a:t>&lt;design or code that contains the weakness&gt;</a:t>
            </a:r>
          </a:p>
          <a:p>
            <a:endParaRPr lang="en-US" dirty="0">
              <a:solidFill>
                <a:srgbClr val="FF0000"/>
              </a:solidFill>
            </a:endParaRPr>
          </a:p>
          <a:p>
            <a:r>
              <a:rPr lang="en-US" dirty="0"/>
              <a:t>Explanation of the weakness - </a:t>
            </a:r>
            <a:r>
              <a:rPr lang="en-US" dirty="0">
                <a:solidFill>
                  <a:srgbClr val="FF0000"/>
                </a:solidFill>
              </a:rPr>
              <a:t>&lt;fill here&gt;</a:t>
            </a:r>
          </a:p>
          <a:p>
            <a:endParaRPr lang="en-US" dirty="0">
              <a:solidFill>
                <a:srgbClr val="FF0000"/>
              </a:solidFill>
            </a:endParaRPr>
          </a:p>
          <a:p>
            <a:r>
              <a:rPr lang="en-US" dirty="0"/>
              <a:t>(optional) how the weakness is attacked/exploited - </a:t>
            </a:r>
            <a:r>
              <a:rPr lang="en-US" dirty="0">
                <a:solidFill>
                  <a:srgbClr val="FF0000"/>
                </a:solidFill>
              </a:rPr>
              <a:t>&lt;fill here&gt;</a:t>
            </a:r>
          </a:p>
          <a:p>
            <a:endParaRPr lang="en-US" dirty="0">
              <a:solidFill>
                <a:srgbClr val="FF0000"/>
              </a:solidFill>
            </a:endParaRPr>
          </a:p>
          <a:p>
            <a:r>
              <a:rPr lang="en-US" dirty="0"/>
              <a:t>“Good” code – code changes that fix the weakness - </a:t>
            </a:r>
            <a:r>
              <a:rPr lang="en-US" dirty="0">
                <a:solidFill>
                  <a:srgbClr val="FF0000"/>
                </a:solidFill>
              </a:rPr>
              <a:t>&lt;fill here&gt;</a:t>
            </a:r>
          </a:p>
          <a:p>
            <a:endParaRPr lang="en-US" dirty="0"/>
          </a:p>
        </p:txBody>
      </p:sp>
      <p:sp>
        <p:nvSpPr>
          <p:cNvPr id="4" name="Slide Number Placeholder 3">
            <a:extLst>
              <a:ext uri="{FF2B5EF4-FFF2-40B4-BE49-F238E27FC236}">
                <a16:creationId xmlns:a16="http://schemas.microsoft.com/office/drawing/2014/main" id="{B15F7501-4037-8B6A-9A36-2FA59C9BF57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97665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8F87-EE55-4628-8D3D-12076496E1AB}"/>
              </a:ext>
            </a:extLst>
          </p:cNvPr>
          <p:cNvSpPr>
            <a:spLocks noGrp="1"/>
          </p:cNvSpPr>
          <p:nvPr>
            <p:ph type="title"/>
          </p:nvPr>
        </p:nvSpPr>
        <p:spPr/>
        <p:txBody>
          <a:bodyPr/>
          <a:lstStyle/>
          <a:p>
            <a:r>
              <a:rPr lang="en-US"/>
              <a:t>Demonstrative example - 2</a:t>
            </a:r>
          </a:p>
        </p:txBody>
      </p:sp>
      <p:sp>
        <p:nvSpPr>
          <p:cNvPr id="3" name="Content Placeholder 2">
            <a:extLst>
              <a:ext uri="{FF2B5EF4-FFF2-40B4-BE49-F238E27FC236}">
                <a16:creationId xmlns:a16="http://schemas.microsoft.com/office/drawing/2014/main" id="{18903628-5E0D-0F02-4B7C-9332FE4C3448}"/>
              </a:ext>
            </a:extLst>
          </p:cNvPr>
          <p:cNvSpPr>
            <a:spLocks noGrp="1"/>
          </p:cNvSpPr>
          <p:nvPr>
            <p:ph idx="1"/>
          </p:nvPr>
        </p:nvSpPr>
        <p:spPr/>
        <p:txBody>
          <a:bodyPr/>
          <a:lstStyle/>
          <a:p>
            <a:r>
              <a:rPr lang="en-US"/>
              <a:t>Introductory text – </a:t>
            </a:r>
            <a:r>
              <a:rPr lang="en-US">
                <a:solidFill>
                  <a:srgbClr val="FF0000"/>
                </a:solidFill>
              </a:rPr>
              <a:t>&lt;fill here - what the developer is trying to do&gt;</a:t>
            </a:r>
          </a:p>
          <a:p>
            <a:endParaRPr lang="en-US">
              <a:solidFill>
                <a:srgbClr val="FF0000"/>
              </a:solidFill>
            </a:endParaRPr>
          </a:p>
          <a:p>
            <a:r>
              <a:rPr lang="en-US"/>
              <a:t>“Bad” code – </a:t>
            </a:r>
            <a:r>
              <a:rPr lang="en-US">
                <a:solidFill>
                  <a:srgbClr val="FF0000"/>
                </a:solidFill>
              </a:rPr>
              <a:t>&lt;design or code that contains the weakness&gt;</a:t>
            </a:r>
          </a:p>
          <a:p>
            <a:endParaRPr lang="en-US">
              <a:solidFill>
                <a:srgbClr val="FF0000"/>
              </a:solidFill>
            </a:endParaRPr>
          </a:p>
          <a:p>
            <a:r>
              <a:rPr lang="en-US"/>
              <a:t>Explanation of the weakness - </a:t>
            </a:r>
            <a:r>
              <a:rPr lang="en-US">
                <a:solidFill>
                  <a:srgbClr val="FF0000"/>
                </a:solidFill>
              </a:rPr>
              <a:t>&lt;fill here&gt;</a:t>
            </a:r>
          </a:p>
          <a:p>
            <a:endParaRPr lang="en-US">
              <a:solidFill>
                <a:srgbClr val="FF0000"/>
              </a:solidFill>
            </a:endParaRPr>
          </a:p>
          <a:p>
            <a:r>
              <a:rPr lang="en-US"/>
              <a:t>(optional) how the weakness is attacked/exploited - </a:t>
            </a:r>
            <a:r>
              <a:rPr lang="en-US">
                <a:solidFill>
                  <a:srgbClr val="FF0000"/>
                </a:solidFill>
              </a:rPr>
              <a:t>&lt;fill here&gt;</a:t>
            </a:r>
          </a:p>
          <a:p>
            <a:endParaRPr lang="en-US">
              <a:solidFill>
                <a:srgbClr val="FF0000"/>
              </a:solidFill>
            </a:endParaRPr>
          </a:p>
          <a:p>
            <a:r>
              <a:rPr lang="en-US"/>
              <a:t>“Good” code – code changes that fix the weakness - </a:t>
            </a:r>
            <a:r>
              <a:rPr lang="en-US">
                <a:solidFill>
                  <a:srgbClr val="FF0000"/>
                </a:solidFill>
              </a:rPr>
              <a:t>&lt;fill here&gt;</a:t>
            </a:r>
          </a:p>
          <a:p>
            <a:endParaRPr lang="en-US"/>
          </a:p>
        </p:txBody>
      </p:sp>
      <p:sp>
        <p:nvSpPr>
          <p:cNvPr id="4" name="Slide Number Placeholder 3">
            <a:extLst>
              <a:ext uri="{FF2B5EF4-FFF2-40B4-BE49-F238E27FC236}">
                <a16:creationId xmlns:a16="http://schemas.microsoft.com/office/drawing/2014/main" id="{B15F7501-4037-8B6A-9A36-2FA59C9BF57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10597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B7-C03C-8C1B-04C5-2510B1E993E1}"/>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B0B26D4F-AE55-E857-5D76-00403874996B}"/>
              </a:ext>
            </a:extLst>
          </p:cNvPr>
          <p:cNvSpPr>
            <a:spLocks noGrp="1"/>
          </p:cNvSpPr>
          <p:nvPr>
            <p:ph idx="1"/>
          </p:nvPr>
        </p:nvSpPr>
        <p:spPr/>
        <p:txBody>
          <a:bodyPr/>
          <a:lstStyle/>
          <a:p>
            <a:r>
              <a:rPr lang="en-US" dirty="0"/>
              <a:t>Continue to develop and draft remaining content</a:t>
            </a:r>
          </a:p>
          <a:p>
            <a:r>
              <a:rPr lang="en-US" dirty="0"/>
              <a:t>MITRE to continue coordinating with submitter and AI WG to  develop this submission</a:t>
            </a:r>
          </a:p>
          <a:p>
            <a:r>
              <a:rPr lang="en-US" dirty="0"/>
              <a:t>Discussion to take place in CDR</a:t>
            </a:r>
          </a:p>
          <a:p>
            <a:r>
              <a:rPr lang="en-US" dirty="0"/>
              <a:t>Next CWE Release: ~ October 24</a:t>
            </a:r>
          </a:p>
          <a:p>
            <a:endParaRPr lang="en-US" dirty="0"/>
          </a:p>
        </p:txBody>
      </p:sp>
      <p:sp>
        <p:nvSpPr>
          <p:cNvPr id="4" name="Slide Number Placeholder 3">
            <a:extLst>
              <a:ext uri="{FF2B5EF4-FFF2-40B4-BE49-F238E27FC236}">
                <a16:creationId xmlns:a16="http://schemas.microsoft.com/office/drawing/2014/main" id="{23925851-2169-BCEA-9768-CB3A3B00CD7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18877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dirty="0"/>
              <a:t>Backup (dev schedule process)</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dirty="0"/>
              <a:t>Stage 1 (Initial): ensure the weakness/weaknesses is clearly described</a:t>
            </a:r>
          </a:p>
          <a:p>
            <a:pPr lvl="1"/>
            <a:r>
              <a:rPr lang="en-US" sz="2000" dirty="0"/>
              <a:t>Limited number of elements (description, relationships, references)</a:t>
            </a:r>
          </a:p>
          <a:p>
            <a:r>
              <a:rPr lang="en-US" sz="2000" dirty="0"/>
              <a:t>Stage 2 (Full): gather additional details</a:t>
            </a:r>
          </a:p>
          <a:p>
            <a:pPr lvl="1"/>
            <a:r>
              <a:rPr lang="en-US" sz="2000" dirty="0"/>
              <a:t>All required elements – potential mitigations, observed/demonstrative examples, </a:t>
            </a:r>
          </a:p>
          <a:p>
            <a:pPr lvl="1"/>
            <a:r>
              <a:rPr lang="en-US" sz="2000" dirty="0"/>
              <a:t>Finalize (copy-edit) and review all elements</a:t>
            </a:r>
          </a:p>
          <a:p>
            <a:r>
              <a:rPr lang="en-US" sz="2000" dirty="0"/>
              <a:t>Stage 3 (Content Production): enter the data into internal repository</a:t>
            </a:r>
          </a:p>
          <a:p>
            <a:pPr lvl="1"/>
            <a:r>
              <a:rPr lang="en-US" sz="2000" dirty="0"/>
              <a:t>Assign new CWE ID, convert text to CWE’s XML format, etc.</a:t>
            </a:r>
          </a:p>
          <a:p>
            <a:r>
              <a:rPr lang="en-US" sz="2000" dirty="0"/>
              <a:t>Stage 4 (Publication): publish in a new CWE version</a:t>
            </a:r>
          </a:p>
          <a:p>
            <a:pPr lvl="1"/>
            <a:r>
              <a:rPr lang="en-US" sz="2000" dirty="0"/>
              <a:t>~ Every 4 months</a:t>
            </a:r>
          </a:p>
          <a:p>
            <a:pPr lvl="1"/>
            <a:r>
              <a:rPr lang="en-US" sz="2000" dirty="0"/>
              <a:t>Next version: CWE 4.16 – ~Oct 24,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dirty="0">
                <a:latin typeface="Tahoma"/>
                <a:ea typeface="Tahoma"/>
                <a:cs typeface="Tahoma"/>
              </a:rPr>
              <a:t>Status update</a:t>
            </a:r>
          </a:p>
          <a:p>
            <a:pPr marL="307975" indent="-307975"/>
            <a:r>
              <a:rPr lang="en-US" dirty="0">
                <a:latin typeface="Tahoma"/>
                <a:ea typeface="Tahoma"/>
                <a:cs typeface="Tahoma"/>
              </a:rPr>
              <a:t>Collaborative brainstorm </a:t>
            </a:r>
            <a:endParaRPr lang="en-US" dirty="0"/>
          </a:p>
          <a:p>
            <a:pPr marL="685800" lvl="1" indent="-303530"/>
            <a:r>
              <a:rPr lang="en-US" dirty="0">
                <a:latin typeface="Tahoma"/>
                <a:ea typeface="Tahoma"/>
                <a:cs typeface="Tahoma"/>
              </a:rPr>
              <a:t>Review submitter elements for 'Prompt Injection'-related weakness</a:t>
            </a:r>
          </a:p>
          <a:p>
            <a:pPr marL="685800" lvl="1" indent="-303530"/>
            <a:r>
              <a:rPr lang="en-US" dirty="0">
                <a:latin typeface="Tahoma"/>
                <a:ea typeface="Tahoma"/>
                <a:cs typeface="Tahoma"/>
              </a:rPr>
              <a:t>Discuss potential improvements</a:t>
            </a:r>
          </a:p>
          <a:p>
            <a:pPr marL="307975" indent="-307975"/>
            <a:r>
              <a:rPr lang="en-US" dirty="0">
                <a:latin typeface="Tahoma"/>
                <a:ea typeface="Tahoma"/>
                <a:cs typeface="Tahoma"/>
              </a:rPr>
              <a:t>Discussion on possible documentation for this group</a:t>
            </a:r>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Rectangle: Rounded Corners 4">
            <a:extLst>
              <a:ext uri="{FF2B5EF4-FFF2-40B4-BE49-F238E27FC236}">
                <a16:creationId xmlns:a16="http://schemas.microsoft.com/office/drawing/2014/main" id="{DF647912-0F0B-D1FA-8E3F-9F68AE73E4E1}"/>
              </a:ext>
            </a:extLst>
          </p:cNvPr>
          <p:cNvSpPr/>
          <p:nvPr/>
        </p:nvSpPr>
        <p:spPr>
          <a:xfrm>
            <a:off x="3888532" y="3785609"/>
            <a:ext cx="4414935" cy="1130124"/>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dirty="0">
                <a:solidFill>
                  <a:schemeClr val="tx1"/>
                </a:solidFill>
                <a:latin typeface="Aptos" panose="020B0004020202020204" pitchFamily="34" charset="0"/>
                <a:cs typeface="Calibri"/>
              </a:rPr>
              <a:t>The next CWE content release (v4.16) ~ October 24</a:t>
            </a:r>
          </a:p>
          <a:p>
            <a:pPr algn="ctr"/>
            <a:r>
              <a:rPr lang="en-US" b="1" dirty="0">
                <a:solidFill>
                  <a:schemeClr val="tx1"/>
                </a:solidFill>
                <a:latin typeface="Aptos" panose="020B0004020202020204" pitchFamily="34" charset="0"/>
                <a:cs typeface="Calibri"/>
              </a:rPr>
              <a:t>Content freeze ~Mid October</a:t>
            </a:r>
          </a:p>
        </p:txBody>
      </p:sp>
      <p:sp>
        <p:nvSpPr>
          <p:cNvPr id="6" name="Rounded Rectangle 5">
            <a:extLst>
              <a:ext uri="{FF2B5EF4-FFF2-40B4-BE49-F238E27FC236}">
                <a16:creationId xmlns:a16="http://schemas.microsoft.com/office/drawing/2014/main" id="{D630B379-7569-7A91-432B-E79677CEB874}"/>
              </a:ext>
            </a:extLst>
          </p:cNvPr>
          <p:cNvSpPr/>
          <p:nvPr/>
        </p:nvSpPr>
        <p:spPr>
          <a:xfrm>
            <a:off x="4282751" y="5263958"/>
            <a:ext cx="3626495" cy="554154"/>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ptos" panose="020B0004020202020204" pitchFamily="34" charset="0"/>
              </a:rPr>
              <a:t>Recording Reminder</a:t>
            </a:r>
          </a:p>
        </p:txBody>
      </p:sp>
    </p:spTree>
    <p:extLst>
      <p:ext uri="{BB962C8B-B14F-4D97-AF65-F5344CB8AC3E}">
        <p14:creationId xmlns:p14="http://schemas.microsoft.com/office/powerpoint/2010/main" val="1259113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90AF-DCAF-7BCA-D4FB-453759210379}"/>
              </a:ext>
            </a:extLst>
          </p:cNvPr>
          <p:cNvSpPr>
            <a:spLocks noGrp="1"/>
          </p:cNvSpPr>
          <p:nvPr>
            <p:ph type="title"/>
          </p:nvPr>
        </p:nvSpPr>
        <p:spPr/>
        <p:txBody>
          <a:bodyPr/>
          <a:lstStyle/>
          <a:p>
            <a:r>
              <a:rPr lang="en-US" dirty="0"/>
              <a:t>Subgroup </a:t>
            </a:r>
          </a:p>
        </p:txBody>
      </p:sp>
      <p:sp>
        <p:nvSpPr>
          <p:cNvPr id="3" name="Content Placeholder 2">
            <a:extLst>
              <a:ext uri="{FF2B5EF4-FFF2-40B4-BE49-F238E27FC236}">
                <a16:creationId xmlns:a16="http://schemas.microsoft.com/office/drawing/2014/main" id="{D56FF49E-E3F8-8E2A-2DB7-2E9585AD88B0}"/>
              </a:ext>
            </a:extLst>
          </p:cNvPr>
          <p:cNvSpPr>
            <a:spLocks noGrp="1"/>
          </p:cNvSpPr>
          <p:nvPr>
            <p:ph idx="1"/>
          </p:nvPr>
        </p:nvSpPr>
        <p:spPr/>
        <p:txBody>
          <a:bodyPr>
            <a:normAutofit fontScale="92500" lnSpcReduction="10000"/>
          </a:bodyPr>
          <a:lstStyle/>
          <a:p>
            <a:r>
              <a:rPr lang="en-US" dirty="0"/>
              <a:t>Mission of our group is to advance CWE’s coverage of AI-related weaknesses</a:t>
            </a:r>
          </a:p>
          <a:p>
            <a:endParaRPr lang="en-US" dirty="0"/>
          </a:p>
          <a:p>
            <a:r>
              <a:rPr lang="en-US" dirty="0"/>
              <a:t>This includes modifying existing content and adding new entries</a:t>
            </a:r>
          </a:p>
          <a:p>
            <a:pPr lvl="1"/>
            <a:r>
              <a:rPr lang="en-US" dirty="0"/>
              <a:t>Idea is to devote two subgroups to these areas </a:t>
            </a:r>
          </a:p>
          <a:p>
            <a:endParaRPr lang="en-US" dirty="0"/>
          </a:p>
          <a:p>
            <a:pPr lvl="1"/>
            <a:r>
              <a:rPr lang="en-US" u="sng" dirty="0"/>
              <a:t>Subgroup 1</a:t>
            </a:r>
            <a:r>
              <a:rPr lang="en-US" dirty="0"/>
              <a:t>:</a:t>
            </a:r>
          </a:p>
          <a:p>
            <a:pPr lvl="2"/>
            <a:r>
              <a:rPr lang="en-US" i="1" dirty="0"/>
              <a:t>Improving existing CWE content that is relevant to an AI systems</a:t>
            </a:r>
          </a:p>
          <a:p>
            <a:pPr lvl="1"/>
            <a:r>
              <a:rPr lang="en-US" u="sng" dirty="0"/>
              <a:t>Subgroup 2</a:t>
            </a:r>
            <a:r>
              <a:rPr lang="en-US" dirty="0"/>
              <a:t>:</a:t>
            </a:r>
          </a:p>
          <a:p>
            <a:pPr lvl="2"/>
            <a:r>
              <a:rPr lang="en-US" i="1" dirty="0"/>
              <a:t>Developing new CWE entries to cover AI-related gaps in the CWE corpus</a:t>
            </a:r>
          </a:p>
          <a:p>
            <a:pPr lvl="2"/>
            <a:endParaRPr lang="en-US" i="1" dirty="0"/>
          </a:p>
          <a:p>
            <a:r>
              <a:rPr lang="en-US" dirty="0"/>
              <a:t>Let us know your interest in the chat, listserv, or email </a:t>
            </a:r>
            <a:r>
              <a:rPr lang="en-US" dirty="0">
                <a:hlinkClick r:id="rId2"/>
              </a:rPr>
              <a:t>cwe@mitre.org</a:t>
            </a:r>
            <a:r>
              <a:rPr lang="en-US" dirty="0"/>
              <a:t> </a:t>
            </a:r>
            <a:br>
              <a:rPr lang="en-US" i="1" dirty="0"/>
            </a:br>
            <a:endParaRPr lang="en-US" i="1" dirty="0"/>
          </a:p>
        </p:txBody>
      </p:sp>
      <p:sp>
        <p:nvSpPr>
          <p:cNvPr id="4" name="Slide Number Placeholder 3">
            <a:extLst>
              <a:ext uri="{FF2B5EF4-FFF2-40B4-BE49-F238E27FC236}">
                <a16:creationId xmlns:a16="http://schemas.microsoft.com/office/drawing/2014/main" id="{EEFACA3C-51DE-32A0-CBDD-16041161DFF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708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dirty="0">
                <a:solidFill>
                  <a:schemeClr val="tx1"/>
                </a:solidFill>
              </a:rPr>
              <a:t>New Entry Development</a:t>
            </a:r>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96813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DEFD-ADE3-A43F-08AC-49CE462C0005}"/>
              </a:ext>
            </a:extLst>
          </p:cNvPr>
          <p:cNvSpPr>
            <a:spLocks noGrp="1"/>
          </p:cNvSpPr>
          <p:nvPr>
            <p:ph type="title"/>
          </p:nvPr>
        </p:nvSpPr>
        <p:spPr/>
        <p:txBody>
          <a:bodyPr/>
          <a:lstStyle/>
          <a:p>
            <a:r>
              <a:rPr lang="en-US" dirty="0"/>
              <a:t>Review: New CWE Required Elements</a:t>
            </a:r>
          </a:p>
        </p:txBody>
      </p:sp>
      <p:sp>
        <p:nvSpPr>
          <p:cNvPr id="3" name="Content Placeholder 2">
            <a:extLst>
              <a:ext uri="{FF2B5EF4-FFF2-40B4-BE49-F238E27FC236}">
                <a16:creationId xmlns:a16="http://schemas.microsoft.com/office/drawing/2014/main" id="{B26170A3-359C-0257-63E0-BBB3DB821D21}"/>
              </a:ext>
            </a:extLst>
          </p:cNvPr>
          <p:cNvSpPr>
            <a:spLocks noGrp="1"/>
          </p:cNvSpPr>
          <p:nvPr>
            <p:ph idx="1"/>
          </p:nvPr>
        </p:nvSpPr>
        <p:spPr>
          <a:xfrm>
            <a:off x="616449" y="1384853"/>
            <a:ext cx="11236720" cy="4794737"/>
          </a:xfrm>
        </p:spPr>
        <p:txBody>
          <a:bodyPr vert="horz" lIns="91440" tIns="45720" rIns="91440" bIns="45720" rtlCol="0" anchor="t">
            <a:noAutofit/>
          </a:bodyPr>
          <a:lstStyle/>
          <a:p>
            <a:pPr marL="307975" indent="-307975"/>
            <a:r>
              <a:rPr lang="en-US" sz="1800" dirty="0">
                <a:solidFill>
                  <a:srgbClr val="92D050"/>
                </a:solidFill>
              </a:rPr>
              <a:t>Name</a:t>
            </a:r>
          </a:p>
          <a:p>
            <a:pPr marL="307975" indent="-307975"/>
            <a:r>
              <a:rPr lang="en-US" sz="1800" dirty="0">
                <a:solidFill>
                  <a:srgbClr val="92D050"/>
                </a:solidFill>
              </a:rPr>
              <a:t>Description</a:t>
            </a:r>
            <a:endParaRPr lang="en-US" dirty="0">
              <a:solidFill>
                <a:srgbClr val="92D050"/>
              </a:solidFill>
            </a:endParaRPr>
          </a:p>
          <a:p>
            <a:pPr marL="307975" indent="-307975"/>
            <a:r>
              <a:rPr lang="en-US" sz="1800" dirty="0">
                <a:solidFill>
                  <a:srgbClr val="FF0000"/>
                </a:solidFill>
                <a:latin typeface="Tahoma"/>
                <a:ea typeface="Tahoma"/>
                <a:cs typeface="Tahoma"/>
              </a:rPr>
              <a:t>Common consequences (CIA model, “write data”, etc.)</a:t>
            </a:r>
          </a:p>
          <a:p>
            <a:pPr marL="307975" indent="-307975"/>
            <a:r>
              <a:rPr lang="en-US" sz="1800" dirty="0">
                <a:solidFill>
                  <a:srgbClr val="FF0000"/>
                </a:solidFill>
              </a:rPr>
              <a:t>Potential mitigations</a:t>
            </a:r>
          </a:p>
          <a:p>
            <a:pPr marL="307975" indent="-307975"/>
            <a:r>
              <a:rPr lang="en-US" sz="1800" dirty="0">
                <a:solidFill>
                  <a:srgbClr val="92D050"/>
                </a:solidFill>
                <a:latin typeface="Tahoma"/>
                <a:ea typeface="Tahoma"/>
                <a:cs typeface="Tahoma"/>
              </a:rPr>
              <a:t>Detection methods</a:t>
            </a:r>
          </a:p>
          <a:p>
            <a:pPr marL="307975" indent="-307975"/>
            <a:r>
              <a:rPr lang="en-US" sz="1800" dirty="0">
                <a:solidFill>
                  <a:srgbClr val="92D050"/>
                </a:solidFill>
                <a:latin typeface="Tahoma"/>
                <a:ea typeface="Tahoma"/>
                <a:cs typeface="Tahoma"/>
              </a:rPr>
              <a:t>Relationships</a:t>
            </a:r>
            <a:endParaRPr lang="en-US" sz="1800" b="0" dirty="0">
              <a:solidFill>
                <a:srgbClr val="92D050"/>
              </a:solidFill>
              <a:latin typeface="Tahoma"/>
              <a:ea typeface="Tahoma"/>
              <a:cs typeface="Tahoma"/>
            </a:endParaRPr>
          </a:p>
          <a:p>
            <a:pPr marL="307975" indent="-307975"/>
            <a:r>
              <a:rPr lang="en-US" sz="1800" dirty="0">
                <a:solidFill>
                  <a:srgbClr val="92D050"/>
                </a:solidFill>
                <a:latin typeface="Tahoma"/>
                <a:ea typeface="Tahoma"/>
                <a:cs typeface="Tahoma"/>
              </a:rPr>
              <a:t>Applicable platforms (languages, technologies, etc.)</a:t>
            </a:r>
            <a:endParaRPr lang="en-US" sz="1800" b="0" dirty="0">
              <a:solidFill>
                <a:srgbClr val="92D050"/>
              </a:solidFill>
              <a:latin typeface="Tahoma"/>
              <a:ea typeface="Tahoma"/>
              <a:cs typeface="Tahoma"/>
            </a:endParaRPr>
          </a:p>
          <a:p>
            <a:pPr marL="307975" indent="-307975"/>
            <a:r>
              <a:rPr lang="en-US" sz="1800" dirty="0">
                <a:solidFill>
                  <a:srgbClr val="FF0000"/>
                </a:solidFill>
                <a:latin typeface="Tahoma"/>
                <a:ea typeface="Tahoma"/>
                <a:cs typeface="Tahoma"/>
              </a:rPr>
              <a:t>Modes of introduction (e.g., SDLC phases where the weakness is introduced)</a:t>
            </a:r>
            <a:endParaRPr lang="en-US" sz="1800" b="0" dirty="0">
              <a:solidFill>
                <a:srgbClr val="FF0000"/>
              </a:solidFill>
              <a:latin typeface="Tahoma"/>
              <a:ea typeface="Tahoma"/>
              <a:cs typeface="Tahoma"/>
            </a:endParaRPr>
          </a:p>
          <a:p>
            <a:pPr marL="307975" indent="-307975"/>
            <a:r>
              <a:rPr lang="en-US" sz="1800" dirty="0">
                <a:solidFill>
                  <a:srgbClr val="FF0000"/>
                </a:solidFill>
                <a:latin typeface="Tahoma"/>
                <a:ea typeface="Tahoma"/>
                <a:cs typeface="Tahoma"/>
              </a:rPr>
              <a:t>Observed examples – real-world </a:t>
            </a:r>
            <a:r>
              <a:rPr lang="en-US" sz="1800" dirty="0" err="1">
                <a:solidFill>
                  <a:srgbClr val="FF0000"/>
                </a:solidFill>
                <a:latin typeface="Tahoma"/>
                <a:ea typeface="Tahoma"/>
                <a:cs typeface="Tahoma"/>
              </a:rPr>
              <a:t>vuls</a:t>
            </a:r>
            <a:r>
              <a:rPr lang="en-US" sz="1800" dirty="0">
                <a:solidFill>
                  <a:srgbClr val="FF0000"/>
                </a:solidFill>
                <a:latin typeface="Tahoma"/>
                <a:ea typeface="Tahoma"/>
                <a:cs typeface="Tahoma"/>
              </a:rPr>
              <a:t> (e.g., CVE Records)</a:t>
            </a:r>
            <a:endParaRPr lang="en-US" dirty="0">
              <a:solidFill>
                <a:srgbClr val="FF0000"/>
              </a:solidFill>
              <a:latin typeface="Tahoma"/>
              <a:ea typeface="Tahoma"/>
              <a:cs typeface="Tahoma"/>
            </a:endParaRPr>
          </a:p>
          <a:p>
            <a:pPr marL="307975" indent="-307975"/>
            <a:r>
              <a:rPr lang="en-US" sz="1800" dirty="0">
                <a:solidFill>
                  <a:srgbClr val="FF0000"/>
                </a:solidFill>
              </a:rPr>
              <a:t>Demonstrative examples – usually theoretical code extracts to highlight the weakness</a:t>
            </a:r>
          </a:p>
          <a:p>
            <a:pPr marL="307975" indent="-307975"/>
            <a:r>
              <a:rPr lang="en-US" sz="1800" dirty="0">
                <a:solidFill>
                  <a:srgbClr val="92D050"/>
                </a:solidFill>
              </a:rPr>
              <a:t>References</a:t>
            </a:r>
          </a:p>
          <a:p>
            <a:pPr marL="307975" indent="-307975"/>
            <a:r>
              <a:rPr lang="en-US" sz="1800" dirty="0">
                <a:solidFill>
                  <a:srgbClr val="92D050"/>
                </a:solidFill>
              </a:rPr>
              <a:t>Maintenance notes (if needed)</a:t>
            </a:r>
          </a:p>
          <a:p>
            <a:pPr marL="307975" indent="-307975"/>
            <a:endParaRPr lang="en-US" sz="1800" dirty="0"/>
          </a:p>
        </p:txBody>
      </p:sp>
      <p:sp>
        <p:nvSpPr>
          <p:cNvPr id="4" name="Slide Number Placeholder 3">
            <a:extLst>
              <a:ext uri="{FF2B5EF4-FFF2-40B4-BE49-F238E27FC236}">
                <a16:creationId xmlns:a16="http://schemas.microsoft.com/office/drawing/2014/main" id="{FC455EF2-E89C-F419-BD51-87477B9F12F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497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4D8-B9FE-F0F0-789A-B15EB4623BDD}"/>
              </a:ext>
            </a:extLst>
          </p:cNvPr>
          <p:cNvSpPr>
            <a:spLocks noGrp="1"/>
          </p:cNvSpPr>
          <p:nvPr>
            <p:ph type="title"/>
          </p:nvPr>
        </p:nvSpPr>
        <p:spPr/>
        <p:txBody>
          <a:bodyPr/>
          <a:lstStyle/>
          <a:p>
            <a:r>
              <a:rPr lang="en-US"/>
              <a:t>Name/Desc Worksheet</a:t>
            </a:r>
          </a:p>
        </p:txBody>
      </p:sp>
      <p:sp>
        <p:nvSpPr>
          <p:cNvPr id="3" name="Content Placeholder 2">
            <a:extLst>
              <a:ext uri="{FF2B5EF4-FFF2-40B4-BE49-F238E27FC236}">
                <a16:creationId xmlns:a16="http://schemas.microsoft.com/office/drawing/2014/main" id="{382DCFA1-B421-6F59-4F21-24CDD0D823FD}"/>
              </a:ext>
            </a:extLst>
          </p:cNvPr>
          <p:cNvSpPr>
            <a:spLocks noGrp="1"/>
          </p:cNvSpPr>
          <p:nvPr>
            <p:ph idx="1"/>
          </p:nvPr>
        </p:nvSpPr>
        <p:spPr/>
        <p:txBody>
          <a:bodyPr>
            <a:normAutofit fontScale="92500"/>
          </a:bodyPr>
          <a:lstStyle/>
          <a:p>
            <a:r>
              <a:rPr lang="en-US" dirty="0"/>
              <a:t>Name: </a:t>
            </a:r>
          </a:p>
          <a:p>
            <a:pPr lvl="1"/>
            <a:r>
              <a:rPr lang="en-US" dirty="0"/>
              <a:t>“Improper [Missing or Incorrect] Neutralization of Input Used for LLM Prompting”</a:t>
            </a:r>
          </a:p>
          <a:p>
            <a:r>
              <a:rPr lang="en-US" dirty="0"/>
              <a:t>Desc: </a:t>
            </a:r>
          </a:p>
          <a:p>
            <a:pPr lvl="1"/>
            <a:r>
              <a:rPr lang="en-US" dirty="0"/>
              <a:t>“The product uses externally-provided data to build prompts provided to large language models (LLMs), but the way these prompts are constructed causes the LLM to fail to distinguish between user-supplied inputs and developer provided system directives, impacting the confidentiality, integrity, and/or availability of the product.”</a:t>
            </a:r>
          </a:p>
          <a:p>
            <a:endParaRPr lang="en-US" dirty="0"/>
          </a:p>
          <a:p>
            <a:r>
              <a:rPr lang="en-US" dirty="0"/>
              <a:t>Wordsmithing can happen in CDR</a:t>
            </a:r>
          </a:p>
          <a:p>
            <a:endParaRPr lang="en-US" dirty="0"/>
          </a:p>
          <a:p>
            <a:r>
              <a:rPr lang="en-US" dirty="0">
                <a:hlinkClick r:id="rId2"/>
              </a:rPr>
              <a:t>https://github.com/CWE-CAPEC/CWE-Content-Development-Repository/issues/113</a:t>
            </a:r>
            <a:r>
              <a:rPr lang="en-US" dirty="0"/>
              <a:t> </a:t>
            </a:r>
          </a:p>
        </p:txBody>
      </p:sp>
      <p:sp>
        <p:nvSpPr>
          <p:cNvPr id="4" name="Slide Number Placeholder 3">
            <a:extLst>
              <a:ext uri="{FF2B5EF4-FFF2-40B4-BE49-F238E27FC236}">
                <a16:creationId xmlns:a16="http://schemas.microsoft.com/office/drawing/2014/main" id="{9B1E2337-5777-8308-A7B6-2A735742EA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54837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6BA3-CD1E-4FAF-DA85-06C79ED451E5}"/>
              </a:ext>
            </a:extLst>
          </p:cNvPr>
          <p:cNvSpPr>
            <a:spLocks noGrp="1"/>
          </p:cNvSpPr>
          <p:nvPr>
            <p:ph type="title"/>
          </p:nvPr>
        </p:nvSpPr>
        <p:spPr/>
        <p:txBody>
          <a:bodyPr/>
          <a:lstStyle/>
          <a:p>
            <a:r>
              <a:rPr lang="en-US" dirty="0"/>
              <a:t>Common Consequences Worksheet</a:t>
            </a:r>
          </a:p>
        </p:txBody>
      </p:sp>
      <p:sp>
        <p:nvSpPr>
          <p:cNvPr id="3" name="Content Placeholder 2">
            <a:extLst>
              <a:ext uri="{FF2B5EF4-FFF2-40B4-BE49-F238E27FC236}">
                <a16:creationId xmlns:a16="http://schemas.microsoft.com/office/drawing/2014/main" id="{51E8636F-B33F-D3B0-AADD-CB9D0B1156A6}"/>
              </a:ext>
            </a:extLst>
          </p:cNvPr>
          <p:cNvSpPr>
            <a:spLocks noGrp="1"/>
          </p:cNvSpPr>
          <p:nvPr>
            <p:ph idx="1"/>
          </p:nvPr>
        </p:nvSpPr>
        <p:spPr/>
        <p:txBody>
          <a:bodyPr>
            <a:normAutofit fontScale="47500" lnSpcReduction="20000"/>
          </a:bodyPr>
          <a:lstStyle/>
          <a:p>
            <a:r>
              <a:rPr lang="en-US" sz="2500" dirty="0"/>
              <a:t>Typical consequences when this weakness appears in real-world vulnerabilities</a:t>
            </a:r>
          </a:p>
          <a:p>
            <a:r>
              <a:rPr lang="en-US" sz="2500" dirty="0"/>
              <a:t>~20 tech impacts: code execution, modify/read data, modify/read files, DoS, bypass protection mechanism, Alter Execution Logic, others</a:t>
            </a:r>
          </a:p>
          <a:p>
            <a:r>
              <a:rPr lang="en-US" sz="2500" dirty="0" err="1"/>
              <a:t>Conseq</a:t>
            </a:r>
            <a:r>
              <a:rPr lang="en-US" sz="2500" dirty="0"/>
              <a:t> 1</a:t>
            </a:r>
          </a:p>
          <a:p>
            <a:pPr lvl="1"/>
            <a:r>
              <a:rPr lang="en-US" sz="2500" dirty="0"/>
              <a:t>Impact: </a:t>
            </a:r>
            <a:r>
              <a:rPr lang="en-US" sz="2500" dirty="0">
                <a:solidFill>
                  <a:srgbClr val="FF0000"/>
                </a:solidFill>
              </a:rPr>
              <a:t>&lt;fill in here&gt; - "Execute Unauthorized Code or Commands“?</a:t>
            </a:r>
          </a:p>
          <a:p>
            <a:pPr lvl="1"/>
            <a:r>
              <a:rPr lang="en-US" sz="2500" dirty="0"/>
              <a:t>Note: </a:t>
            </a:r>
            <a:r>
              <a:rPr lang="en-US" sz="2500" dirty="0">
                <a:solidFill>
                  <a:srgbClr val="FF0000"/>
                </a:solidFill>
              </a:rPr>
              <a:t>consequences depend on the system that the model is integrated into. E.g., consequence could be output that would not have been desired by the model designer. Could make it call you racial slurs… on the other hand, if it’s attached to a code interpreter, you could get RCE. Entirely contextual… (potential to have a couple examples of consequences, then a “varies by context”)</a:t>
            </a:r>
          </a:p>
          <a:p>
            <a:r>
              <a:rPr lang="en-US" sz="2500" dirty="0" err="1"/>
              <a:t>Conseq</a:t>
            </a:r>
            <a:r>
              <a:rPr lang="en-US" sz="2500" dirty="0"/>
              <a:t> 2</a:t>
            </a:r>
          </a:p>
          <a:p>
            <a:pPr lvl="1"/>
            <a:r>
              <a:rPr lang="en-US" sz="2500" dirty="0"/>
              <a:t>Scope: Confidentiality</a:t>
            </a:r>
          </a:p>
          <a:p>
            <a:pPr lvl="1"/>
            <a:r>
              <a:rPr lang="en-US" sz="2500" dirty="0"/>
              <a:t>Impact: Read Application Data</a:t>
            </a:r>
            <a:endParaRPr lang="en-US" sz="2500" dirty="0">
              <a:solidFill>
                <a:srgbClr val="FF0000"/>
              </a:solidFill>
            </a:endParaRPr>
          </a:p>
          <a:p>
            <a:pPr lvl="1"/>
            <a:r>
              <a:rPr lang="en-US" sz="2500" dirty="0"/>
              <a:t>Note: </a:t>
            </a:r>
          </a:p>
          <a:p>
            <a:r>
              <a:rPr lang="en-US" sz="2500" dirty="0" err="1"/>
              <a:t>Conseq</a:t>
            </a:r>
            <a:r>
              <a:rPr lang="en-US" sz="2500" dirty="0"/>
              <a:t> 3</a:t>
            </a:r>
          </a:p>
          <a:p>
            <a:pPr lvl="1"/>
            <a:r>
              <a:rPr lang="en-US" sz="2500" dirty="0"/>
              <a:t>Scope: Integrity</a:t>
            </a:r>
          </a:p>
          <a:p>
            <a:pPr lvl="1"/>
            <a:r>
              <a:rPr lang="en-US" sz="2500" dirty="0"/>
              <a:t>Impact: </a:t>
            </a:r>
            <a:r>
              <a:rPr lang="en-US" sz="2500" dirty="0">
                <a:effectLst/>
              </a:rPr>
              <a:t>Modify Application Data; Execute Unauthorized Code or Commands;</a:t>
            </a:r>
          </a:p>
          <a:p>
            <a:pPr lvl="1"/>
            <a:r>
              <a:rPr lang="en-US" sz="2500" dirty="0"/>
              <a:t>Note: The extent to which integrity can be impacted is dependent on the LLM application use case.</a:t>
            </a:r>
          </a:p>
          <a:p>
            <a:r>
              <a:rPr lang="en-US" sz="2500" dirty="0" err="1"/>
              <a:t>Conseq</a:t>
            </a:r>
            <a:r>
              <a:rPr lang="en-US" sz="2500" dirty="0"/>
              <a:t> 4</a:t>
            </a:r>
          </a:p>
          <a:p>
            <a:pPr lvl="1"/>
            <a:r>
              <a:rPr lang="en-US" sz="2500" dirty="0"/>
              <a:t>Scope: Access Control</a:t>
            </a:r>
          </a:p>
          <a:p>
            <a:pPr lvl="1"/>
            <a:r>
              <a:rPr lang="en-US" sz="2500" dirty="0"/>
              <a:t>Impact: </a:t>
            </a:r>
            <a:r>
              <a:rPr lang="en-US" sz="2500" dirty="0">
                <a:effectLst/>
              </a:rPr>
              <a:t>Read Application Data; Modify Application Data; Gain Privileges or Assume Identity</a:t>
            </a:r>
          </a:p>
          <a:p>
            <a:pPr lvl="1"/>
            <a:r>
              <a:rPr lang="en-US" sz="2500" dirty="0"/>
              <a:t>Note: </a:t>
            </a:r>
            <a:r>
              <a:rPr lang="en-US" sz="2500" dirty="0">
                <a:effectLst/>
              </a:rPr>
              <a:t>The extent to which access control can be impacted is dependent on the LLM application use case.</a:t>
            </a:r>
            <a:endParaRPr lang="en-US" sz="2500" dirty="0"/>
          </a:p>
          <a:p>
            <a:pPr lvl="1"/>
            <a:endParaRPr lang="en-US" sz="2000" dirty="0"/>
          </a:p>
        </p:txBody>
      </p:sp>
      <p:sp>
        <p:nvSpPr>
          <p:cNvPr id="4" name="Slide Number Placeholder 3">
            <a:extLst>
              <a:ext uri="{FF2B5EF4-FFF2-40B4-BE49-F238E27FC236}">
                <a16:creationId xmlns:a16="http://schemas.microsoft.com/office/drawing/2014/main" id="{176293FB-EB0F-1BA1-D9D7-7E20D582E1D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46674832"/>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dirty="0"/>
              <a:t>Potential Mitigations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normAutofit fontScale="92500" lnSpcReduction="20000"/>
          </a:bodyPr>
          <a:lstStyle/>
          <a:p>
            <a:r>
              <a:rPr lang="en-US" sz="1400" dirty="0"/>
              <a:t>Mitigation 1</a:t>
            </a:r>
          </a:p>
          <a:p>
            <a:pPr lvl="1"/>
            <a:r>
              <a:rPr lang="en-US" sz="1400" dirty="0"/>
              <a:t>SDLC phase: Architecture &amp; Design</a:t>
            </a:r>
          </a:p>
          <a:p>
            <a:pPr lvl="1"/>
            <a:r>
              <a:rPr lang="en-US" sz="1400" dirty="0"/>
              <a:t>Name/brief desc: LLM-enabled applications should be designed to ensure proper sanitization of user-controllable input, ensuring that no intentionally misleading or dangerous characters can be included. Additionally, they should be designed in a way that ensures that user-controllable input is identified as untrusted and potentially dangerous.</a:t>
            </a:r>
          </a:p>
          <a:p>
            <a:pPr lvl="1"/>
            <a:r>
              <a:rPr lang="en-US" sz="1400" dirty="0"/>
              <a:t>Effectiveness: High</a:t>
            </a:r>
          </a:p>
          <a:p>
            <a:r>
              <a:rPr lang="en-US" sz="1400" dirty="0"/>
              <a:t>Mitigation 2</a:t>
            </a:r>
          </a:p>
          <a:p>
            <a:pPr lvl="1"/>
            <a:r>
              <a:rPr lang="en-US" sz="1400" dirty="0"/>
              <a:t>SDLC phase: Implementation</a:t>
            </a:r>
          </a:p>
          <a:p>
            <a:pPr lvl="1"/>
            <a:r>
              <a:rPr lang="en-US" sz="1400" dirty="0"/>
              <a:t>Name/brief desc: LLM prompts should be constructed in a way that effectively differentiates between user-supplied input and developer-constructed system prompting to reduce the chance of model confusion at inference-time.</a:t>
            </a:r>
          </a:p>
          <a:p>
            <a:pPr lvl="1"/>
            <a:r>
              <a:rPr lang="en-US" sz="1400" dirty="0"/>
              <a:t>Effectiveness: Moderate</a:t>
            </a:r>
          </a:p>
          <a:p>
            <a:r>
              <a:rPr lang="en-US" sz="1400" dirty="0"/>
              <a:t>Mitigation 3</a:t>
            </a:r>
          </a:p>
          <a:p>
            <a:pPr lvl="1"/>
            <a:r>
              <a:rPr lang="en-US" sz="1400" dirty="0"/>
              <a:t>SDLC phase: Testing</a:t>
            </a:r>
          </a:p>
          <a:p>
            <a:pPr lvl="1"/>
            <a:r>
              <a:rPr lang="en-US" sz="1400" dirty="0"/>
              <a:t>Name/brief desc: Once an LLM system has been constructed, thorough testing should be conducted to ensure that this weakness is not present. Due to the non-deterministic nature of prompting LLMs, it is necessary to perform testing of the same test case several time in order to ensure that troublesome behavior is not possible. Additionally, testing should be performed each time a new model is used or a model’s weights are updated</a:t>
            </a:r>
          </a:p>
          <a:p>
            <a:pPr lvl="1"/>
            <a:r>
              <a:rPr lang="en-US" sz="1400" dirty="0"/>
              <a:t>Effectiveness: High</a:t>
            </a:r>
          </a:p>
          <a:p>
            <a:r>
              <a:rPr lang="en-US" sz="1400" dirty="0"/>
              <a:t>Mitigation 4</a:t>
            </a:r>
          </a:p>
          <a:p>
            <a:pPr lvl="1"/>
            <a:r>
              <a:rPr lang="en-US" sz="1400" dirty="0"/>
              <a:t>SDLC phase:</a:t>
            </a:r>
            <a:r>
              <a:rPr lang="en-US" sz="1400" dirty="0">
                <a:solidFill>
                  <a:srgbClr val="FF0000"/>
                </a:solidFill>
              </a:rPr>
              <a:t> deployment</a:t>
            </a:r>
            <a:endParaRPr lang="en-US" sz="1400" dirty="0"/>
          </a:p>
          <a:p>
            <a:pPr lvl="1"/>
            <a:r>
              <a:rPr lang="en-US" sz="1400" dirty="0"/>
              <a:t>Name/brief desc:</a:t>
            </a:r>
            <a:r>
              <a:rPr lang="en-US" sz="1400" dirty="0">
                <a:solidFill>
                  <a:srgbClr val="FF0000"/>
                </a:solidFill>
              </a:rPr>
              <a:t> adding guardrails</a:t>
            </a:r>
            <a:endParaRPr lang="en-US" sz="1400" dirty="0"/>
          </a:p>
          <a:p>
            <a:pPr lvl="1"/>
            <a:r>
              <a:rPr lang="en-US" sz="1400" dirty="0"/>
              <a:t>Effectiveness:</a:t>
            </a:r>
            <a:r>
              <a:rPr lang="en-US" sz="1400" dirty="0">
                <a:solidFill>
                  <a:srgbClr val="FF0000"/>
                </a:solidFill>
              </a:rPr>
              <a:t> &lt;fill in here&gt;</a:t>
            </a:r>
          </a:p>
          <a:p>
            <a:pPr lvl="1"/>
            <a:endParaRPr lang="en-US" sz="1400" dirty="0">
              <a:solidFill>
                <a:srgbClr val="FF0000"/>
              </a:solidFill>
            </a:endParaRPr>
          </a:p>
          <a:p>
            <a:pPr lvl="1"/>
            <a:endParaRPr lang="en-US" sz="1400" dirty="0"/>
          </a:p>
          <a:p>
            <a:pPr lvl="1"/>
            <a:endParaRPr lang="en-US" sz="1400" dirty="0"/>
          </a:p>
          <a:p>
            <a:pPr lvl="1"/>
            <a:endParaRPr lang="en-US" sz="1400" dirty="0"/>
          </a:p>
          <a:p>
            <a:endParaRPr lang="en-US" sz="1400"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7602607"/>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C22C2-61AE-6F5F-1874-BA5B812CB903}"/>
              </a:ext>
            </a:extLst>
          </p:cNvPr>
          <p:cNvSpPr>
            <a:spLocks noGrp="1"/>
          </p:cNvSpPr>
          <p:nvPr>
            <p:ph type="title"/>
          </p:nvPr>
        </p:nvSpPr>
        <p:spPr/>
        <p:txBody>
          <a:bodyPr/>
          <a:lstStyle/>
          <a:p>
            <a:r>
              <a:rPr lang="en-US" dirty="0"/>
              <a:t>Modes of Introduction Worksheet</a:t>
            </a:r>
          </a:p>
        </p:txBody>
      </p:sp>
      <p:sp>
        <p:nvSpPr>
          <p:cNvPr id="3" name="Content Placeholder 2">
            <a:extLst>
              <a:ext uri="{FF2B5EF4-FFF2-40B4-BE49-F238E27FC236}">
                <a16:creationId xmlns:a16="http://schemas.microsoft.com/office/drawing/2014/main" id="{5B7874F2-696F-41AA-F00B-C750B0A26C43}"/>
              </a:ext>
            </a:extLst>
          </p:cNvPr>
          <p:cNvSpPr>
            <a:spLocks noGrp="1"/>
          </p:cNvSpPr>
          <p:nvPr>
            <p:ph idx="1"/>
          </p:nvPr>
        </p:nvSpPr>
        <p:spPr/>
        <p:txBody>
          <a:bodyPr/>
          <a:lstStyle/>
          <a:p>
            <a:r>
              <a:rPr lang="en-US" sz="1800" dirty="0"/>
              <a:t>When/how does the developer (or other parties) introduce the weakness?</a:t>
            </a:r>
          </a:p>
          <a:p>
            <a:pPr lvl="1"/>
            <a:r>
              <a:rPr lang="en-US" sz="1800" dirty="0"/>
              <a:t>Notes – what the developer does and/or the assumptions they make</a:t>
            </a:r>
          </a:p>
          <a:p>
            <a:r>
              <a:rPr lang="en-US" sz="1800" dirty="0"/>
              <a:t>Mode 1:</a:t>
            </a:r>
          </a:p>
          <a:p>
            <a:pPr lvl="1"/>
            <a:r>
              <a:rPr lang="en-US" sz="1800" dirty="0"/>
              <a:t>SDLC phase: Architecture and Design</a:t>
            </a:r>
            <a:endParaRPr lang="en-US" sz="1800" dirty="0">
              <a:solidFill>
                <a:srgbClr val="FF0000"/>
              </a:solidFill>
            </a:endParaRPr>
          </a:p>
          <a:p>
            <a:pPr lvl="1"/>
            <a:r>
              <a:rPr lang="en-US" sz="1800" dirty="0"/>
              <a:t>Notes: LLM-connected applications that do not distinguish between trusted and untrusted input may introduce this weakness. If such systems are designed in a way where trusted and untrusted instructions are provided to the model for inference without differentiation, they may be susceptible to prompt injection and similar attacks.</a:t>
            </a:r>
          </a:p>
          <a:p>
            <a:r>
              <a:rPr lang="en-US" sz="1800" dirty="0"/>
              <a:t>Mode 2:</a:t>
            </a:r>
          </a:p>
          <a:p>
            <a:pPr lvl="1"/>
            <a:r>
              <a:rPr lang="en-US" sz="1800" dirty="0"/>
              <a:t>SDLC phase: Implementation</a:t>
            </a:r>
            <a:endParaRPr lang="en-US" sz="1800" dirty="0">
              <a:solidFill>
                <a:srgbClr val="FF0000"/>
              </a:solidFill>
            </a:endParaRPr>
          </a:p>
          <a:p>
            <a:pPr lvl="1"/>
            <a:r>
              <a:rPr lang="en-US" sz="1800" dirty="0"/>
              <a:t>Notes: When designing the application, input validation should be applied to user input used to construct LLM system prompts. Input validation should focus on mitigating well-known software security risks (in the event the LLM is given agency to use tools or perform API calls) as well as preventing LLM-specific syntax from being included (such as markup tags or similar).</a:t>
            </a:r>
          </a:p>
          <a:p>
            <a:pPr lvl="1"/>
            <a:endParaRPr lang="en-US" dirty="0"/>
          </a:p>
        </p:txBody>
      </p:sp>
      <p:sp>
        <p:nvSpPr>
          <p:cNvPr id="4" name="Slide Number Placeholder 3">
            <a:extLst>
              <a:ext uri="{FF2B5EF4-FFF2-40B4-BE49-F238E27FC236}">
                <a16:creationId xmlns:a16="http://schemas.microsoft.com/office/drawing/2014/main" id="{67E6FC93-A240-253C-D3FA-FF3B673DDC1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410609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5450FCDD-08B1-48D8-BB50-7A17E590A5E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980</TotalTime>
  <Words>1760</Words>
  <Application>Microsoft Office PowerPoint</Application>
  <PresentationFormat>Widescreen</PresentationFormat>
  <Paragraphs>189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Helvetica LT Std</vt:lpstr>
      <vt:lpstr>Tahoma</vt:lpstr>
      <vt:lpstr>Verdana</vt:lpstr>
      <vt:lpstr>Wingdings</vt:lpstr>
      <vt:lpstr>mitre-2018</vt:lpstr>
      <vt:lpstr>CWE AI Working Group </vt:lpstr>
      <vt:lpstr>Agenda</vt:lpstr>
      <vt:lpstr>Subgroup </vt:lpstr>
      <vt:lpstr>New Entry Development</vt:lpstr>
      <vt:lpstr>Review: New CWE Required Elements</vt:lpstr>
      <vt:lpstr>Name/Desc Worksheet</vt:lpstr>
      <vt:lpstr>Common Consequences Worksheet</vt:lpstr>
      <vt:lpstr>Potential Mitigations Worksheet</vt:lpstr>
      <vt:lpstr>Modes of Introduction Worksheet</vt:lpstr>
      <vt:lpstr>Modes of Introduction Continued</vt:lpstr>
      <vt:lpstr>Observed Examples Worksheet</vt:lpstr>
      <vt:lpstr>Observed Examples Continued</vt:lpstr>
      <vt:lpstr>Demonstrative Examples</vt:lpstr>
      <vt:lpstr>Demonstrative example - 1</vt:lpstr>
      <vt:lpstr>Demonstrative example - 2</vt:lpstr>
      <vt:lpstr>Next Steps</vt:lpstr>
      <vt:lpstr>Backup (dev schedule process)</vt:lpstr>
      <vt:lpstr>General CDR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Connor Mullaly</cp:lastModifiedBy>
  <cp:revision>18</cp:revision>
  <dcterms:created xsi:type="dcterms:W3CDTF">2019-02-26T16:06:40Z</dcterms:created>
  <dcterms:modified xsi:type="dcterms:W3CDTF">2024-09-20T15:33:23Z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