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1"/>
  </p:notesMasterIdLst>
  <p:handoutMasterIdLst>
    <p:handoutMasterId r:id="rId12"/>
  </p:handoutMasterIdLst>
  <p:sldIdLst>
    <p:sldId id="256" r:id="rId5"/>
    <p:sldId id="265" r:id="rId6"/>
    <p:sldId id="2147377747" r:id="rId7"/>
    <p:sldId id="2147377748"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016046-3665-BC17-F73C-9234E3863958}" name="Katheryn Farris" initials="KF" userId="20be99db950b8461" providerId="Windows Live"/>
  <p188:author id="{95582667-6102-27E7-ED8E-01A166EB4B6B}" name="Guest User" initials="GU" userId="Guest User" providerId="Windows Live"/>
  <p188:author id="{152135E2-75B3-49D1-BF37-12A9EA3E9396}" name="Alec J Summers" initials="A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96F7"/>
    <a:srgbClr val="72C7FF"/>
    <a:srgbClr val="E7F2F9"/>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7" autoAdjust="0"/>
    <p:restoredTop sz="94663" autoAdjust="0"/>
  </p:normalViewPr>
  <p:slideViewPr>
    <p:cSldViewPr snapToGrid="0">
      <p:cViewPr varScale="1">
        <p:scale>
          <a:sx n="128" d="100"/>
          <a:sy n="128" d="100"/>
        </p:scale>
        <p:origin x="56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7/23/24</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7/23/24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Discuss "Rhythm of Business" </a:t>
            </a:r>
            <a:endParaRPr lang="en-US"/>
          </a:p>
          <a:p>
            <a:pPr marL="171450" indent="-171450">
              <a:lnSpc>
                <a:spcPct val="150000"/>
              </a:lnSpc>
              <a:spcAft>
                <a:spcPts val="45"/>
              </a:spcAft>
              <a:buFont typeface="Arial"/>
              <a:buChar char="•"/>
            </a:pPr>
            <a:r>
              <a:rPr lang="en-US"/>
              <a:t>CWE AI Working Group Kickoff on May 17, 2024</a:t>
            </a:r>
          </a:p>
          <a:p>
            <a:pPr marL="171450" indent="-171450">
              <a:lnSpc>
                <a:spcPct val="150000"/>
              </a:lnSpc>
              <a:spcAft>
                <a:spcPts val="45"/>
              </a:spcAft>
              <a:buFont typeface="Arial"/>
              <a:buChar char="•"/>
            </a:pPr>
            <a:r>
              <a:rPr lang="en-US"/>
              <a:t>Bi-Weekly Meeting Series</a:t>
            </a:r>
          </a:p>
          <a:p>
            <a:pPr marL="171450" indent="-171450">
              <a:lnSpc>
                <a:spcPct val="150000"/>
              </a:lnSpc>
              <a:spcAft>
                <a:spcPts val="45"/>
              </a:spcAft>
              <a:buFont typeface="Arial"/>
              <a:buChar char="•"/>
            </a:pPr>
            <a:r>
              <a:rPr lang="en-US"/>
              <a:t>KPIs and quarterly report out dates</a:t>
            </a:r>
          </a:p>
          <a:p>
            <a:pPr marL="171450" indent="-171450">
              <a:lnSpc>
                <a:spcPct val="150000"/>
              </a:lnSpc>
              <a:spcAft>
                <a:spcPts val="45"/>
              </a:spcAft>
              <a:buFont typeface="Arial"/>
              <a:buChar char="•"/>
            </a:pPr>
            <a:r>
              <a:rPr lang="en-US"/>
              <a:t>CWE AI submissions aligned with regular releases</a:t>
            </a:r>
          </a:p>
          <a:p>
            <a:pPr marL="171450" indent="-171450">
              <a:lnSpc>
                <a:spcPct val="150000"/>
              </a:lnSpc>
              <a:spcAft>
                <a:spcPts val="45"/>
              </a:spcAft>
              <a:buFont typeface="Arial"/>
              <a:buChar char="•"/>
            </a:pPr>
            <a:r>
              <a:rPr lang="en-US"/>
              <a:t>20+ Attendees</a:t>
            </a: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a:p>
        </p:txBody>
      </p:sp>
    </p:spTree>
    <p:extLst>
      <p:ext uri="{BB962C8B-B14F-4D97-AF65-F5344CB8AC3E}">
        <p14:creationId xmlns:p14="http://schemas.microsoft.com/office/powerpoint/2010/main" val="2655820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2"/>
          <a:stretch>
            <a:fillRect/>
          </a:stretch>
        </p:blipFill>
        <p:spPr>
          <a:xfrm>
            <a:off x="1693131" y="6281319"/>
            <a:ext cx="992947" cy="360150"/>
          </a:xfrm>
          <a:prstGeom prst="rect">
            <a:avLst/>
          </a:prstGeom>
        </p:spPr>
      </p:pic>
      <p:sp>
        <p:nvSpPr>
          <p:cNvPr id="4" name="Text Box 34">
            <a:extLst>
              <a:ext uri="{FF2B5EF4-FFF2-40B4-BE49-F238E27FC236}">
                <a16:creationId xmlns:a16="http://schemas.microsoft.com/office/drawing/2014/main" id="{4E5EC575-1CB7-53D4-B41B-6AFD4CFEBE69}"/>
              </a:ext>
            </a:extLst>
          </p:cNvPr>
          <p:cNvSpPr txBox="1">
            <a:spLocks noChangeArrowheads="1"/>
          </p:cNvSpPr>
          <p:nvPr userDrawn="1"/>
        </p:nvSpPr>
        <p:spPr bwMode="auto">
          <a:xfrm>
            <a:off x="2949210" y="6253645"/>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a:t>
            </a:r>
            <a:br>
              <a:rPr lang="en-US" sz="1050" dirty="0">
                <a:latin typeface="Helvetica LT Std"/>
              </a:rPr>
            </a:br>
            <a:r>
              <a:rPr lang="en-US" sz="1050" dirty="0">
                <a:latin typeface="Helvetica LT Std"/>
              </a:rPr>
              <a:t>Copyright © 1999–2024, </a:t>
            </a:r>
            <a:r>
              <a:rPr lang="en-US" sz="1050" dirty="0">
                <a:latin typeface="Helvetica LT Std"/>
                <a:hlinkClick r:id="rId5"/>
              </a:rPr>
              <a:t>The MITRE Corporation</a:t>
            </a:r>
            <a:r>
              <a:rPr lang="en-US" sz="1050" dirty="0">
                <a:latin typeface="Helvetica LT Std"/>
              </a:rPr>
              <a:t>. CWE and the CWE logo are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2" name="Picture 1" descr="A close up of a sign&#10;&#10;Description automatically generated">
            <a:extLst>
              <a:ext uri="{FF2B5EF4-FFF2-40B4-BE49-F238E27FC236}">
                <a16:creationId xmlns:a16="http://schemas.microsoft.com/office/drawing/2014/main" id="{AF71C46C-6CAF-8F25-5267-E1187827C1D5}"/>
              </a:ext>
            </a:extLst>
          </p:cNvPr>
          <p:cNvPicPr>
            <a:picLocks noChangeAspect="1"/>
          </p:cNvPicPr>
          <p:nvPr userDrawn="1"/>
        </p:nvPicPr>
        <p:blipFill>
          <a:blip r:embed="rId2"/>
          <a:stretch>
            <a:fillRect/>
          </a:stretch>
        </p:blipFill>
        <p:spPr>
          <a:xfrm>
            <a:off x="1693131" y="6281319"/>
            <a:ext cx="992947" cy="360150"/>
          </a:xfrm>
          <a:prstGeom prst="rect">
            <a:avLst/>
          </a:prstGeom>
        </p:spPr>
      </p:pic>
      <p:sp>
        <p:nvSpPr>
          <p:cNvPr id="4" name="Text Box 34">
            <a:extLst>
              <a:ext uri="{FF2B5EF4-FFF2-40B4-BE49-F238E27FC236}">
                <a16:creationId xmlns:a16="http://schemas.microsoft.com/office/drawing/2014/main" id="{C6760856-CCC2-AFF6-49DD-64690271A7D5}"/>
              </a:ext>
            </a:extLst>
          </p:cNvPr>
          <p:cNvSpPr txBox="1">
            <a:spLocks noChangeArrowheads="1"/>
          </p:cNvSpPr>
          <p:nvPr userDrawn="1"/>
        </p:nvSpPr>
        <p:spPr bwMode="auto">
          <a:xfrm>
            <a:off x="2949210" y="6253645"/>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a:t>
            </a:r>
            <a:br>
              <a:rPr lang="en-US" sz="1050" dirty="0">
                <a:latin typeface="Helvetica LT Std"/>
              </a:rPr>
            </a:br>
            <a:r>
              <a:rPr lang="en-US" sz="1050" dirty="0">
                <a:latin typeface="Helvetica LT Std"/>
              </a:rPr>
              <a:t>Copyright © 1999–2024, </a:t>
            </a:r>
            <a:r>
              <a:rPr lang="en-US" sz="1050" dirty="0">
                <a:latin typeface="Helvetica LT Std"/>
                <a:hlinkClick r:id="rId5"/>
              </a:rPr>
              <a:t>The MITRE Corporation</a:t>
            </a:r>
            <a:r>
              <a:rPr lang="en-US" sz="1050" dirty="0">
                <a:latin typeface="Helvetica LT Std"/>
              </a:rPr>
              <a:t>. CWE and the CWE logo are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3" name="Picture 2" descr="A close up of a sign&#10;&#10;Description automatically generated">
            <a:extLst>
              <a:ext uri="{FF2B5EF4-FFF2-40B4-BE49-F238E27FC236}">
                <a16:creationId xmlns:a16="http://schemas.microsoft.com/office/drawing/2014/main" id="{ACA7A285-CFF9-007C-094A-79482E811971}"/>
              </a:ext>
            </a:extLst>
          </p:cNvPr>
          <p:cNvPicPr>
            <a:picLocks noChangeAspect="1"/>
          </p:cNvPicPr>
          <p:nvPr userDrawn="1"/>
        </p:nvPicPr>
        <p:blipFill>
          <a:blip r:embed="rId2"/>
          <a:stretch>
            <a:fillRect/>
          </a:stretch>
        </p:blipFill>
        <p:spPr>
          <a:xfrm>
            <a:off x="1693131" y="6281319"/>
            <a:ext cx="992947" cy="360150"/>
          </a:xfrm>
          <a:prstGeom prst="rect">
            <a:avLst/>
          </a:prstGeom>
        </p:spPr>
      </p:pic>
      <p:sp>
        <p:nvSpPr>
          <p:cNvPr id="4" name="Text Box 34">
            <a:extLst>
              <a:ext uri="{FF2B5EF4-FFF2-40B4-BE49-F238E27FC236}">
                <a16:creationId xmlns:a16="http://schemas.microsoft.com/office/drawing/2014/main" id="{9BAA7103-D9A5-B6CD-1C84-A4F84B1E5266}"/>
              </a:ext>
            </a:extLst>
          </p:cNvPr>
          <p:cNvSpPr txBox="1">
            <a:spLocks noChangeArrowheads="1"/>
          </p:cNvSpPr>
          <p:nvPr userDrawn="1"/>
        </p:nvSpPr>
        <p:spPr bwMode="auto">
          <a:xfrm>
            <a:off x="2949210" y="6253645"/>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a:t>
            </a:r>
            <a:br>
              <a:rPr lang="en-US" sz="1050" dirty="0">
                <a:latin typeface="Helvetica LT Std"/>
              </a:rPr>
            </a:br>
            <a:r>
              <a:rPr lang="en-US" sz="1050" dirty="0">
                <a:latin typeface="Helvetica LT Std"/>
              </a:rPr>
              <a:t>Copyright © 1999–2024, </a:t>
            </a:r>
            <a:r>
              <a:rPr lang="en-US" sz="1050" dirty="0">
                <a:latin typeface="Helvetica LT Std"/>
                <a:hlinkClick r:id="rId5"/>
              </a:rPr>
              <a:t>The MITRE Corporation</a:t>
            </a:r>
            <a:r>
              <a:rPr lang="en-US" sz="1050" dirty="0">
                <a:latin typeface="Helvetica LT Std"/>
              </a:rPr>
              <a:t>. CWE and the CWE logo are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7" r:id="rId1"/>
    <p:sldLayoutId id="2147483666" r:id="rId2"/>
    <p:sldLayoutId id="2147483665" r:id="rId3"/>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we.mitre.org/data/definitions/1426.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a:xfrm>
            <a:off x="1009527" y="368932"/>
            <a:ext cx="10519863" cy="1981200"/>
          </a:xfrm>
        </p:spPr>
        <p:txBody>
          <a:bodyPr>
            <a:normAutofit/>
          </a:bodyPr>
          <a:lstStyle/>
          <a:p>
            <a:r>
              <a:rPr lang="en-US" sz="4400" dirty="0"/>
              <a:t>CWE AI Working Group</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itle 5">
            <a:extLst>
              <a:ext uri="{FF2B5EF4-FFF2-40B4-BE49-F238E27FC236}">
                <a16:creationId xmlns:a16="http://schemas.microsoft.com/office/drawing/2014/main" id="{96988ACC-E360-FDC2-D085-F848B6568E34}"/>
              </a:ext>
            </a:extLst>
          </p:cNvPr>
          <p:cNvSpPr txBox="1">
            <a:spLocks/>
          </p:cNvSpPr>
          <p:nvPr/>
        </p:nvSpPr>
        <p:spPr>
          <a:xfrm>
            <a:off x="1009527" y="2633871"/>
            <a:ext cx="10519863" cy="1461052"/>
          </a:xfrm>
          <a:prstGeom prst="rect">
            <a:avLst/>
          </a:prstGeom>
        </p:spPr>
        <p:txBody>
          <a:bodyPr vert="horz" lIns="91440" tIns="45720" rIns="91440" bIns="45720" rtlCol="0" anchor="b" anchorCtr="0">
            <a:normAutofit/>
          </a:bodyPr>
          <a:lstStyle>
            <a:lvl1pPr algn="l" defTabSz="914400" rtl="0" eaLnBrk="1" latinLnBrk="0" hangingPunct="1">
              <a:lnSpc>
                <a:spcPts val="4400"/>
              </a:lnSpc>
              <a:spcBef>
                <a:spcPct val="0"/>
              </a:spcBef>
              <a:buNone/>
              <a:defRPr lang="en-US" sz="40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sz="2400" dirty="0">
                <a:latin typeface="Tahoma"/>
                <a:ea typeface="Tahoma"/>
                <a:cs typeface="Tahoma"/>
              </a:rPr>
              <a:t>Co-chairs: </a:t>
            </a:r>
          </a:p>
          <a:p>
            <a:r>
              <a:rPr lang="en-US" sz="2000" dirty="0">
                <a:latin typeface="Tahoma"/>
                <a:ea typeface="Tahoma"/>
                <a:cs typeface="Tahoma"/>
              </a:rPr>
              <a:t>Deana O’Meara (NVIDIA), Kate Farris (Robust Intelligence)</a:t>
            </a:r>
          </a:p>
        </p:txBody>
      </p:sp>
    </p:spTree>
    <p:extLst>
      <p:ext uri="{BB962C8B-B14F-4D97-AF65-F5344CB8AC3E}">
        <p14:creationId xmlns:p14="http://schemas.microsoft.com/office/powerpoint/2010/main" val="246246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5EBB-A759-3F1D-0263-2ECA9D1B5282}"/>
              </a:ext>
            </a:extLst>
          </p:cNvPr>
          <p:cNvSpPr>
            <a:spLocks noGrp="1"/>
          </p:cNvSpPr>
          <p:nvPr>
            <p:ph type="title"/>
          </p:nvPr>
        </p:nvSpPr>
        <p:spPr/>
        <p:txBody>
          <a:bodyPr/>
          <a:lstStyle/>
          <a:p>
            <a:r>
              <a:rPr lang="en-US">
                <a:latin typeface="Tahoma"/>
                <a:ea typeface="Tahoma"/>
                <a:cs typeface="Tahoma"/>
              </a:rPr>
              <a:t>Milestones and Targeted Future Outcomes</a:t>
            </a:r>
            <a:endParaRPr lang="en-US"/>
          </a:p>
        </p:txBody>
      </p:sp>
      <p:sp>
        <p:nvSpPr>
          <p:cNvPr id="4" name="Slide Number Placeholder 3">
            <a:extLst>
              <a:ext uri="{FF2B5EF4-FFF2-40B4-BE49-F238E27FC236}">
                <a16:creationId xmlns:a16="http://schemas.microsoft.com/office/drawing/2014/main" id="{81B05493-2B3E-C597-4D72-1B90710911D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Rectangle 6">
            <a:extLst>
              <a:ext uri="{FF2B5EF4-FFF2-40B4-BE49-F238E27FC236}">
                <a16:creationId xmlns:a16="http://schemas.microsoft.com/office/drawing/2014/main" id="{E482E086-8D01-4165-ABD1-B29B04C3331A}"/>
              </a:ext>
            </a:extLst>
          </p:cNvPr>
          <p:cNvSpPr/>
          <p:nvPr/>
        </p:nvSpPr>
        <p:spPr>
          <a:xfrm>
            <a:off x="613458" y="1290458"/>
            <a:ext cx="11239534" cy="425407"/>
          </a:xfrm>
          <a:prstGeom prst="rect">
            <a:avLst/>
          </a:prstGeom>
          <a:solidFill>
            <a:srgbClr val="156082"/>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Tahoma"/>
                <a:ea typeface="Tahoma"/>
                <a:cs typeface="Calibri"/>
              </a:rPr>
              <a:t>Mission: Develop and publish accurate CWEs for the AI space by driving consensus among several SMEs</a:t>
            </a:r>
          </a:p>
        </p:txBody>
      </p:sp>
      <p:pic>
        <p:nvPicPr>
          <p:cNvPr id="14" name="Picture 13" descr="A screenshot of a computer&#10;&#10;Description automatically generated">
            <a:extLst>
              <a:ext uri="{FF2B5EF4-FFF2-40B4-BE49-F238E27FC236}">
                <a16:creationId xmlns:a16="http://schemas.microsoft.com/office/drawing/2014/main" id="{6C8F44D6-B7C0-5D66-96C2-51F697C4DECB}"/>
              </a:ext>
            </a:extLst>
          </p:cNvPr>
          <p:cNvPicPr>
            <a:picLocks noChangeAspect="1"/>
          </p:cNvPicPr>
          <p:nvPr/>
        </p:nvPicPr>
        <p:blipFill>
          <a:blip r:embed="rId3"/>
          <a:stretch>
            <a:fillRect/>
          </a:stretch>
        </p:blipFill>
        <p:spPr>
          <a:xfrm>
            <a:off x="555171" y="2047373"/>
            <a:ext cx="11353800" cy="4417884"/>
          </a:xfrm>
          <a:prstGeom prst="rect">
            <a:avLst/>
          </a:prstGeom>
        </p:spPr>
      </p:pic>
    </p:spTree>
    <p:extLst>
      <p:ext uri="{BB962C8B-B14F-4D97-AF65-F5344CB8AC3E}">
        <p14:creationId xmlns:p14="http://schemas.microsoft.com/office/powerpoint/2010/main" val="357549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5EBB-A759-3F1D-0263-2ECA9D1B5282}"/>
              </a:ext>
            </a:extLst>
          </p:cNvPr>
          <p:cNvSpPr>
            <a:spLocks noGrp="1"/>
          </p:cNvSpPr>
          <p:nvPr>
            <p:ph type="title"/>
          </p:nvPr>
        </p:nvSpPr>
        <p:spPr/>
        <p:txBody>
          <a:bodyPr/>
          <a:lstStyle/>
          <a:p>
            <a:r>
              <a:rPr lang="en-US" dirty="0"/>
              <a:t>Cross-Industry Consensus Building</a:t>
            </a:r>
            <a:endParaRPr lang="en-US" strike="sngStrike" dirty="0"/>
          </a:p>
        </p:txBody>
      </p:sp>
      <p:sp>
        <p:nvSpPr>
          <p:cNvPr id="3" name="Content Placeholder 2">
            <a:extLst>
              <a:ext uri="{FF2B5EF4-FFF2-40B4-BE49-F238E27FC236}">
                <a16:creationId xmlns:a16="http://schemas.microsoft.com/office/drawing/2014/main" id="{CC026E9E-107A-1372-8866-D16BB374A712}"/>
              </a:ext>
            </a:extLst>
          </p:cNvPr>
          <p:cNvSpPr>
            <a:spLocks noGrp="1"/>
          </p:cNvSpPr>
          <p:nvPr>
            <p:ph idx="1"/>
          </p:nvPr>
        </p:nvSpPr>
        <p:spPr>
          <a:xfrm>
            <a:off x="753980" y="1381192"/>
            <a:ext cx="11099189" cy="1856567"/>
          </a:xfrm>
        </p:spPr>
        <p:txBody>
          <a:bodyPr vert="horz" lIns="91440" tIns="45720" rIns="91440" bIns="45720" numCol="1" rtlCol="0" anchor="t">
            <a:noAutofit/>
          </a:bodyPr>
          <a:lstStyle/>
          <a:p>
            <a:pPr marL="307975" indent="-307975"/>
            <a:r>
              <a:rPr lang="en-US">
                <a:latin typeface="Tahoma"/>
                <a:ea typeface="Tahoma"/>
                <a:cs typeface="Tahoma"/>
              </a:rPr>
              <a:t>Diverse representation across sectors drives resolution on complex CWE AI submissions.</a:t>
            </a:r>
          </a:p>
          <a:p>
            <a:pPr marL="685800" lvl="1" indent="-303530"/>
            <a:r>
              <a:rPr lang="en-US">
                <a:latin typeface="Tahoma"/>
                <a:ea typeface="Tahoma"/>
                <a:cs typeface="Tahoma"/>
              </a:rPr>
              <a:t>E.g. Recent Prompt Injection related CWE submission</a:t>
            </a:r>
          </a:p>
          <a:p>
            <a:pPr marL="382270" lvl="1" indent="0">
              <a:buNone/>
            </a:pPr>
            <a:endParaRPr lang="en-US">
              <a:latin typeface="Tahoma"/>
              <a:ea typeface="Tahoma"/>
              <a:cs typeface="Tahoma"/>
            </a:endParaRPr>
          </a:p>
          <a:p>
            <a:pPr marL="307975" indent="-307975"/>
            <a:r>
              <a:rPr lang="en-US">
                <a:latin typeface="Tahoma"/>
                <a:ea typeface="Tahoma"/>
                <a:cs typeface="Tahoma"/>
              </a:rPr>
              <a:t>Over 9 participating organizations, including 2 industry standards groups and growing.</a:t>
            </a:r>
          </a:p>
          <a:p>
            <a:pPr marL="307975" indent="-307975"/>
            <a:endParaRPr lang="en-US"/>
          </a:p>
          <a:p>
            <a:pPr marL="0" indent="0">
              <a:buNone/>
            </a:pPr>
            <a:endParaRPr lang="en-US" dirty="0"/>
          </a:p>
          <a:p>
            <a:pPr marL="307975" indent="-307975"/>
            <a:endParaRPr lang="en-US"/>
          </a:p>
          <a:p>
            <a:pPr marL="307975" indent="-307975"/>
            <a:endParaRPr lang="en-US"/>
          </a:p>
          <a:p>
            <a:pPr marL="381635" lvl="1" indent="0">
              <a:buNone/>
            </a:pPr>
            <a:endParaRPr lang="en-US"/>
          </a:p>
        </p:txBody>
      </p:sp>
      <p:sp>
        <p:nvSpPr>
          <p:cNvPr id="4" name="Slide Number Placeholder 3">
            <a:extLst>
              <a:ext uri="{FF2B5EF4-FFF2-40B4-BE49-F238E27FC236}">
                <a16:creationId xmlns:a16="http://schemas.microsoft.com/office/drawing/2014/main" id="{81B05493-2B3E-C597-4D72-1B90710911D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9" name="Group 8">
            <a:extLst>
              <a:ext uri="{FF2B5EF4-FFF2-40B4-BE49-F238E27FC236}">
                <a16:creationId xmlns:a16="http://schemas.microsoft.com/office/drawing/2014/main" id="{EB04060B-03E8-B3CA-50CE-E5E6503D24E1}"/>
              </a:ext>
            </a:extLst>
          </p:cNvPr>
          <p:cNvGrpSpPr/>
          <p:nvPr/>
        </p:nvGrpSpPr>
        <p:grpSpPr>
          <a:xfrm>
            <a:off x="1259921" y="3766930"/>
            <a:ext cx="9897980" cy="2218607"/>
            <a:chOff x="1540042" y="3721768"/>
            <a:chExt cx="9111915" cy="2218607"/>
          </a:xfrm>
        </p:grpSpPr>
        <p:sp>
          <p:nvSpPr>
            <p:cNvPr id="6" name="Content Placeholder 2">
              <a:extLst>
                <a:ext uri="{FF2B5EF4-FFF2-40B4-BE49-F238E27FC236}">
                  <a16:creationId xmlns:a16="http://schemas.microsoft.com/office/drawing/2014/main" id="{63BE859E-BCE9-E4E3-6E1E-DE9ADF340A8F}"/>
                </a:ext>
              </a:extLst>
            </p:cNvPr>
            <p:cNvSpPr txBox="1">
              <a:spLocks/>
            </p:cNvSpPr>
            <p:nvPr/>
          </p:nvSpPr>
          <p:spPr>
            <a:xfrm>
              <a:off x="1692749" y="4215195"/>
              <a:ext cx="8598612" cy="1482326"/>
            </a:xfrm>
            <a:prstGeom prst="rect">
              <a:avLst/>
            </a:prstGeom>
            <a:ln w="50800">
              <a:solidFill>
                <a:schemeClr val="bg1">
                  <a:alpha val="70000"/>
                </a:schemeClr>
              </a:solidFill>
            </a:ln>
          </p:spPr>
          <p:txBody>
            <a:bodyPr vert="horz" lIns="91440" tIns="45720" rIns="91440" bIns="45720" numCol="3" rtlCol="0" anchor="t">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635" lvl="1" indent="0" algn="ctr">
                <a:buNone/>
              </a:pPr>
              <a:r>
                <a:rPr lang="en-US">
                  <a:latin typeface="Tahoma"/>
                  <a:ea typeface="Tahoma"/>
                  <a:cs typeface="Tahoma"/>
                </a:rPr>
                <a:t>NVIDIA</a:t>
              </a:r>
            </a:p>
            <a:p>
              <a:pPr marL="381635" lvl="1" indent="0" algn="ctr">
                <a:buNone/>
              </a:pPr>
              <a:r>
                <a:rPr lang="en-US">
                  <a:latin typeface="Tahoma"/>
                  <a:ea typeface="Tahoma"/>
                  <a:cs typeface="Tahoma"/>
                </a:rPr>
                <a:t>Robust Intelligence</a:t>
              </a:r>
            </a:p>
            <a:p>
              <a:pPr marL="381635" lvl="1" indent="0" algn="ctr">
                <a:buNone/>
              </a:pPr>
              <a:r>
                <a:rPr lang="en-US">
                  <a:latin typeface="Tahoma"/>
                  <a:ea typeface="Tahoma"/>
                  <a:cs typeface="Tahoma"/>
                </a:rPr>
                <a:t>MITRE</a:t>
              </a:r>
            </a:p>
            <a:p>
              <a:pPr marL="381635" lvl="1" indent="0" algn="ctr">
                <a:buNone/>
              </a:pPr>
              <a:r>
                <a:rPr lang="en-US">
                  <a:latin typeface="Tahoma"/>
                  <a:ea typeface="Tahoma"/>
                  <a:cs typeface="Tahoma"/>
                </a:rPr>
                <a:t>OWASP</a:t>
              </a:r>
            </a:p>
            <a:p>
              <a:pPr marL="381635" lvl="1" indent="0" algn="ctr">
                <a:buNone/>
              </a:pPr>
              <a:r>
                <a:rPr lang="en-US">
                  <a:latin typeface="Tahoma"/>
                  <a:ea typeface="Tahoma"/>
                  <a:cs typeface="Tahoma"/>
                </a:rPr>
                <a:t>RedHat</a:t>
              </a:r>
            </a:p>
            <a:p>
              <a:pPr marL="381635" lvl="1" indent="0" algn="ctr">
                <a:buNone/>
              </a:pPr>
              <a:r>
                <a:rPr lang="en-US">
                  <a:latin typeface="Tahoma"/>
                  <a:ea typeface="Tahoma"/>
                  <a:cs typeface="Tahoma"/>
                </a:rPr>
                <a:t>Microsoft</a:t>
              </a:r>
              <a:endParaRPr lang="en-US"/>
            </a:p>
            <a:p>
              <a:pPr marL="381635" lvl="1" indent="0" algn="ctr">
                <a:buNone/>
              </a:pPr>
              <a:r>
                <a:rPr lang="en-US">
                  <a:latin typeface="Tahoma"/>
                  <a:ea typeface="Tahoma"/>
                  <a:cs typeface="Tahoma"/>
                </a:rPr>
                <a:t>Convera</a:t>
              </a:r>
            </a:p>
            <a:p>
              <a:pPr marL="381635" lvl="1" indent="0" algn="ctr">
                <a:buNone/>
              </a:pPr>
              <a:r>
                <a:rPr lang="en-US">
                  <a:latin typeface="Tahoma"/>
                  <a:ea typeface="Tahoma"/>
                  <a:cs typeface="Tahoma"/>
                </a:rPr>
                <a:t>Praetorian</a:t>
              </a:r>
            </a:p>
            <a:p>
              <a:pPr marL="381635" lvl="1" indent="0" algn="ctr">
                <a:buNone/>
              </a:pPr>
              <a:r>
                <a:rPr lang="en-US">
                  <a:latin typeface="Tahoma"/>
                  <a:ea typeface="Tahoma"/>
                  <a:cs typeface="Tahoma"/>
                </a:rPr>
                <a:t>BitSight</a:t>
              </a:r>
            </a:p>
          </p:txBody>
        </p:sp>
        <p:sp>
          <p:nvSpPr>
            <p:cNvPr id="7" name="Oval 6">
              <a:extLst>
                <a:ext uri="{FF2B5EF4-FFF2-40B4-BE49-F238E27FC236}">
                  <a16:creationId xmlns:a16="http://schemas.microsoft.com/office/drawing/2014/main" id="{59EDD7AA-60E1-7604-1EA3-CCF0E8532B39}"/>
                </a:ext>
              </a:extLst>
            </p:cNvPr>
            <p:cNvSpPr/>
            <p:nvPr/>
          </p:nvSpPr>
          <p:spPr>
            <a:xfrm>
              <a:off x="1540042" y="3721768"/>
              <a:ext cx="9111915" cy="2218607"/>
            </a:xfrm>
            <a:prstGeom prst="ellipse">
              <a:avLst/>
            </a:prstGeom>
            <a:noFill/>
            <a:ln w="3492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888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5EBB-A759-3F1D-0263-2ECA9D1B5282}"/>
              </a:ext>
            </a:extLst>
          </p:cNvPr>
          <p:cNvSpPr>
            <a:spLocks noGrp="1"/>
          </p:cNvSpPr>
          <p:nvPr>
            <p:ph type="title"/>
          </p:nvPr>
        </p:nvSpPr>
        <p:spPr/>
        <p:txBody>
          <a:bodyPr/>
          <a:lstStyle/>
          <a:p>
            <a:r>
              <a:rPr lang="en-US" dirty="0"/>
              <a:t>New CWE AI Published Content</a:t>
            </a:r>
          </a:p>
        </p:txBody>
      </p:sp>
      <p:graphicFrame>
        <p:nvGraphicFramePr>
          <p:cNvPr id="5" name="Content Placeholder 4">
            <a:extLst>
              <a:ext uri="{FF2B5EF4-FFF2-40B4-BE49-F238E27FC236}">
                <a16:creationId xmlns:a16="http://schemas.microsoft.com/office/drawing/2014/main" id="{C9A0CAC1-57D5-AB38-4D65-F75723B9418C}"/>
              </a:ext>
            </a:extLst>
          </p:cNvPr>
          <p:cNvGraphicFramePr>
            <a:graphicFrameLocks noGrp="1"/>
          </p:cNvGraphicFramePr>
          <p:nvPr>
            <p:ph idx="1"/>
            <p:extLst>
              <p:ext uri="{D42A27DB-BD31-4B8C-83A1-F6EECF244321}">
                <p14:modId xmlns:p14="http://schemas.microsoft.com/office/powerpoint/2010/main" val="3507224516"/>
              </p:ext>
            </p:extLst>
          </p:nvPr>
        </p:nvGraphicFramePr>
        <p:xfrm>
          <a:off x="616448" y="1415423"/>
          <a:ext cx="11236721" cy="2436545"/>
        </p:xfrm>
        <a:graphic>
          <a:graphicData uri="http://schemas.openxmlformats.org/drawingml/2006/table">
            <a:tbl>
              <a:tblPr firstRow="1" bandRow="1">
                <a:tableStyleId>{2A488322-F2BA-4B5B-9748-0D474271808F}</a:tableStyleId>
              </a:tblPr>
              <a:tblGrid>
                <a:gridCol w="2411314">
                  <a:extLst>
                    <a:ext uri="{9D8B030D-6E8A-4147-A177-3AD203B41FA5}">
                      <a16:colId xmlns:a16="http://schemas.microsoft.com/office/drawing/2014/main" val="2757876378"/>
                    </a:ext>
                  </a:extLst>
                </a:gridCol>
                <a:gridCol w="1933601">
                  <a:extLst>
                    <a:ext uri="{9D8B030D-6E8A-4147-A177-3AD203B41FA5}">
                      <a16:colId xmlns:a16="http://schemas.microsoft.com/office/drawing/2014/main" val="3284936857"/>
                    </a:ext>
                  </a:extLst>
                </a:gridCol>
                <a:gridCol w="1400195">
                  <a:extLst>
                    <a:ext uri="{9D8B030D-6E8A-4147-A177-3AD203B41FA5}">
                      <a16:colId xmlns:a16="http://schemas.microsoft.com/office/drawing/2014/main" val="881246687"/>
                    </a:ext>
                  </a:extLst>
                </a:gridCol>
                <a:gridCol w="3672779">
                  <a:extLst>
                    <a:ext uri="{9D8B030D-6E8A-4147-A177-3AD203B41FA5}">
                      <a16:colId xmlns:a16="http://schemas.microsoft.com/office/drawing/2014/main" val="44345227"/>
                    </a:ext>
                  </a:extLst>
                </a:gridCol>
                <a:gridCol w="1818832">
                  <a:extLst>
                    <a:ext uri="{9D8B030D-6E8A-4147-A177-3AD203B41FA5}">
                      <a16:colId xmlns:a16="http://schemas.microsoft.com/office/drawing/2014/main" val="409941199"/>
                    </a:ext>
                  </a:extLst>
                </a:gridCol>
              </a:tblGrid>
              <a:tr h="320479">
                <a:tc>
                  <a:txBody>
                    <a:bodyPr/>
                    <a:lstStyle/>
                    <a:p>
                      <a:pPr algn="ctr"/>
                      <a:r>
                        <a:rPr lang="en-US" sz="1800" dirty="0">
                          <a:solidFill>
                            <a:schemeClr val="tx1">
                              <a:lumMod val="75000"/>
                              <a:lumOff val="25000"/>
                            </a:schemeClr>
                          </a:solidFill>
                        </a:rPr>
                        <a:t>Weakness</a:t>
                      </a:r>
                    </a:p>
                  </a:txBody>
                  <a:tcPr anchor="ctr"/>
                </a:tc>
                <a:tc>
                  <a:txBody>
                    <a:bodyPr/>
                    <a:lstStyle/>
                    <a:p>
                      <a:pPr algn="ctr"/>
                      <a:r>
                        <a:rPr lang="en-US" sz="1800" dirty="0">
                          <a:solidFill>
                            <a:schemeClr val="tx1">
                              <a:lumMod val="75000"/>
                              <a:lumOff val="25000"/>
                            </a:schemeClr>
                          </a:solidFill>
                        </a:rPr>
                        <a:t>Related to</a:t>
                      </a:r>
                    </a:p>
                  </a:txBody>
                  <a:tcPr anchor="ctr"/>
                </a:tc>
                <a:tc>
                  <a:txBody>
                    <a:bodyPr/>
                    <a:lstStyle/>
                    <a:p>
                      <a:pPr algn="ctr"/>
                      <a:r>
                        <a:rPr lang="en-US" sz="1800" dirty="0">
                          <a:solidFill>
                            <a:schemeClr val="tx1">
                              <a:lumMod val="75000"/>
                              <a:lumOff val="25000"/>
                            </a:schemeClr>
                          </a:solidFill>
                        </a:rPr>
                        <a:t>Child of</a:t>
                      </a:r>
                    </a:p>
                  </a:txBody>
                  <a:tcPr anchor="ctr"/>
                </a:tc>
                <a:tc>
                  <a:txBody>
                    <a:bodyPr/>
                    <a:lstStyle/>
                    <a:p>
                      <a:pPr algn="ctr"/>
                      <a:r>
                        <a:rPr lang="en-US" sz="1800" dirty="0">
                          <a:solidFill>
                            <a:schemeClr val="tx1">
                              <a:lumMod val="75000"/>
                              <a:lumOff val="25000"/>
                            </a:schemeClr>
                          </a:solidFill>
                        </a:rPr>
                        <a:t>Description</a:t>
                      </a:r>
                    </a:p>
                  </a:txBody>
                  <a:tcPr anchor="ctr"/>
                </a:tc>
                <a:tc>
                  <a:txBody>
                    <a:bodyPr/>
                    <a:lstStyle/>
                    <a:p>
                      <a:pPr algn="ctr"/>
                      <a:r>
                        <a:rPr lang="en-US" sz="1800" dirty="0">
                          <a:solidFill>
                            <a:schemeClr val="tx1">
                              <a:lumMod val="75000"/>
                              <a:lumOff val="25000"/>
                            </a:schemeClr>
                          </a:solidFill>
                        </a:rPr>
                        <a:t>Release</a:t>
                      </a:r>
                    </a:p>
                  </a:txBody>
                  <a:tcPr anchor="ctr"/>
                </a:tc>
                <a:extLst>
                  <a:ext uri="{0D108BD9-81ED-4DB2-BD59-A6C34878D82A}">
                    <a16:rowId xmlns:a16="http://schemas.microsoft.com/office/drawing/2014/main" val="1445211052"/>
                  </a:ext>
                </a:extLst>
              </a:tr>
              <a:tr h="20707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hlinkClick r:id="rId2"/>
                        </a:rPr>
                        <a:t>CWE-1426</a:t>
                      </a:r>
                      <a:r>
                        <a:rPr lang="en-US" sz="1800" b="1" dirty="0"/>
                        <a:t>: </a:t>
                      </a:r>
                      <a:br>
                        <a:rPr lang="en-US" sz="1800" b="1" dirty="0"/>
                      </a:br>
                      <a:r>
                        <a:rPr lang="en-US" sz="1800" b="1" dirty="0"/>
                        <a:t>Improper Validation of Generative AI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r>
                        <a:rPr lang="en-US" sz="1600" dirty="0"/>
                        <a:t>Prompt Injection</a:t>
                      </a:r>
                    </a:p>
                  </a:txBody>
                  <a:tcPr anchor="ctr"/>
                </a:tc>
                <a:tc>
                  <a:txBody>
                    <a:bodyPr/>
                    <a:lstStyle/>
                    <a:p>
                      <a:pPr algn="ctr"/>
                      <a:r>
                        <a:rPr lang="en-US" sz="1600" dirty="0"/>
                        <a:t>CWE-707</a:t>
                      </a:r>
                    </a:p>
                  </a:txBody>
                  <a:tcPr anchor="ctr"/>
                </a:tc>
                <a:tc>
                  <a:txBody>
                    <a:bodyPr/>
                    <a:lstStyle/>
                    <a:p>
                      <a:pPr algn="l"/>
                      <a:r>
                        <a:rPr lang="en-US" sz="1600" dirty="0"/>
                        <a:t>The product invokes a generative AI/ML component whose behaviors and outputs cannot be directly controlled, but the product does not validate or insufficiently validates the outputs to ensure that they align with the intended security, content, or privacy policy. </a:t>
                      </a:r>
                    </a:p>
                  </a:txBody>
                  <a:tcPr anchor="ctr"/>
                </a:tc>
                <a:tc>
                  <a:txBody>
                    <a:bodyPr/>
                    <a:lstStyle/>
                    <a:p>
                      <a:pPr algn="ctr"/>
                      <a:r>
                        <a:rPr lang="en-US" sz="1600" dirty="0"/>
                        <a:t>CWE v4.15 </a:t>
                      </a:r>
                      <a:br>
                        <a:rPr lang="en-US" sz="1600" dirty="0"/>
                      </a:br>
                      <a:r>
                        <a:rPr lang="en-US" sz="1600" dirty="0"/>
                        <a:t>07-16-2024</a:t>
                      </a:r>
                    </a:p>
                  </a:txBody>
                  <a:tcPr anchor="ctr"/>
                </a:tc>
                <a:extLst>
                  <a:ext uri="{0D108BD9-81ED-4DB2-BD59-A6C34878D82A}">
                    <a16:rowId xmlns:a16="http://schemas.microsoft.com/office/drawing/2014/main" val="2714914674"/>
                  </a:ext>
                </a:extLst>
              </a:tr>
            </a:tbl>
          </a:graphicData>
        </a:graphic>
      </p:graphicFrame>
      <p:sp>
        <p:nvSpPr>
          <p:cNvPr id="4" name="Slide Number Placeholder 3">
            <a:extLst>
              <a:ext uri="{FF2B5EF4-FFF2-40B4-BE49-F238E27FC236}">
                <a16:creationId xmlns:a16="http://schemas.microsoft.com/office/drawing/2014/main" id="{81B05493-2B3E-C597-4D72-1B90710911D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Content Placeholder 2">
            <a:extLst>
              <a:ext uri="{FF2B5EF4-FFF2-40B4-BE49-F238E27FC236}">
                <a16:creationId xmlns:a16="http://schemas.microsoft.com/office/drawing/2014/main" id="{9DC7CAF9-F580-61B3-70CB-4261D92EC894}"/>
              </a:ext>
            </a:extLst>
          </p:cNvPr>
          <p:cNvSpPr txBox="1">
            <a:spLocks/>
          </p:cNvSpPr>
          <p:nvPr/>
        </p:nvSpPr>
        <p:spPr>
          <a:xfrm>
            <a:off x="685213" y="4074697"/>
            <a:ext cx="11099189" cy="1856567"/>
          </a:xfrm>
          <a:prstGeom prst="rect">
            <a:avLst/>
          </a:prstGeom>
        </p:spPr>
        <p:txBody>
          <a:bodyPr vert="horz" lIns="91440" tIns="45720" rIns="91440" bIns="45720" numCol="1" rtlCol="0" anchor="t">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7975" indent="-307975"/>
            <a:r>
              <a:rPr lang="en-US" dirty="0"/>
              <a:t>“prompt injection”-related </a:t>
            </a:r>
            <a:r>
              <a:rPr lang="en-US" dirty="0" err="1"/>
              <a:t>demox</a:t>
            </a:r>
            <a:endParaRPr lang="en-US" dirty="0"/>
          </a:p>
          <a:p>
            <a:pPr marL="685922" lvl="1" indent="-307975"/>
            <a:r>
              <a:rPr lang="en-US" dirty="0"/>
              <a:t>CWE-77: Improper Neutralization of Special Elements used in a Command ('Command Injection’)</a:t>
            </a:r>
            <a:endParaRPr lang="en-US" dirty="0">
              <a:latin typeface="Tahoma"/>
              <a:ea typeface="Tahoma"/>
              <a:cs typeface="Tahoma"/>
            </a:endParaRPr>
          </a:p>
          <a:p>
            <a:pPr marL="307975" indent="-307975"/>
            <a:r>
              <a:rPr lang="en-US" dirty="0">
                <a:effectLst/>
              </a:rPr>
              <a:t>New observed examples were added to multiple CWEs related to AI/ML and generative AI prompts</a:t>
            </a:r>
            <a:endParaRPr lang="en-US" dirty="0"/>
          </a:p>
          <a:p>
            <a:pPr marL="307975" indent="-307975"/>
            <a:endParaRPr lang="en-US" dirty="0"/>
          </a:p>
          <a:p>
            <a:pPr marL="307975" indent="-307975"/>
            <a:endParaRPr lang="en-US" dirty="0"/>
          </a:p>
          <a:p>
            <a:pPr marL="381635" lvl="1" indent="0">
              <a:buFont typeface="Arial" pitchFamily="34" charset="0"/>
              <a:buNone/>
            </a:pPr>
            <a:endParaRPr lang="en-US" dirty="0"/>
          </a:p>
        </p:txBody>
      </p:sp>
    </p:spTree>
    <p:extLst>
      <p:ext uri="{BB962C8B-B14F-4D97-AF65-F5344CB8AC3E}">
        <p14:creationId xmlns:p14="http://schemas.microsoft.com/office/powerpoint/2010/main" val="341578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5EBB-A759-3F1D-0263-2ECA9D1B5282}"/>
              </a:ext>
            </a:extLst>
          </p:cNvPr>
          <p:cNvSpPr>
            <a:spLocks noGrp="1"/>
          </p:cNvSpPr>
          <p:nvPr>
            <p:ph type="title"/>
          </p:nvPr>
        </p:nvSpPr>
        <p:spPr/>
        <p:txBody>
          <a:bodyPr/>
          <a:lstStyle/>
          <a:p>
            <a:r>
              <a:rPr lang="en-US" dirty="0"/>
              <a:t>Learnings </a:t>
            </a:r>
          </a:p>
        </p:txBody>
      </p:sp>
      <p:sp>
        <p:nvSpPr>
          <p:cNvPr id="3" name="Content Placeholder 2">
            <a:extLst>
              <a:ext uri="{FF2B5EF4-FFF2-40B4-BE49-F238E27FC236}">
                <a16:creationId xmlns:a16="http://schemas.microsoft.com/office/drawing/2014/main" id="{CC026E9E-107A-1372-8866-D16BB374A712}"/>
              </a:ext>
            </a:extLst>
          </p:cNvPr>
          <p:cNvSpPr>
            <a:spLocks noGrp="1"/>
          </p:cNvSpPr>
          <p:nvPr>
            <p:ph idx="1"/>
          </p:nvPr>
        </p:nvSpPr>
        <p:spPr>
          <a:xfrm>
            <a:off x="616447" y="1748590"/>
            <a:ext cx="11236720" cy="3657599"/>
          </a:xfrm>
        </p:spPr>
        <p:txBody>
          <a:bodyPr vert="horz" lIns="91440" tIns="45720" rIns="91440" bIns="45720" rtlCol="0" anchor="t">
            <a:noAutofit/>
          </a:bodyPr>
          <a:lstStyle/>
          <a:p>
            <a:pPr marL="307975" indent="-307975">
              <a:spcAft>
                <a:spcPts val="1598"/>
              </a:spcAft>
            </a:pPr>
            <a:r>
              <a:rPr lang="en-US">
                <a:latin typeface="Tahoma"/>
                <a:ea typeface="Tahoma"/>
                <a:cs typeface="Tahoma"/>
              </a:rPr>
              <a:t>Gaining cross-industry consensus is important to move forward.</a:t>
            </a:r>
          </a:p>
          <a:p>
            <a:pPr marL="307975" indent="-307975">
              <a:spcAft>
                <a:spcPts val="1598"/>
              </a:spcAft>
            </a:pPr>
            <a:r>
              <a:rPr lang="en-US">
                <a:latin typeface="Tahoma"/>
                <a:ea typeface="Tahoma"/>
                <a:cs typeface="Tahoma"/>
              </a:rPr>
              <a:t>Learning from retrospective of other groups is crucial. </a:t>
            </a:r>
            <a:endParaRPr lang="en-US"/>
          </a:p>
          <a:p>
            <a:pPr marL="685800" lvl="1" indent="-303530">
              <a:spcAft>
                <a:spcPts val="1598"/>
              </a:spcAft>
            </a:pPr>
            <a:r>
              <a:rPr lang="en-US">
                <a:latin typeface="Tahoma"/>
                <a:ea typeface="Tahoma"/>
                <a:cs typeface="Tahoma"/>
              </a:rPr>
              <a:t>E.g. OWASP LLM and ML standards volunteered to list learnings to help CWE.</a:t>
            </a:r>
          </a:p>
          <a:p>
            <a:pPr marL="307975" indent="-307975">
              <a:spcAft>
                <a:spcPts val="1598"/>
              </a:spcAft>
            </a:pPr>
            <a:r>
              <a:rPr lang="en-US">
                <a:latin typeface="Tahoma"/>
                <a:ea typeface="Tahoma"/>
                <a:cs typeface="Tahoma"/>
              </a:rPr>
              <a:t>Tune operational aspects of the working group. </a:t>
            </a:r>
            <a:endParaRPr lang="en-US"/>
          </a:p>
          <a:p>
            <a:pPr marL="307975" indent="-307975">
              <a:spcAft>
                <a:spcPts val="1598"/>
              </a:spcAft>
            </a:pPr>
            <a:r>
              <a:rPr lang="en-US">
                <a:latin typeface="Tahoma"/>
                <a:ea typeface="Tahoma"/>
                <a:cs typeface="Tahoma"/>
              </a:rPr>
              <a:t>Strike balance when it comes to speed of getting new CWEs approved versus thoughtful consensus.</a:t>
            </a:r>
          </a:p>
          <a:p>
            <a:pPr marL="307975" indent="-307975">
              <a:spcAft>
                <a:spcPts val="1598"/>
              </a:spcAft>
            </a:pPr>
            <a:r>
              <a:rPr lang="en-US">
                <a:latin typeface="Tahoma"/>
                <a:ea typeface="Tahoma"/>
                <a:cs typeface="Tahoma"/>
              </a:rPr>
              <a:t>Targeting 3-5 new CWEs for next content release</a:t>
            </a:r>
            <a:endParaRPr lang="en-US"/>
          </a:p>
        </p:txBody>
      </p:sp>
      <p:sp>
        <p:nvSpPr>
          <p:cNvPr id="4" name="Slide Number Placeholder 3">
            <a:extLst>
              <a:ext uri="{FF2B5EF4-FFF2-40B4-BE49-F238E27FC236}">
                <a16:creationId xmlns:a16="http://schemas.microsoft.com/office/drawing/2014/main" id="{81B05493-2B3E-C597-4D72-1B90710911D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11738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5EBB-A759-3F1D-0263-2ECA9D1B5282}"/>
              </a:ext>
            </a:extLst>
          </p:cNvPr>
          <p:cNvSpPr>
            <a:spLocks noGrp="1"/>
          </p:cNvSpPr>
          <p:nvPr>
            <p:ph type="title"/>
          </p:nvPr>
        </p:nvSpPr>
        <p:spPr>
          <a:xfrm>
            <a:off x="622018" y="2146434"/>
            <a:ext cx="11236721" cy="750253"/>
          </a:xfrm>
        </p:spPr>
        <p:txBody>
          <a:bodyPr/>
          <a:lstStyle/>
          <a:p>
            <a:r>
              <a:rPr lang="en-US" dirty="0"/>
              <a:t>Questions?</a:t>
            </a:r>
          </a:p>
        </p:txBody>
      </p:sp>
      <p:sp>
        <p:nvSpPr>
          <p:cNvPr id="4" name="Slide Number Placeholder 3">
            <a:extLst>
              <a:ext uri="{FF2B5EF4-FFF2-40B4-BE49-F238E27FC236}">
                <a16:creationId xmlns:a16="http://schemas.microsoft.com/office/drawing/2014/main" id="{81B05493-2B3E-C597-4D72-1B90710911D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547982026"/>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35209</TotalTime>
  <Words>322</Words>
  <Application>Microsoft Macintosh PowerPoint</Application>
  <PresentationFormat>Widescreen</PresentationFormat>
  <Paragraphs>58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Helvetica LT Std</vt:lpstr>
      <vt:lpstr>Tahoma</vt:lpstr>
      <vt:lpstr>Wingdings</vt:lpstr>
      <vt:lpstr>mitre-2018</vt:lpstr>
      <vt:lpstr>CWE AI Working Group</vt:lpstr>
      <vt:lpstr>Milestones and Targeted Future Outcomes</vt:lpstr>
      <vt:lpstr>Cross-Industry Consensus Building</vt:lpstr>
      <vt:lpstr>New CWE AI Published Content</vt:lpstr>
      <vt:lpstr>Learnings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Alec J Summers</cp:lastModifiedBy>
  <cp:revision>231</cp:revision>
  <dcterms:created xsi:type="dcterms:W3CDTF">2019-02-26T16:06:40Z</dcterms:created>
  <dcterms:modified xsi:type="dcterms:W3CDTF">2024-07-23T11:52:38Z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