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1"/>
  </p:notesMasterIdLst>
  <p:handoutMasterIdLst>
    <p:handoutMasterId r:id="rId12"/>
  </p:handoutMasterIdLst>
  <p:sldIdLst>
    <p:sldId id="459" r:id="rId5"/>
    <p:sldId id="514" r:id="rId6"/>
    <p:sldId id="513" r:id="rId7"/>
    <p:sldId id="501" r:id="rId8"/>
    <p:sldId id="512" r:id="rId9"/>
    <p:sldId id="5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2135E2-75B3-49D1-BF37-12A9EA3E9396}" name="Alec J Summers" initials="AS" userId="S::ASUMMERS@MITRE.ORG::d9c4246f-ffa8-4c52-a253-9dc5efe19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C16AF-BAEB-10AA-A2DC-4F3E26BE0CFB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64B792E7-8D76-4EA8-9A42-E8F01873420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16" name="Picture 15" descr="A close up of a sign&#10;&#10;Description automatically generated">
              <a:extLst>
                <a:ext uri="{FF2B5EF4-FFF2-40B4-BE49-F238E27FC236}">
                  <a16:creationId xmlns:a16="http://schemas.microsoft.com/office/drawing/2014/main" id="{8951FE24-11A2-434A-BA2E-1EFAAF0100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4" name="Picture 3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52FA7006-2E64-3160-D2B2-478156BA87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2EEB6E-AAE9-B734-EE88-4EC8DC996CDB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6" name="Text Box 34">
              <a:extLst>
                <a:ext uri="{FF2B5EF4-FFF2-40B4-BE49-F238E27FC236}">
                  <a16:creationId xmlns:a16="http://schemas.microsoft.com/office/drawing/2014/main" id="{DC740274-008C-0C73-052B-7BFB85A612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679E3AF4-8BC0-E8A4-8342-8872316E56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9" name="Picture 8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37DE3D48-D56F-4AD2-19B1-45D1D7A18B0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7FC7F-2E4A-A2DD-A643-D1A10522848F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4" name="Text Box 34">
              <a:extLst>
                <a:ext uri="{FF2B5EF4-FFF2-40B4-BE49-F238E27FC236}">
                  <a16:creationId xmlns:a16="http://schemas.microsoft.com/office/drawing/2014/main" id="{0547FED3-2C30-F4E6-3048-5675580799A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3A100C9F-1BB7-9936-B8A6-747847D4A9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9" name="Picture 8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9E6DC674-ECE5-3A97-3A4F-24FD072B23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9FA02B-B60F-9D2B-5710-AC8A7E290669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9E70A04F-8616-609D-8225-4AD857445D0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B10D3999-05E6-33A8-A37D-910C9BEEF84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9" name="Picture 8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5D091212-3E63-BA3C-FC31-78CF32D943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4F1BB6-1240-8E8E-8ECA-792F0BA789E2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4" name="Text Box 34">
              <a:extLst>
                <a:ext uri="{FF2B5EF4-FFF2-40B4-BE49-F238E27FC236}">
                  <a16:creationId xmlns:a16="http://schemas.microsoft.com/office/drawing/2014/main" id="{89A8502D-2927-9695-96E9-8F406706FAB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FD79550B-F8ED-4931-306E-37D3DABEF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6" name="Picture 5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2E308276-A53C-F438-D9CC-E4FAD93939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8E23BB-00FD-3A1E-8AFA-3B4C7BAF444F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C07B8B59-72BB-402C-0548-28CBE824E528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8670D7C2-1C0E-6F3C-06A2-3007B50B6F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9" name="Picture 8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77B58D0F-0F23-E688-7286-9D56CCB906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24F0B9-6491-4428-EFE8-683817A4F3D6}"/>
              </a:ext>
            </a:extLst>
          </p:cNvPr>
          <p:cNvGrpSpPr/>
          <p:nvPr userDrawn="1"/>
        </p:nvGrpSpPr>
        <p:grpSpPr>
          <a:xfrm>
            <a:off x="549307" y="6235638"/>
            <a:ext cx="11382864" cy="506859"/>
            <a:chOff x="549307" y="6235638"/>
            <a:chExt cx="11382864" cy="506859"/>
          </a:xfrm>
        </p:grpSpPr>
        <p:sp>
          <p:nvSpPr>
            <p:cNvPr id="4" name="Text Box 34">
              <a:extLst>
                <a:ext uri="{FF2B5EF4-FFF2-40B4-BE49-F238E27FC236}">
                  <a16:creationId xmlns:a16="http://schemas.microsoft.com/office/drawing/2014/main" id="{6DE9556C-601C-A625-8E9C-D685CD0558F6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207627" y="6281319"/>
              <a:ext cx="8724544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45720" rIns="45720">
              <a:spAutoFit/>
            </a:bodyPr>
            <a:lstStyle/>
            <a:p>
              <a:pPr algn="l" eaLnBrk="0" hangingPunct="0">
                <a:defRPr/>
              </a:pPr>
              <a:r>
                <a:rPr lang="en-US" sz="1050">
                  <a:latin typeface="Helvetica LT Std"/>
                </a:rPr>
                <a:t>CVE and CWE are sponsored by </a:t>
              </a:r>
              <a:r>
                <a:rPr lang="en-US" sz="1050">
                  <a:latin typeface="Helvetica LT Std"/>
                  <a:hlinkClick r:id="rId2"/>
                </a:rPr>
                <a:t>U.S. Department of Homeland Security</a:t>
              </a:r>
              <a:r>
                <a:rPr lang="en-US" sz="1050">
                  <a:latin typeface="Helvetica LT Std"/>
                </a:rPr>
                <a:t> (DHS) </a:t>
              </a:r>
              <a:r>
                <a:rPr lang="en-US" sz="1050">
                  <a:latin typeface="Helvetica LT Std"/>
                  <a:hlinkClick r:id="rId3"/>
                </a:rPr>
                <a:t>Cybersecurity and Infrastructure Security Agency</a:t>
              </a:r>
              <a:r>
                <a:rPr lang="en-US" sz="1050">
                  <a:latin typeface="Helvetica LT Std"/>
                </a:rPr>
                <a:t> (CISA). Copyright © 1999–2024, </a:t>
              </a:r>
              <a:r>
                <a:rPr lang="en-US" sz="1050">
                  <a:latin typeface="Helvetica LT Std"/>
                  <a:hlinkClick r:id="rId4"/>
                </a:rPr>
                <a:t>The MITRE Corporation</a:t>
              </a:r>
              <a:r>
                <a:rPr lang="en-US" sz="1050">
                  <a:latin typeface="Helvetica LT Std"/>
                </a:rPr>
                <a:t>. CVE, CWE,  and the CVE and CWE logos are trademarks of The MITRE Corporation.</a:t>
              </a:r>
              <a:endParaRPr lang="en-US" altLang="en-US" sz="1050" b="0" u="none" baseline="0">
                <a:solidFill>
                  <a:schemeClr val="tx1"/>
                </a:solidFill>
                <a:latin typeface="Helvetica LT Std"/>
                <a:cs typeface="+mn-cs"/>
              </a:endParaRPr>
            </a:p>
          </p:txBody>
        </p: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AE786262-A183-4A27-F5B3-73D0CD4370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2106078" y="6294158"/>
              <a:ext cx="992947" cy="360150"/>
            </a:xfrm>
            <a:prstGeom prst="rect">
              <a:avLst/>
            </a:prstGeom>
          </p:spPr>
        </p:pic>
        <p:pic>
          <p:nvPicPr>
            <p:cNvPr id="6" name="Picture 5" descr="A yellow and orange logo&#10;&#10;Description automatically generated">
              <a:extLst>
                <a:ext uri="{FF2B5EF4-FFF2-40B4-BE49-F238E27FC236}">
                  <a16:creationId xmlns:a16="http://schemas.microsoft.com/office/drawing/2014/main" id="{1A59D5F2-3DA5-5D04-F413-02C29950E6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49307" y="6235638"/>
              <a:ext cx="1448169" cy="5068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7706-4E65-00EA-9416-F4DD36CAAD0A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 dirty="0"/>
              <a:t>CVE/CWE AI WG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2DF88-AC24-0FBF-1177-62DD91104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26,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9A6-D173-9818-4308-05C2B790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2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3F9C-26DF-E718-BEAF-E0EB17673F03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Content Planning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6AE11-D547-FBDC-D8B1-31C0963A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693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6170-CE94-5A8B-8939-CCDFF7E1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Version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983A-DCBE-4C2A-985F-EA8FF8CC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 4.16: Fall 2024</a:t>
            </a:r>
          </a:p>
          <a:p>
            <a:pPr lvl="1"/>
            <a:r>
              <a:rPr lang="en-US" dirty="0"/>
              <a:t>Could contain new AI entries, changes to existing entries</a:t>
            </a:r>
          </a:p>
          <a:p>
            <a:r>
              <a:rPr lang="en-US" dirty="0"/>
              <a:t>CWE 5.0: early 2025</a:t>
            </a:r>
          </a:p>
          <a:p>
            <a:pPr lvl="1"/>
            <a:r>
              <a:rPr lang="en-US" dirty="0"/>
              <a:t>Might not directly affect AI WG activities</a:t>
            </a:r>
          </a:p>
          <a:p>
            <a:pPr lvl="1"/>
            <a:r>
              <a:rPr lang="en-US" dirty="0"/>
              <a:t>Major usability improvements</a:t>
            </a:r>
          </a:p>
          <a:p>
            <a:pPr lvl="1"/>
            <a:r>
              <a:rPr lang="en-US" dirty="0"/>
              <a:t>Other macro-level changes (TBD)</a:t>
            </a:r>
          </a:p>
          <a:p>
            <a:pPr lvl="1"/>
            <a:r>
              <a:rPr lang="en-US" dirty="0"/>
              <a:t>(likely) significant schema changes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77E67-8D39-5B3A-1400-A52AD734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89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DF25-CEF8-C113-E4B6-5E951A76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4.16 Possible Content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2DBA-8952-687C-86B1-59C3B22B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Update “non-AI” CWEs</a:t>
            </a:r>
          </a:p>
          <a:p>
            <a:pPr lvl="1"/>
            <a:r>
              <a:rPr lang="en-US" sz="2000" dirty="0"/>
              <a:t>Analyze suggested observed examples and add to relevant CWEs</a:t>
            </a:r>
          </a:p>
          <a:p>
            <a:pPr lvl="2"/>
            <a:r>
              <a:rPr lang="en-US" sz="2000" dirty="0"/>
              <a:t>Will teach “weakness” thinking and mapping</a:t>
            </a:r>
          </a:p>
          <a:p>
            <a:pPr lvl="1"/>
            <a:r>
              <a:rPr lang="en-US" sz="2000" dirty="0"/>
              <a:t>Review other suggested demonstrative examples and references that were not applicable to CWE-1426</a:t>
            </a:r>
          </a:p>
          <a:p>
            <a:pPr lvl="1"/>
            <a:r>
              <a:rPr lang="en-US" sz="2000" dirty="0"/>
              <a:t>Add AI/ML as Applicable Platform to more CWE’s</a:t>
            </a:r>
          </a:p>
          <a:p>
            <a:r>
              <a:rPr lang="en-US" sz="2000" dirty="0"/>
              <a:t>Update AI-specific CWEs</a:t>
            </a:r>
          </a:p>
          <a:p>
            <a:pPr lvl="1"/>
            <a:r>
              <a:rPr lang="en-US" sz="2000" dirty="0"/>
              <a:t>Finish CWE-1426: Improper Validation of Generative AI Output</a:t>
            </a:r>
          </a:p>
          <a:p>
            <a:pPr lvl="2"/>
            <a:r>
              <a:rPr lang="en-US" sz="2000" dirty="0"/>
              <a:t>Improve mitigations (especially effectiveness)</a:t>
            </a:r>
          </a:p>
          <a:p>
            <a:pPr lvl="2"/>
            <a:r>
              <a:rPr lang="en-US" sz="2000" dirty="0"/>
              <a:t>Add demonstrative example and/or diagram?</a:t>
            </a:r>
          </a:p>
          <a:p>
            <a:pPr lvl="2"/>
            <a:r>
              <a:rPr lang="en-US" sz="2000" dirty="0"/>
              <a:t>Revisit vuln-mapping and maintenance notes if other new entries are provided</a:t>
            </a:r>
          </a:p>
          <a:p>
            <a:pPr lvl="1"/>
            <a:r>
              <a:rPr lang="en-US" sz="2000" dirty="0"/>
              <a:t>Update 2018-era CWE-1039: Automated Recognition Mechanism with Inadequate Detection or Handling of Adversarial Input Perturbations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76CB9-C5DA-A8C8-9082-04E0A1F3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087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4EB08-04E8-E22A-9F57-6C825E10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Submissions – 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C591-DAFB-5582-2735-C215B823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Stage 1: Initial Submission</a:t>
            </a:r>
          </a:p>
          <a:p>
            <a:pPr lvl="1"/>
            <a:r>
              <a:rPr lang="en-US" sz="2000" dirty="0"/>
              <a:t>Goals: clearly identify the weakness and address overlap/duplication</a:t>
            </a:r>
          </a:p>
          <a:p>
            <a:pPr lvl="1"/>
            <a:r>
              <a:rPr lang="en-US" sz="2000" dirty="0"/>
              <a:t>MITRE conducts initial review to give feedback</a:t>
            </a:r>
          </a:p>
          <a:p>
            <a:pPr lvl="1"/>
            <a:r>
              <a:rPr lang="en-US" sz="2000" dirty="0"/>
              <a:t>Submitter / AI WG addresses any critical issues during consultation</a:t>
            </a:r>
          </a:p>
          <a:p>
            <a:r>
              <a:rPr lang="en-US" sz="2000" dirty="0"/>
              <a:t>Stage 2: Detailed Submission</a:t>
            </a:r>
          </a:p>
          <a:p>
            <a:pPr lvl="1"/>
            <a:r>
              <a:rPr lang="en-US" sz="2000" dirty="0"/>
              <a:t>Submitter / AI WG provides all detailed fields</a:t>
            </a:r>
          </a:p>
          <a:p>
            <a:pPr lvl="1"/>
            <a:r>
              <a:rPr lang="en-US" sz="2000" dirty="0"/>
              <a:t>MITRE reviews and consults to address any gaps or quality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BF43-2D0C-B033-C286-E396CCBF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8E6E5-F219-7039-8C53-8D57C087C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1" y="4269888"/>
            <a:ext cx="10990578" cy="24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118E-A445-65CE-78C6-085935E9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New/Ongoing CDR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8716-CA0B-71B7-0C71-8353352CD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Proposal: AI WG could make a new entry that touches on “basic” prompt-injection</a:t>
            </a:r>
          </a:p>
          <a:p>
            <a:pPr lvl="1"/>
            <a:r>
              <a:rPr lang="en-US" dirty="0"/>
              <a:t>“ignore all previous instructions”</a:t>
            </a:r>
          </a:p>
          <a:p>
            <a:pPr lvl="1"/>
            <a:r>
              <a:rPr lang="en-US" dirty="0"/>
              <a:t>Focused on “neutralization” (which is mitigation-agnostic)</a:t>
            </a:r>
          </a:p>
          <a:p>
            <a:pPr lvl="1"/>
            <a:r>
              <a:rPr lang="en-US" dirty="0"/>
              <a:t>Many overlapping submissions already</a:t>
            </a:r>
          </a:p>
          <a:p>
            <a:r>
              <a:rPr lang="en-US" dirty="0"/>
              <a:t>Non-prompt-injection submissions</a:t>
            </a:r>
          </a:p>
          <a:p>
            <a:pPr lvl="1"/>
            <a:r>
              <a:rPr lang="en-US" dirty="0"/>
              <a:t>Need initial MITRE review</a:t>
            </a:r>
          </a:p>
          <a:p>
            <a:pPr lvl="1"/>
            <a:r>
              <a:rPr lang="en-US" dirty="0"/>
              <a:t>“Bias in AI Models” – Kurt Seifried</a:t>
            </a:r>
          </a:p>
          <a:p>
            <a:pPr lvl="1"/>
            <a:r>
              <a:rPr lang="en-US" dirty="0"/>
              <a:t>“LLM Bad Practices: Improper tuning of model control parameters” – Lily Wong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6963-F49A-B574-2981-97E604E7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3528847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75F550-92B0-4AF7-A4CE-A813320B618B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f3e578be-7961-41e8-91c9-b742ecb60a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b5a44311-ed64-4a72-909f-c9dc6973bde2"/>
    <ds:schemaRef ds:uri="http://schemas.openxmlformats.org/package/2006/metadata/core-properties"/>
    <ds:schemaRef ds:uri="aff8eeb6-53bf-44bf-a224-fac977cd228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2</TotalTime>
  <Words>311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CVE/CWE AI WG Meeting</vt:lpstr>
      <vt:lpstr>Content Planning</vt:lpstr>
      <vt:lpstr>CWE Version Milestones</vt:lpstr>
      <vt:lpstr>CWE 4.16 Possible Content Changes</vt:lpstr>
      <vt:lpstr>New Submissions – Process Overview</vt:lpstr>
      <vt:lpstr>New/Ongoing CDR Submissions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Steven M Christey</cp:lastModifiedBy>
  <cp:revision>7</cp:revision>
  <dcterms:created xsi:type="dcterms:W3CDTF">2019-02-26T16:06:40Z</dcterms:created>
  <dcterms:modified xsi:type="dcterms:W3CDTF">2024-07-24T17:43:01Z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