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22"/>
  </p:notesMasterIdLst>
  <p:handoutMasterIdLst>
    <p:handoutMasterId r:id="rId23"/>
  </p:handoutMasterIdLst>
  <p:sldIdLst>
    <p:sldId id="459" r:id="rId5"/>
    <p:sldId id="477" r:id="rId6"/>
    <p:sldId id="475" r:id="rId7"/>
    <p:sldId id="460" r:id="rId8"/>
    <p:sldId id="461" r:id="rId9"/>
    <p:sldId id="476" r:id="rId10"/>
    <p:sldId id="463" r:id="rId11"/>
    <p:sldId id="462" r:id="rId12"/>
    <p:sldId id="468" r:id="rId13"/>
    <p:sldId id="466" r:id="rId14"/>
    <p:sldId id="469" r:id="rId15"/>
    <p:sldId id="471" r:id="rId16"/>
    <p:sldId id="470" r:id="rId17"/>
    <p:sldId id="472" r:id="rId18"/>
    <p:sldId id="474" r:id="rId19"/>
    <p:sldId id="473" r:id="rId20"/>
    <p:sldId id="4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C448E-26C9-6516-1FAF-A289AC7BE50C}" v="682" dt="2024-05-17T14:00:39.469"/>
    <p1510:client id="{D4B05995-6B9D-56C7-B948-B4735477D264}" v="242" dt="2024-05-17T14:59:56.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J Summers" userId="S::asummers@mitre.org::d9c4246f-ffa8-4c52-a253-9dc5efe19efc" providerId="AD" clId="Web-{51CC448E-26C9-6516-1FAF-A289AC7BE50C}"/>
    <pc:docChg chg="modSld">
      <pc:chgData name="Alec J Summers" userId="S::asummers@mitre.org::d9c4246f-ffa8-4c52-a253-9dc5efe19efc" providerId="AD" clId="Web-{51CC448E-26C9-6516-1FAF-A289AC7BE50C}" dt="2024-05-17T14:00:39.469" v="680" actId="20577"/>
      <pc:docMkLst>
        <pc:docMk/>
      </pc:docMkLst>
      <pc:sldChg chg="modSp">
        <pc:chgData name="Alec J Summers" userId="S::asummers@mitre.org::d9c4246f-ffa8-4c52-a253-9dc5efe19efc" providerId="AD" clId="Web-{51CC448E-26C9-6516-1FAF-A289AC7BE50C}" dt="2024-05-17T13:53:45.344" v="0" actId="20577"/>
        <pc:sldMkLst>
          <pc:docMk/>
          <pc:sldMk cId="1454278300" sldId="459"/>
        </pc:sldMkLst>
        <pc:spChg chg="mod">
          <ac:chgData name="Alec J Summers" userId="S::asummers@mitre.org::d9c4246f-ffa8-4c52-a253-9dc5efe19efc" providerId="AD" clId="Web-{51CC448E-26C9-6516-1FAF-A289AC7BE50C}" dt="2024-05-17T13:53:45.344" v="0" actId="20577"/>
          <ac:spMkLst>
            <pc:docMk/>
            <pc:sldMk cId="1454278300" sldId="459"/>
            <ac:spMk id="2" creationId="{33307706-4E65-00EA-9416-F4DD36CAAD0A}"/>
          </ac:spMkLst>
        </pc:spChg>
      </pc:sldChg>
      <pc:sldChg chg="modSp">
        <pc:chgData name="Alec J Summers" userId="S::asummers@mitre.org::d9c4246f-ffa8-4c52-a253-9dc5efe19efc" providerId="AD" clId="Web-{51CC448E-26C9-6516-1FAF-A289AC7BE50C}" dt="2024-05-17T14:00:39.469" v="680" actId="20577"/>
        <pc:sldMkLst>
          <pc:docMk/>
          <pc:sldMk cId="1913963856" sldId="461"/>
        </pc:sldMkLst>
        <pc:spChg chg="mod">
          <ac:chgData name="Alec J Summers" userId="S::asummers@mitre.org::d9c4246f-ffa8-4c52-a253-9dc5efe19efc" providerId="AD" clId="Web-{51CC448E-26C9-6516-1FAF-A289AC7BE50C}" dt="2024-05-17T13:53:59.891" v="3" actId="20577"/>
          <ac:spMkLst>
            <pc:docMk/>
            <pc:sldMk cId="1913963856" sldId="461"/>
            <ac:spMk id="2" creationId="{356E793D-11C4-7EED-FF76-D5B77C284C02}"/>
          </ac:spMkLst>
        </pc:spChg>
        <pc:spChg chg="mod">
          <ac:chgData name="Alec J Summers" userId="S::asummers@mitre.org::d9c4246f-ffa8-4c52-a253-9dc5efe19efc" providerId="AD" clId="Web-{51CC448E-26C9-6516-1FAF-A289AC7BE50C}" dt="2024-05-17T14:00:39.469" v="680" actId="20577"/>
          <ac:spMkLst>
            <pc:docMk/>
            <pc:sldMk cId="1913963856" sldId="461"/>
            <ac:spMk id="3" creationId="{26B8C301-8ADC-3000-1900-5E4D047B34E9}"/>
          </ac:spMkLst>
        </pc:spChg>
      </pc:sldChg>
      <pc:sldChg chg="modSp">
        <pc:chgData name="Alec J Summers" userId="S::asummers@mitre.org::d9c4246f-ffa8-4c52-a253-9dc5efe19efc" providerId="AD" clId="Web-{51CC448E-26C9-6516-1FAF-A289AC7BE50C}" dt="2024-05-17T13:53:51.157" v="2" actId="20577"/>
        <pc:sldMkLst>
          <pc:docMk/>
          <pc:sldMk cId="762755664" sldId="463"/>
        </pc:sldMkLst>
        <pc:spChg chg="mod">
          <ac:chgData name="Alec J Summers" userId="S::asummers@mitre.org::d9c4246f-ffa8-4c52-a253-9dc5efe19efc" providerId="AD" clId="Web-{51CC448E-26C9-6516-1FAF-A289AC7BE50C}" dt="2024-05-17T13:53:51.157" v="2" actId="20577"/>
          <ac:spMkLst>
            <pc:docMk/>
            <pc:sldMk cId="762755664" sldId="463"/>
            <ac:spMk id="2" creationId="{77CF7376-563D-EE7E-50F1-682FCD07ADB1}"/>
          </ac:spMkLst>
        </pc:spChg>
      </pc:sldChg>
      <pc:sldChg chg="modSp">
        <pc:chgData name="Alec J Summers" userId="S::asummers@mitre.org::d9c4246f-ffa8-4c52-a253-9dc5efe19efc" providerId="AD" clId="Web-{51CC448E-26C9-6516-1FAF-A289AC7BE50C}" dt="2024-05-17T13:54:02.048" v="4" actId="20577"/>
        <pc:sldMkLst>
          <pc:docMk/>
          <pc:sldMk cId="2800714136" sldId="473"/>
        </pc:sldMkLst>
        <pc:spChg chg="mod">
          <ac:chgData name="Alec J Summers" userId="S::asummers@mitre.org::d9c4246f-ffa8-4c52-a253-9dc5efe19efc" providerId="AD" clId="Web-{51CC448E-26C9-6516-1FAF-A289AC7BE50C}" dt="2024-05-17T13:54:02.048" v="4" actId="20577"/>
          <ac:spMkLst>
            <pc:docMk/>
            <pc:sldMk cId="2800714136" sldId="473"/>
            <ac:spMk id="2" creationId="{8697078F-9773-589B-83C2-AAFF2A0EE3CF}"/>
          </ac:spMkLst>
        </pc:spChg>
      </pc:sldChg>
      <pc:sldChg chg="modSp">
        <pc:chgData name="Alec J Summers" userId="S::asummers@mitre.org::d9c4246f-ffa8-4c52-a253-9dc5efe19efc" providerId="AD" clId="Web-{51CC448E-26C9-6516-1FAF-A289AC7BE50C}" dt="2024-05-17T13:59:34.734" v="566" actId="20577"/>
        <pc:sldMkLst>
          <pc:docMk/>
          <pc:sldMk cId="2916453748" sldId="476"/>
        </pc:sldMkLst>
        <pc:spChg chg="mod">
          <ac:chgData name="Alec J Summers" userId="S::asummers@mitre.org::d9c4246f-ffa8-4c52-a253-9dc5efe19efc" providerId="AD" clId="Web-{51CC448E-26C9-6516-1FAF-A289AC7BE50C}" dt="2024-05-17T13:55:30.079" v="64" actId="20577"/>
          <ac:spMkLst>
            <pc:docMk/>
            <pc:sldMk cId="2916453748" sldId="476"/>
            <ac:spMk id="2" creationId="{BCD68B71-3A55-5DC1-2624-D644891F8D19}"/>
          </ac:spMkLst>
        </pc:spChg>
        <pc:spChg chg="mod">
          <ac:chgData name="Alec J Summers" userId="S::asummers@mitre.org::d9c4246f-ffa8-4c52-a253-9dc5efe19efc" providerId="AD" clId="Web-{51CC448E-26C9-6516-1FAF-A289AC7BE50C}" dt="2024-05-17T13:59:34.734" v="566" actId="20577"/>
          <ac:spMkLst>
            <pc:docMk/>
            <pc:sldMk cId="2916453748" sldId="476"/>
            <ac:spMk id="3" creationId="{3C31467F-3532-A0F8-842A-70390AD501EB}"/>
          </ac:spMkLst>
        </pc:spChg>
      </pc:sldChg>
      <pc:sldChg chg="modSp">
        <pc:chgData name="Alec J Summers" userId="S::asummers@mitre.org::d9c4246f-ffa8-4c52-a253-9dc5efe19efc" providerId="AD" clId="Web-{51CC448E-26C9-6516-1FAF-A289AC7BE50C}" dt="2024-05-17T13:53:45.423" v="1" actId="20577"/>
        <pc:sldMkLst>
          <pc:docMk/>
          <pc:sldMk cId="1929974198" sldId="477"/>
        </pc:sldMkLst>
        <pc:spChg chg="mod">
          <ac:chgData name="Alec J Summers" userId="S::asummers@mitre.org::d9c4246f-ffa8-4c52-a253-9dc5efe19efc" providerId="AD" clId="Web-{51CC448E-26C9-6516-1FAF-A289AC7BE50C}" dt="2024-05-17T13:53:45.423" v="1" actId="20577"/>
          <ac:spMkLst>
            <pc:docMk/>
            <pc:sldMk cId="1929974198" sldId="477"/>
            <ac:spMk id="2" creationId="{1FFDBAFC-0746-3005-3E93-2624A728C664}"/>
          </ac:spMkLst>
        </pc:spChg>
      </pc:sldChg>
    </pc:docChg>
  </pc:docChgLst>
  <pc:docChgLst>
    <pc:chgData name="Steven M Christey" userId="f24da668-4c1f-41c0-850e-113e2bdf78cf" providerId="ADAL" clId="{9B26C445-C793-4083-A894-0925A117BEE4}"/>
    <pc:docChg chg="addSld modSld">
      <pc:chgData name="Steven M Christey" userId="f24da668-4c1f-41c0-850e-113e2bdf78cf" providerId="ADAL" clId="{9B26C445-C793-4083-A894-0925A117BEE4}" dt="2024-05-17T13:39:49.932" v="421" actId="20577"/>
      <pc:docMkLst>
        <pc:docMk/>
      </pc:docMkLst>
      <pc:sldChg chg="modSp mod">
        <pc:chgData name="Steven M Christey" userId="f24da668-4c1f-41c0-850e-113e2bdf78cf" providerId="ADAL" clId="{9B26C445-C793-4083-A894-0925A117BEE4}" dt="2024-05-17T13:32:20.312" v="105" actId="20577"/>
        <pc:sldMkLst>
          <pc:docMk/>
          <pc:sldMk cId="2907259356" sldId="460"/>
        </pc:sldMkLst>
        <pc:spChg chg="mod">
          <ac:chgData name="Steven M Christey" userId="f24da668-4c1f-41c0-850e-113e2bdf78cf" providerId="ADAL" clId="{9B26C445-C793-4083-A894-0925A117BEE4}" dt="2024-05-17T13:32:20.312" v="105" actId="20577"/>
          <ac:spMkLst>
            <pc:docMk/>
            <pc:sldMk cId="2907259356" sldId="460"/>
            <ac:spMk id="3" creationId="{7DA3C9E9-D4F0-DB41-C48C-89DFCBD73F13}"/>
          </ac:spMkLst>
        </pc:spChg>
      </pc:sldChg>
      <pc:sldChg chg="modSp mod">
        <pc:chgData name="Steven M Christey" userId="f24da668-4c1f-41c0-850e-113e2bdf78cf" providerId="ADAL" clId="{9B26C445-C793-4083-A894-0925A117BEE4}" dt="2024-05-17T13:34:02.980" v="175" actId="20577"/>
        <pc:sldMkLst>
          <pc:docMk/>
          <pc:sldMk cId="2466886506" sldId="468"/>
        </pc:sldMkLst>
        <pc:spChg chg="mod">
          <ac:chgData name="Steven M Christey" userId="f24da668-4c1f-41c0-850e-113e2bdf78cf" providerId="ADAL" clId="{9B26C445-C793-4083-A894-0925A117BEE4}" dt="2024-05-17T13:34:02.980" v="175" actId="20577"/>
          <ac:spMkLst>
            <pc:docMk/>
            <pc:sldMk cId="2466886506" sldId="468"/>
            <ac:spMk id="7" creationId="{08BB7B1D-0F00-C2BA-DFD8-E2EA206EAE48}"/>
          </ac:spMkLst>
        </pc:spChg>
      </pc:sldChg>
      <pc:sldChg chg="modSp mod">
        <pc:chgData name="Steven M Christey" userId="f24da668-4c1f-41c0-850e-113e2bdf78cf" providerId="ADAL" clId="{9B26C445-C793-4083-A894-0925A117BEE4}" dt="2024-05-17T13:36:59.354" v="338" actId="20577"/>
        <pc:sldMkLst>
          <pc:docMk/>
          <pc:sldMk cId="1541893098" sldId="469"/>
        </pc:sldMkLst>
        <pc:spChg chg="mod">
          <ac:chgData name="Steven M Christey" userId="f24da668-4c1f-41c0-850e-113e2bdf78cf" providerId="ADAL" clId="{9B26C445-C793-4083-A894-0925A117BEE4}" dt="2024-05-17T13:36:59.354" v="338" actId="20577"/>
          <ac:spMkLst>
            <pc:docMk/>
            <pc:sldMk cId="1541893098" sldId="469"/>
            <ac:spMk id="2" creationId="{C5868C60-C601-33D9-6213-A8C906F8FAFD}"/>
          </ac:spMkLst>
        </pc:spChg>
        <pc:graphicFrameChg chg="modGraphic">
          <ac:chgData name="Steven M Christey" userId="f24da668-4c1f-41c0-850e-113e2bdf78cf" providerId="ADAL" clId="{9B26C445-C793-4083-A894-0925A117BEE4}" dt="2024-05-17T13:36:46.283" v="314" actId="113"/>
          <ac:graphicFrameMkLst>
            <pc:docMk/>
            <pc:sldMk cId="1541893098" sldId="469"/>
            <ac:graphicFrameMk id="5" creationId="{773F59F7-3226-CCB9-4B08-819342F310F0}"/>
          </ac:graphicFrameMkLst>
        </pc:graphicFrameChg>
      </pc:sldChg>
      <pc:sldChg chg="modSp mod">
        <pc:chgData name="Steven M Christey" userId="f24da668-4c1f-41c0-850e-113e2bdf78cf" providerId="ADAL" clId="{9B26C445-C793-4083-A894-0925A117BEE4}" dt="2024-05-17T13:35:58.970" v="307"/>
        <pc:sldMkLst>
          <pc:docMk/>
          <pc:sldMk cId="3293668735" sldId="471"/>
        </pc:sldMkLst>
        <pc:spChg chg="mod">
          <ac:chgData name="Steven M Christey" userId="f24da668-4c1f-41c0-850e-113e2bdf78cf" providerId="ADAL" clId="{9B26C445-C793-4083-A894-0925A117BEE4}" dt="2024-05-17T13:35:08.470" v="183" actId="20577"/>
          <ac:spMkLst>
            <pc:docMk/>
            <pc:sldMk cId="3293668735" sldId="471"/>
            <ac:spMk id="2" creationId="{DED13FDB-3C68-9F75-FDA5-04BF0688B7E7}"/>
          </ac:spMkLst>
        </pc:spChg>
        <pc:spChg chg="mod">
          <ac:chgData name="Steven M Christey" userId="f24da668-4c1f-41c0-850e-113e2bdf78cf" providerId="ADAL" clId="{9B26C445-C793-4083-A894-0925A117BEE4}" dt="2024-05-17T13:35:58.970" v="307"/>
          <ac:spMkLst>
            <pc:docMk/>
            <pc:sldMk cId="3293668735" sldId="471"/>
            <ac:spMk id="3" creationId="{E89BBBBC-85CD-10E1-4115-37A837852E40}"/>
          </ac:spMkLst>
        </pc:spChg>
      </pc:sldChg>
      <pc:sldChg chg="modSp new mod">
        <pc:chgData name="Steven M Christey" userId="f24da668-4c1f-41c0-850e-113e2bdf78cf" providerId="ADAL" clId="{9B26C445-C793-4083-A894-0925A117BEE4}" dt="2024-05-17T13:39:49.932" v="421" actId="20577"/>
        <pc:sldMkLst>
          <pc:docMk/>
          <pc:sldMk cId="1259113184" sldId="475"/>
        </pc:sldMkLst>
        <pc:spChg chg="mod">
          <ac:chgData name="Steven M Christey" userId="f24da668-4c1f-41c0-850e-113e2bdf78cf" providerId="ADAL" clId="{9B26C445-C793-4083-A894-0925A117BEE4}" dt="2024-05-17T13:31:44.556" v="6" actId="20577"/>
          <ac:spMkLst>
            <pc:docMk/>
            <pc:sldMk cId="1259113184" sldId="475"/>
            <ac:spMk id="2" creationId="{2C9CB9CF-831B-DFBE-404B-6586117C9E56}"/>
          </ac:spMkLst>
        </pc:spChg>
        <pc:spChg chg="mod">
          <ac:chgData name="Steven M Christey" userId="f24da668-4c1f-41c0-850e-113e2bdf78cf" providerId="ADAL" clId="{9B26C445-C793-4083-A894-0925A117BEE4}" dt="2024-05-17T13:39:49.932" v="421" actId="20577"/>
          <ac:spMkLst>
            <pc:docMk/>
            <pc:sldMk cId="1259113184" sldId="475"/>
            <ac:spMk id="3" creationId="{32062DF9-CFF1-0BEE-15FF-59D403B018ED}"/>
          </ac:spMkLst>
        </pc:spChg>
      </pc:sldChg>
      <pc:sldChg chg="modSp new mod">
        <pc:chgData name="Steven M Christey" userId="f24da668-4c1f-41c0-850e-113e2bdf78cf" providerId="ADAL" clId="{9B26C445-C793-4083-A894-0925A117BEE4}" dt="2024-05-17T13:32:54.150" v="153" actId="13926"/>
        <pc:sldMkLst>
          <pc:docMk/>
          <pc:sldMk cId="2916453748" sldId="476"/>
        </pc:sldMkLst>
        <pc:spChg chg="mod">
          <ac:chgData name="Steven M Christey" userId="f24da668-4c1f-41c0-850e-113e2bdf78cf" providerId="ADAL" clId="{9B26C445-C793-4083-A894-0925A117BEE4}" dt="2024-05-17T13:32:54.150" v="153" actId="13926"/>
          <ac:spMkLst>
            <pc:docMk/>
            <pc:sldMk cId="2916453748" sldId="476"/>
            <ac:spMk id="2" creationId="{BCD68B71-3A55-5DC1-2624-D644891F8D19}"/>
          </ac:spMkLst>
        </pc:spChg>
      </pc:sldChg>
      <pc:sldChg chg="modSp new mod">
        <pc:chgData name="Steven M Christey" userId="f24da668-4c1f-41c0-850e-113e2bdf78cf" providerId="ADAL" clId="{9B26C445-C793-4083-A894-0925A117BEE4}" dt="2024-05-17T13:39:35.590" v="377" actId="207"/>
        <pc:sldMkLst>
          <pc:docMk/>
          <pc:sldMk cId="1929974198" sldId="477"/>
        </pc:sldMkLst>
        <pc:spChg chg="mod">
          <ac:chgData name="Steven M Christey" userId="f24da668-4c1f-41c0-850e-113e2bdf78cf" providerId="ADAL" clId="{9B26C445-C793-4083-A894-0925A117BEE4}" dt="2024-05-17T13:39:35.590" v="377" actId="207"/>
          <ac:spMkLst>
            <pc:docMk/>
            <pc:sldMk cId="1929974198" sldId="477"/>
            <ac:spMk id="2" creationId="{1FFDBAFC-0746-3005-3E93-2624A728C664}"/>
          </ac:spMkLst>
        </pc:spChg>
      </pc:sldChg>
    </pc:docChg>
  </pc:docChgLst>
  <pc:docChgLst>
    <pc:chgData name="Alec J Summers" userId="S::asummers@mitre.org::d9c4246f-ffa8-4c52-a253-9dc5efe19efc" providerId="AD" clId="Web-{D4B05995-6B9D-56C7-B948-B4735477D264}"/>
    <pc:docChg chg="modSld">
      <pc:chgData name="Alec J Summers" userId="S::asummers@mitre.org::d9c4246f-ffa8-4c52-a253-9dc5efe19efc" providerId="AD" clId="Web-{D4B05995-6B9D-56C7-B948-B4735477D264}" dt="2024-05-17T14:59:56.382" v="238" actId="20577"/>
      <pc:docMkLst>
        <pc:docMk/>
      </pc:docMkLst>
      <pc:sldChg chg="modSp">
        <pc:chgData name="Alec J Summers" userId="S::asummers@mitre.org::d9c4246f-ffa8-4c52-a253-9dc5efe19efc" providerId="AD" clId="Web-{D4B05995-6B9D-56C7-B948-B4735477D264}" dt="2024-05-17T14:29:34.805" v="168" actId="20577"/>
        <pc:sldMkLst>
          <pc:docMk/>
          <pc:sldMk cId="1913963856" sldId="461"/>
        </pc:sldMkLst>
        <pc:spChg chg="mod">
          <ac:chgData name="Alec J Summers" userId="S::asummers@mitre.org::d9c4246f-ffa8-4c52-a253-9dc5efe19efc" providerId="AD" clId="Web-{D4B05995-6B9D-56C7-B948-B4735477D264}" dt="2024-05-17T14:29:34.805" v="168" actId="20577"/>
          <ac:spMkLst>
            <pc:docMk/>
            <pc:sldMk cId="1913963856" sldId="461"/>
            <ac:spMk id="3" creationId="{26B8C301-8ADC-3000-1900-5E4D047B34E9}"/>
          </ac:spMkLst>
        </pc:spChg>
      </pc:sldChg>
      <pc:sldChg chg="modSp">
        <pc:chgData name="Alec J Summers" userId="S::asummers@mitre.org::d9c4246f-ffa8-4c52-a253-9dc5efe19efc" providerId="AD" clId="Web-{D4B05995-6B9D-56C7-B948-B4735477D264}" dt="2024-05-17T14:42:45.774" v="169" actId="20577"/>
        <pc:sldMkLst>
          <pc:docMk/>
          <pc:sldMk cId="878426279" sldId="466"/>
        </pc:sldMkLst>
        <pc:spChg chg="mod">
          <ac:chgData name="Alec J Summers" userId="S::asummers@mitre.org::d9c4246f-ffa8-4c52-a253-9dc5efe19efc" providerId="AD" clId="Web-{D4B05995-6B9D-56C7-B948-B4735477D264}" dt="2024-05-17T14:42:45.774" v="169" actId="20577"/>
          <ac:spMkLst>
            <pc:docMk/>
            <pc:sldMk cId="878426279" sldId="466"/>
            <ac:spMk id="7" creationId="{C7FFEFD0-7014-A7E0-F87A-151531F5C831}"/>
          </ac:spMkLst>
        </pc:spChg>
      </pc:sldChg>
      <pc:sldChg chg="modSp">
        <pc:chgData name="Alec J Summers" userId="S::asummers@mitre.org::d9c4246f-ffa8-4c52-a253-9dc5efe19efc" providerId="AD" clId="Web-{D4B05995-6B9D-56C7-B948-B4735477D264}" dt="2024-05-17T14:59:56.382" v="238" actId="20577"/>
        <pc:sldMkLst>
          <pc:docMk/>
          <pc:sldMk cId="4159358811" sldId="474"/>
        </pc:sldMkLst>
        <pc:spChg chg="mod">
          <ac:chgData name="Alec J Summers" userId="S::asummers@mitre.org::d9c4246f-ffa8-4c52-a253-9dc5efe19efc" providerId="AD" clId="Web-{D4B05995-6B9D-56C7-B948-B4735477D264}" dt="2024-05-17T14:59:56.382" v="238" actId="20577"/>
          <ac:spMkLst>
            <pc:docMk/>
            <pc:sldMk cId="4159358811" sldId="474"/>
            <ac:spMk id="3" creationId="{075199B5-E8F0-9850-23D0-F4BBC4EFC09E}"/>
          </ac:spMkLst>
        </pc:spChg>
      </pc:sldChg>
      <pc:sldChg chg="modSp">
        <pc:chgData name="Alec J Summers" userId="S::asummers@mitre.org::d9c4246f-ffa8-4c52-a253-9dc5efe19efc" providerId="AD" clId="Web-{D4B05995-6B9D-56C7-B948-B4735477D264}" dt="2024-05-17T14:12:36.571" v="1" actId="20577"/>
        <pc:sldMkLst>
          <pc:docMk/>
          <pc:sldMk cId="1259113184" sldId="475"/>
        </pc:sldMkLst>
        <pc:spChg chg="mod">
          <ac:chgData name="Alec J Summers" userId="S::asummers@mitre.org::d9c4246f-ffa8-4c52-a253-9dc5efe19efc" providerId="AD" clId="Web-{D4B05995-6B9D-56C7-B948-B4735477D264}" dt="2024-05-17T14:12:36.571" v="1" actId="20577"/>
          <ac:spMkLst>
            <pc:docMk/>
            <pc:sldMk cId="1259113184" sldId="475"/>
            <ac:spMk id="3" creationId="{32062DF9-CFF1-0BEE-15FF-59D403B018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5/17/2024</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5/17/2024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7706-4E65-00EA-9416-F4DD36CAAD0A}"/>
              </a:ext>
            </a:extLst>
          </p:cNvPr>
          <p:cNvSpPr>
            <a:spLocks noGrp="1"/>
          </p:cNvSpPr>
          <p:nvPr>
            <p:ph type="ctrTitle" sz="quarter"/>
          </p:nvPr>
        </p:nvSpPr>
        <p:spPr/>
        <p:txBody>
          <a:bodyPr/>
          <a:lstStyle/>
          <a:p>
            <a:pPr>
              <a:lnSpc>
                <a:spcPct val="81031"/>
              </a:lnSpc>
            </a:pPr>
            <a:r>
              <a:rPr lang="en-US"/>
              <a:t>CWE AI WG Kickoff Meeting</a:t>
            </a:r>
          </a:p>
        </p:txBody>
      </p:sp>
      <p:sp>
        <p:nvSpPr>
          <p:cNvPr id="3" name="Subtitle 2">
            <a:extLst>
              <a:ext uri="{FF2B5EF4-FFF2-40B4-BE49-F238E27FC236}">
                <a16:creationId xmlns:a16="http://schemas.microsoft.com/office/drawing/2014/main" id="{0992DF88-AC24-0FBF-1177-62DD9110498B}"/>
              </a:ext>
            </a:extLst>
          </p:cNvPr>
          <p:cNvSpPr>
            <a:spLocks noGrp="1"/>
          </p:cNvSpPr>
          <p:nvPr>
            <p:ph type="subTitle" idx="1"/>
          </p:nvPr>
        </p:nvSpPr>
        <p:spPr/>
        <p:txBody>
          <a:bodyPr/>
          <a:lstStyle/>
          <a:p>
            <a:r>
              <a:rPr lang="en-US"/>
              <a:t>May 17, 2024</a:t>
            </a:r>
          </a:p>
        </p:txBody>
      </p:sp>
      <p:sp>
        <p:nvSpPr>
          <p:cNvPr id="4" name="Slide Number Placeholder 3">
            <a:extLst>
              <a:ext uri="{FF2B5EF4-FFF2-40B4-BE49-F238E27FC236}">
                <a16:creationId xmlns:a16="http://schemas.microsoft.com/office/drawing/2014/main" id="{E6E409A6-D173-9818-4308-05C2B7906106}"/>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45427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4ECE-66AB-8925-4CBA-9F04BF9BD2E4}"/>
              </a:ext>
            </a:extLst>
          </p:cNvPr>
          <p:cNvSpPr>
            <a:spLocks noGrp="1"/>
          </p:cNvSpPr>
          <p:nvPr>
            <p:ph type="title"/>
          </p:nvPr>
        </p:nvSpPr>
        <p:spPr/>
        <p:txBody>
          <a:bodyPr/>
          <a:lstStyle/>
          <a:p>
            <a:r>
              <a:rPr lang="en-US"/>
              <a:t>New Submission ES2405-84711fc4 - Insufficient Input Validation in Generative AI Applications</a:t>
            </a:r>
          </a:p>
        </p:txBody>
      </p:sp>
      <p:graphicFrame>
        <p:nvGraphicFramePr>
          <p:cNvPr id="5" name="Content Placeholder 4">
            <a:extLst>
              <a:ext uri="{FF2B5EF4-FFF2-40B4-BE49-F238E27FC236}">
                <a16:creationId xmlns:a16="http://schemas.microsoft.com/office/drawing/2014/main" id="{109DD466-8D98-55AD-52F4-85500FDEED2B}"/>
              </a:ext>
            </a:extLst>
          </p:cNvPr>
          <p:cNvGraphicFramePr>
            <a:graphicFrameLocks noGrp="1"/>
          </p:cNvGraphicFramePr>
          <p:nvPr>
            <p:ph idx="1"/>
          </p:nvPr>
        </p:nvGraphicFramePr>
        <p:xfrm>
          <a:off x="615950" y="1371600"/>
          <a:ext cx="11237912" cy="3484880"/>
        </p:xfrm>
        <a:graphic>
          <a:graphicData uri="http://schemas.openxmlformats.org/drawingml/2006/table">
            <a:tbl>
              <a:tblPr firstRow="1" bandRow="1">
                <a:tableStyleId>{5C22544A-7EE6-4342-B048-85BDC9FD1C3A}</a:tableStyleId>
              </a:tblPr>
              <a:tblGrid>
                <a:gridCol w="1503306">
                  <a:extLst>
                    <a:ext uri="{9D8B030D-6E8A-4147-A177-3AD203B41FA5}">
                      <a16:colId xmlns:a16="http://schemas.microsoft.com/office/drawing/2014/main" val="984166173"/>
                    </a:ext>
                  </a:extLst>
                </a:gridCol>
                <a:gridCol w="9734606">
                  <a:extLst>
                    <a:ext uri="{9D8B030D-6E8A-4147-A177-3AD203B41FA5}">
                      <a16:colId xmlns:a16="http://schemas.microsoft.com/office/drawing/2014/main" val="1363273726"/>
                    </a:ext>
                  </a:extLst>
                </a:gridCol>
              </a:tblGrid>
              <a:tr h="370840">
                <a:tc>
                  <a:txBody>
                    <a:bodyPr/>
                    <a:lstStyle/>
                    <a:p>
                      <a:r>
                        <a:rPr lang="en-US"/>
                        <a:t>Element</a:t>
                      </a:r>
                    </a:p>
                  </a:txBody>
                  <a:tcPr/>
                </a:tc>
                <a:tc>
                  <a:txBody>
                    <a:bodyPr/>
                    <a:lstStyle/>
                    <a:p>
                      <a:r>
                        <a:rPr lang="en-US"/>
                        <a:t>Value</a:t>
                      </a:r>
                    </a:p>
                  </a:txBody>
                  <a:tcPr/>
                </a:tc>
                <a:extLst>
                  <a:ext uri="{0D108BD9-81ED-4DB2-BD59-A6C34878D82A}">
                    <a16:rowId xmlns:a16="http://schemas.microsoft.com/office/drawing/2014/main" val="4117004014"/>
                  </a:ext>
                </a:extLst>
              </a:tr>
              <a:tr h="370840">
                <a:tc>
                  <a:txBody>
                    <a:bodyPr/>
                    <a:lstStyle/>
                    <a:p>
                      <a:r>
                        <a:rPr lang="en-US"/>
                        <a:t>Short Desc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product </a:t>
                      </a:r>
                      <a:r>
                        <a:rPr lang="en-US" b="1"/>
                        <a:t>accepts user inputs </a:t>
                      </a:r>
                      <a:r>
                        <a:rPr lang="en-US"/>
                        <a:t>for a generative artificial intelligence application, </a:t>
                      </a:r>
                      <a:r>
                        <a:rPr lang="en-US" b="1"/>
                        <a:t>which can modify or bypass </a:t>
                      </a:r>
                      <a:r>
                        <a:rPr lang="en-US"/>
                        <a:t>the original instructions resulting in an unintended response.</a:t>
                      </a:r>
                    </a:p>
                  </a:txBody>
                  <a:tcPr/>
                </a:tc>
                <a:extLst>
                  <a:ext uri="{0D108BD9-81ED-4DB2-BD59-A6C34878D82A}">
                    <a16:rowId xmlns:a16="http://schemas.microsoft.com/office/drawing/2014/main" val="3101187089"/>
                  </a:ext>
                </a:extLst>
              </a:tr>
              <a:tr h="370840">
                <a:tc>
                  <a:txBody>
                    <a:bodyPr/>
                    <a:lstStyle/>
                    <a:p>
                      <a:r>
                        <a:rPr lang="en-US"/>
                        <a:t>Extended Desc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Without sufficient validation to application user inputs, the generative artificial intelligence </a:t>
                      </a:r>
                      <a:r>
                        <a:rPr lang="en-US" b="1"/>
                        <a:t>model can change its original behavior </a:t>
                      </a:r>
                      <a:r>
                        <a:rPr lang="en-US"/>
                        <a:t>or provide unintended responses. This can be used to reveal model secrets, output biased responses, and possibly execute system commands, depending on application capabilities.  This flaw depends on the fact that </a:t>
                      </a:r>
                      <a:r>
                        <a:rPr lang="en-US" b="1"/>
                        <a:t>generative artificial intelligence models make no real distinction between the control and data planes</a:t>
                      </a:r>
                      <a:r>
                        <a:rPr lang="en-US"/>
                        <a:t>.</a:t>
                      </a:r>
                    </a:p>
                  </a:txBody>
                  <a:tcPr/>
                </a:tc>
                <a:extLst>
                  <a:ext uri="{0D108BD9-81ED-4DB2-BD59-A6C34878D82A}">
                    <a16:rowId xmlns:a16="http://schemas.microsoft.com/office/drawing/2014/main" val="2533479083"/>
                  </a:ext>
                </a:extLst>
              </a:tr>
              <a:tr h="370840">
                <a:tc>
                  <a:txBody>
                    <a:bodyPr/>
                    <a:lstStyle/>
                    <a:p>
                      <a:r>
                        <a:rPr lang="en-US"/>
                        <a:t>Alternate Term(s)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prompt injection</a:t>
                      </a:r>
                      <a:r>
                        <a:rPr lang="en-US"/>
                        <a:t>. Note to user: prompt injection is an attack and applies to multiple weaknesses, not just this one.</a:t>
                      </a:r>
                    </a:p>
                  </a:txBody>
                  <a:tcPr/>
                </a:tc>
                <a:extLst>
                  <a:ext uri="{0D108BD9-81ED-4DB2-BD59-A6C34878D82A}">
                    <a16:rowId xmlns:a16="http://schemas.microsoft.com/office/drawing/2014/main" val="32513041"/>
                  </a:ext>
                </a:extLst>
              </a:tr>
              <a:tr h="370840">
                <a:tc>
                  <a:txBody>
                    <a:bodyPr/>
                    <a:lstStyle/>
                    <a:p>
                      <a:r>
                        <a:rPr lang="en-US"/>
                        <a:t>Relationships</a:t>
                      </a:r>
                    </a:p>
                  </a:txBody>
                  <a:tcPr/>
                </a:tc>
                <a:tc>
                  <a:txBody>
                    <a:bodyPr/>
                    <a:lstStyle/>
                    <a:p>
                      <a:r>
                        <a:rPr lang="en-US" err="1"/>
                        <a:t>ChildOf</a:t>
                      </a:r>
                      <a:r>
                        <a:rPr lang="en-US"/>
                        <a:t> CWE-20: Improper Input Validation</a:t>
                      </a:r>
                    </a:p>
                  </a:txBody>
                  <a:tcPr/>
                </a:tc>
                <a:extLst>
                  <a:ext uri="{0D108BD9-81ED-4DB2-BD59-A6C34878D82A}">
                    <a16:rowId xmlns:a16="http://schemas.microsoft.com/office/drawing/2014/main" val="4276529294"/>
                  </a:ext>
                </a:extLst>
              </a:tr>
            </a:tbl>
          </a:graphicData>
        </a:graphic>
      </p:graphicFrame>
      <p:sp>
        <p:nvSpPr>
          <p:cNvPr id="4" name="Slide Number Placeholder 3">
            <a:extLst>
              <a:ext uri="{FF2B5EF4-FFF2-40B4-BE49-F238E27FC236}">
                <a16:creationId xmlns:a16="http://schemas.microsoft.com/office/drawing/2014/main" id="{9AD84AA7-79FE-C177-F535-C77CC57CEEE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Box 5">
            <a:extLst>
              <a:ext uri="{FF2B5EF4-FFF2-40B4-BE49-F238E27FC236}">
                <a16:creationId xmlns:a16="http://schemas.microsoft.com/office/drawing/2014/main" id="{69914F47-F27A-C371-C533-F9420E8382A0}"/>
              </a:ext>
            </a:extLst>
          </p:cNvPr>
          <p:cNvSpPr txBox="1"/>
          <p:nvPr/>
        </p:nvSpPr>
        <p:spPr>
          <a:xfrm>
            <a:off x="615950" y="5301734"/>
            <a:ext cx="8614186" cy="369332"/>
          </a:xfrm>
          <a:prstGeom prst="rect">
            <a:avLst/>
          </a:prstGeom>
          <a:noFill/>
        </p:spPr>
        <p:txBody>
          <a:bodyPr wrap="square">
            <a:spAutoFit/>
          </a:bodyPr>
          <a:lstStyle/>
          <a:p>
            <a:r>
              <a:rPr lang="en-US"/>
              <a:t>https://github.com/CWE-CAPEC/CWE-Content-Development-Repository/issues/109</a:t>
            </a:r>
          </a:p>
        </p:txBody>
      </p:sp>
      <p:sp>
        <p:nvSpPr>
          <p:cNvPr id="7" name="TextBox 6">
            <a:extLst>
              <a:ext uri="{FF2B5EF4-FFF2-40B4-BE49-F238E27FC236}">
                <a16:creationId xmlns:a16="http://schemas.microsoft.com/office/drawing/2014/main" id="{C7FFEFD0-7014-A7E0-F87A-151531F5C831}"/>
              </a:ext>
            </a:extLst>
          </p:cNvPr>
          <p:cNvSpPr txBox="1"/>
          <p:nvPr/>
        </p:nvSpPr>
        <p:spPr>
          <a:xfrm>
            <a:off x="519131" y="5814681"/>
            <a:ext cx="6121612" cy="369332"/>
          </a:xfrm>
          <a:prstGeom prst="rect">
            <a:avLst/>
          </a:prstGeom>
          <a:noFill/>
        </p:spPr>
        <p:txBody>
          <a:bodyPr wrap="none" lIns="91440" tIns="45720" rIns="91440" bIns="45720" rtlCol="0" anchor="t">
            <a:spAutoFit/>
          </a:bodyPr>
          <a:lstStyle/>
          <a:p>
            <a:r>
              <a:rPr lang="en-US" b="1" i="1">
                <a:highlight>
                  <a:srgbClr val="FFFF00"/>
                </a:highlight>
              </a:rPr>
              <a:t>* Email </a:t>
            </a:r>
            <a:r>
              <a:rPr lang="en-US" b="1" i="1">
                <a:highlight>
                  <a:srgbClr val="FFFF00"/>
                </a:highlight>
                <a:hlinkClick r:id="rId2"/>
              </a:rPr>
              <a:t>cwe-submissions@mitre.org</a:t>
            </a:r>
            <a:r>
              <a:rPr lang="en-US" b="1" i="1">
                <a:highlight>
                  <a:srgbClr val="FFFF00"/>
                </a:highlight>
              </a:rPr>
              <a:t> if you need access to CDR</a:t>
            </a:r>
            <a:endParaRPr lang="en-US" b="1" i="1">
              <a:highlight>
                <a:srgbClr val="FFFF00"/>
              </a:highlight>
              <a:cs typeface="Calibri"/>
            </a:endParaRPr>
          </a:p>
        </p:txBody>
      </p:sp>
    </p:spTree>
    <p:extLst>
      <p:ext uri="{BB962C8B-B14F-4D97-AF65-F5344CB8AC3E}">
        <p14:creationId xmlns:p14="http://schemas.microsoft.com/office/powerpoint/2010/main" val="87842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C60-C601-33D9-6213-A8C906F8FAFD}"/>
              </a:ext>
            </a:extLst>
          </p:cNvPr>
          <p:cNvSpPr>
            <a:spLocks noGrp="1"/>
          </p:cNvSpPr>
          <p:nvPr>
            <p:ph type="title"/>
          </p:nvPr>
        </p:nvSpPr>
        <p:spPr/>
        <p:txBody>
          <a:bodyPr/>
          <a:lstStyle/>
          <a:p>
            <a:r>
              <a:rPr lang="en-US"/>
              <a:t>Boilerplate Problem Descriptions for This New Submission</a:t>
            </a:r>
          </a:p>
        </p:txBody>
      </p:sp>
      <p:graphicFrame>
        <p:nvGraphicFramePr>
          <p:cNvPr id="5" name="Content Placeholder 4">
            <a:extLst>
              <a:ext uri="{FF2B5EF4-FFF2-40B4-BE49-F238E27FC236}">
                <a16:creationId xmlns:a16="http://schemas.microsoft.com/office/drawing/2014/main" id="{773F59F7-3226-CCB9-4B08-819342F310F0}"/>
              </a:ext>
            </a:extLst>
          </p:cNvPr>
          <p:cNvGraphicFramePr>
            <a:graphicFrameLocks noGrp="1"/>
          </p:cNvGraphicFramePr>
          <p:nvPr>
            <p:ph idx="1"/>
            <p:extLst>
              <p:ext uri="{D42A27DB-BD31-4B8C-83A1-F6EECF244321}">
                <p14:modId xmlns:p14="http://schemas.microsoft.com/office/powerpoint/2010/main" val="1457155805"/>
              </p:ext>
            </p:extLst>
          </p:nvPr>
        </p:nvGraphicFramePr>
        <p:xfrm>
          <a:off x="615257" y="1371600"/>
          <a:ext cx="11237912" cy="4790440"/>
        </p:xfrm>
        <a:graphic>
          <a:graphicData uri="http://schemas.openxmlformats.org/drawingml/2006/table">
            <a:tbl>
              <a:tblPr firstRow="1" bandRow="1">
                <a:tableStyleId>{5C22544A-7EE6-4342-B048-85BDC9FD1C3A}</a:tableStyleId>
              </a:tblPr>
              <a:tblGrid>
                <a:gridCol w="2089843">
                  <a:extLst>
                    <a:ext uri="{9D8B030D-6E8A-4147-A177-3AD203B41FA5}">
                      <a16:colId xmlns:a16="http://schemas.microsoft.com/office/drawing/2014/main" val="2928575048"/>
                    </a:ext>
                  </a:extLst>
                </a:gridCol>
                <a:gridCol w="9148069">
                  <a:extLst>
                    <a:ext uri="{9D8B030D-6E8A-4147-A177-3AD203B41FA5}">
                      <a16:colId xmlns:a16="http://schemas.microsoft.com/office/drawing/2014/main" val="3000819688"/>
                    </a:ext>
                  </a:extLst>
                </a:gridCol>
              </a:tblGrid>
              <a:tr h="370840">
                <a:tc>
                  <a:txBody>
                    <a:bodyPr/>
                    <a:lstStyle/>
                    <a:p>
                      <a:r>
                        <a:rPr lang="en-US"/>
                        <a:t>Submission Label</a:t>
                      </a:r>
                    </a:p>
                  </a:txBody>
                  <a:tcPr/>
                </a:tc>
                <a:tc>
                  <a:txBody>
                    <a:bodyPr/>
                    <a:lstStyle/>
                    <a:p>
                      <a:r>
                        <a:rPr lang="en-US"/>
                        <a:t>Description</a:t>
                      </a:r>
                    </a:p>
                  </a:txBody>
                  <a:tcPr/>
                </a:tc>
                <a:extLst>
                  <a:ext uri="{0D108BD9-81ED-4DB2-BD59-A6C34878D82A}">
                    <a16:rowId xmlns:a16="http://schemas.microsoft.com/office/drawing/2014/main" val="556138355"/>
                  </a:ext>
                </a:extLst>
              </a:tr>
              <a:tr h="370840">
                <a:tc>
                  <a:txBody>
                    <a:bodyPr/>
                    <a:lstStyle/>
                    <a:p>
                      <a:r>
                        <a:rPr lang="en-US"/>
                        <a:t>SUB.UNCLEAR - "Unclear weakness"</a:t>
                      </a:r>
                    </a:p>
                  </a:txBody>
                  <a:tcPr/>
                </a:tc>
                <a:tc>
                  <a:txBody>
                    <a:bodyPr/>
                    <a:lstStyle/>
                    <a:p>
                      <a:r>
                        <a:rPr lang="en-US"/>
                        <a:t>The submission's name and/or description </a:t>
                      </a:r>
                      <a:r>
                        <a:rPr lang="en-US" b="1"/>
                        <a:t>does not clearly identify a weakness, or it is written in a way that is vague</a:t>
                      </a:r>
                      <a:r>
                        <a:rPr lang="en-US"/>
                        <a:t> and could cause the submission to be incorrectly mapped to.</a:t>
                      </a:r>
                    </a:p>
                  </a:txBody>
                  <a:tcPr/>
                </a:tc>
                <a:extLst>
                  <a:ext uri="{0D108BD9-81ED-4DB2-BD59-A6C34878D82A}">
                    <a16:rowId xmlns:a16="http://schemas.microsoft.com/office/drawing/2014/main" val="2498290444"/>
                  </a:ext>
                </a:extLst>
              </a:tr>
              <a:tr h="370840">
                <a:tc>
                  <a:txBody>
                    <a:bodyPr/>
                    <a:lstStyle/>
                    <a:p>
                      <a:r>
                        <a:rPr lang="en-US"/>
                        <a:t>SUB.MITIGATION - "Too mitigation-focused"</a:t>
                      </a:r>
                    </a:p>
                  </a:txBody>
                  <a:tcPr/>
                </a:tc>
                <a:tc>
                  <a:txBody>
                    <a:bodyPr/>
                    <a:lstStyle/>
                    <a:p>
                      <a:r>
                        <a:rPr lang="en-US"/>
                        <a:t>The submission's name and/or description </a:t>
                      </a:r>
                      <a:r>
                        <a:rPr lang="en-US" b="1"/>
                        <a:t>emphasizes missing or incorrect mitigation without clarifying the weakness</a:t>
                      </a:r>
                      <a:r>
                        <a:rPr lang="en-US"/>
                        <a:t>.</a:t>
                      </a:r>
                    </a:p>
                  </a:txBody>
                  <a:tcPr/>
                </a:tc>
                <a:extLst>
                  <a:ext uri="{0D108BD9-81ED-4DB2-BD59-A6C34878D82A}">
                    <a16:rowId xmlns:a16="http://schemas.microsoft.com/office/drawing/2014/main" val="359664115"/>
                  </a:ext>
                </a:extLst>
              </a:tr>
              <a:tr h="370840">
                <a:tc>
                  <a:txBody>
                    <a:bodyPr/>
                    <a:lstStyle/>
                    <a:p>
                      <a:r>
                        <a:rPr lang="en-US"/>
                        <a:t>SUB.OVERLAP - "Duplicate/Overlap"</a:t>
                      </a:r>
                    </a:p>
                  </a:txBody>
                  <a:tcPr/>
                </a:tc>
                <a:tc>
                  <a:txBody>
                    <a:bodyPr/>
                    <a:lstStyle/>
                    <a:p>
                      <a:r>
                        <a:rPr lang="en-US"/>
                        <a:t>The submission identifies a weakness, but it is a </a:t>
                      </a:r>
                      <a:r>
                        <a:rPr lang="en-US" b="1"/>
                        <a:t>duplicate of (or partially overlaps) existing weaknesses</a:t>
                      </a:r>
                      <a:r>
                        <a:rPr lang="en-US"/>
                        <a:t>, indicating problems with the submission or associated CWE entries.</a:t>
                      </a:r>
                    </a:p>
                  </a:txBody>
                  <a:tcPr/>
                </a:tc>
                <a:extLst>
                  <a:ext uri="{0D108BD9-81ED-4DB2-BD59-A6C34878D82A}">
                    <a16:rowId xmlns:a16="http://schemas.microsoft.com/office/drawing/2014/main" val="3807824322"/>
                  </a:ext>
                </a:extLst>
              </a:tr>
              <a:tr h="370840">
                <a:tc>
                  <a:txBody>
                    <a:bodyPr/>
                    <a:lstStyle/>
                    <a:p>
                      <a:r>
                        <a:rPr lang="en-US"/>
                        <a:t>SUB.COORD - "Requires extensive coordination"</a:t>
                      </a:r>
                    </a:p>
                  </a:txBody>
                  <a:tcPr/>
                </a:tc>
                <a:tc>
                  <a:txBody>
                    <a:bodyPr/>
                    <a:lstStyle/>
                    <a:p>
                      <a:r>
                        <a:rPr lang="en-US"/>
                        <a:t>The submission will require or is currently </a:t>
                      </a:r>
                      <a:r>
                        <a:rPr lang="en-US" b="1"/>
                        <a:t>undergoing close coordination, discussion, and debate</a:t>
                      </a:r>
                      <a:r>
                        <a:rPr lang="en-US"/>
                        <a:t> between multiple parties with different perspectives and opinions…</a:t>
                      </a:r>
                    </a:p>
                  </a:txBody>
                  <a:tcPr/>
                </a:tc>
                <a:extLst>
                  <a:ext uri="{0D108BD9-81ED-4DB2-BD59-A6C34878D82A}">
                    <a16:rowId xmlns:a16="http://schemas.microsoft.com/office/drawing/2014/main" val="2736192855"/>
                  </a:ext>
                </a:extLst>
              </a:tr>
              <a:tr h="370840">
                <a:tc>
                  <a:txBody>
                    <a:bodyPr/>
                    <a:lstStyle/>
                    <a:p>
                      <a:r>
                        <a:rPr lang="en-US"/>
                        <a:t>SUB.NEWTECH - "New/Emerging Technology"</a:t>
                      </a:r>
                    </a:p>
                  </a:txBody>
                  <a:tcPr/>
                </a:tc>
                <a:tc>
                  <a:txBody>
                    <a:bodyPr/>
                    <a:lstStyle/>
                    <a:p>
                      <a:r>
                        <a:rPr lang="en-US" sz="1600"/>
                        <a:t>The submission is </a:t>
                      </a:r>
                      <a:r>
                        <a:rPr lang="en-US" sz="1600" b="1"/>
                        <a:t>related to a new or emerging technology that is not well-understood from a weakness perspective</a:t>
                      </a:r>
                      <a:r>
                        <a:rPr lang="en-US" sz="1600"/>
                        <a:t>, which can cause real or perceived gaps in CWE that require extra effort and time to analyze. Typically, for new/emerging technologies, early vulnerability discovery and research does not focus on root cause analysis (i.e., weakness identification). Instead, the focus is on other areas such as attacks and exploitation methods, technical impacts, threats, mitigations, or other concerns.</a:t>
                      </a:r>
                    </a:p>
                  </a:txBody>
                  <a:tcPr/>
                </a:tc>
                <a:extLst>
                  <a:ext uri="{0D108BD9-81ED-4DB2-BD59-A6C34878D82A}">
                    <a16:rowId xmlns:a16="http://schemas.microsoft.com/office/drawing/2014/main" val="4236110739"/>
                  </a:ext>
                </a:extLst>
              </a:tr>
            </a:tbl>
          </a:graphicData>
        </a:graphic>
      </p:graphicFrame>
      <p:sp>
        <p:nvSpPr>
          <p:cNvPr id="4" name="Slide Number Placeholder 3">
            <a:extLst>
              <a:ext uri="{FF2B5EF4-FFF2-40B4-BE49-F238E27FC236}">
                <a16:creationId xmlns:a16="http://schemas.microsoft.com/office/drawing/2014/main" id="{09B5DBB3-5380-F9BC-D67F-1CCD3C15E27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4189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3FDB-3C68-9F75-FDA5-04BF0688B7E7}"/>
              </a:ext>
            </a:extLst>
          </p:cNvPr>
          <p:cNvSpPr>
            <a:spLocks noGrp="1"/>
          </p:cNvSpPr>
          <p:nvPr>
            <p:ph type="title"/>
          </p:nvPr>
        </p:nvSpPr>
        <p:spPr/>
        <p:txBody>
          <a:bodyPr/>
          <a:lstStyle/>
          <a:p>
            <a:r>
              <a:rPr lang="en-US"/>
              <a:t>Problems Not Needing Further Discussion</a:t>
            </a:r>
          </a:p>
        </p:txBody>
      </p:sp>
      <p:sp>
        <p:nvSpPr>
          <p:cNvPr id="3" name="Content Placeholder 2">
            <a:extLst>
              <a:ext uri="{FF2B5EF4-FFF2-40B4-BE49-F238E27FC236}">
                <a16:creationId xmlns:a16="http://schemas.microsoft.com/office/drawing/2014/main" id="{E89BBBBC-85CD-10E1-4115-37A837852E40}"/>
              </a:ext>
            </a:extLst>
          </p:cNvPr>
          <p:cNvSpPr>
            <a:spLocks noGrp="1"/>
          </p:cNvSpPr>
          <p:nvPr>
            <p:ph idx="1"/>
          </p:nvPr>
        </p:nvSpPr>
        <p:spPr/>
        <p:txBody>
          <a:bodyPr/>
          <a:lstStyle/>
          <a:p>
            <a:r>
              <a:rPr lang="en-US"/>
              <a:t>SUB.OVERLAP - "Duplicate/Overlap"</a:t>
            </a:r>
          </a:p>
          <a:p>
            <a:pPr lvl="1"/>
            <a:r>
              <a:rPr lang="en-US"/>
              <a:t>The CDR Team needs to close out the original, older submissions</a:t>
            </a:r>
          </a:p>
          <a:p>
            <a:r>
              <a:rPr lang="en-US"/>
              <a:t>SUB.COORD - "Requires extensive coordination"</a:t>
            </a:r>
          </a:p>
          <a:p>
            <a:pPr lvl="1"/>
            <a:r>
              <a:rPr lang="en-US"/>
              <a:t>We are here; the submission might take extra time</a:t>
            </a:r>
          </a:p>
          <a:p>
            <a:r>
              <a:rPr lang="en-US"/>
              <a:t>SUB.NEWTECH - "New/Emerging Technology</a:t>
            </a:r>
          </a:p>
          <a:p>
            <a:pPr lvl="1"/>
            <a:r>
              <a:rPr lang="en-US"/>
              <a:t>We are here; the submission might take extra time</a:t>
            </a:r>
          </a:p>
          <a:p>
            <a:pPr lvl="1"/>
            <a:endParaRPr lang="en-US"/>
          </a:p>
          <a:p>
            <a:endParaRPr lang="en-US"/>
          </a:p>
          <a:p>
            <a:endParaRPr lang="en-US"/>
          </a:p>
        </p:txBody>
      </p:sp>
      <p:sp>
        <p:nvSpPr>
          <p:cNvPr id="4" name="Slide Number Placeholder 3">
            <a:extLst>
              <a:ext uri="{FF2B5EF4-FFF2-40B4-BE49-F238E27FC236}">
                <a16:creationId xmlns:a16="http://schemas.microsoft.com/office/drawing/2014/main" id="{5F1BD306-9CCA-0976-3DED-8C5AFACE441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9366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1FA-491A-644F-9E4E-2F1A7EF1CDD1}"/>
              </a:ext>
            </a:extLst>
          </p:cNvPr>
          <p:cNvSpPr>
            <a:spLocks noGrp="1"/>
          </p:cNvSpPr>
          <p:nvPr>
            <p:ph type="title"/>
          </p:nvPr>
        </p:nvSpPr>
        <p:spPr/>
        <p:txBody>
          <a:bodyPr/>
          <a:lstStyle/>
          <a:p>
            <a:r>
              <a:rPr lang="en-US"/>
              <a:t>Discussion: SUB.UNCLEAR - "Unclear weakness"</a:t>
            </a:r>
          </a:p>
        </p:txBody>
      </p:sp>
      <p:sp>
        <p:nvSpPr>
          <p:cNvPr id="3" name="Content Placeholder 2">
            <a:extLst>
              <a:ext uri="{FF2B5EF4-FFF2-40B4-BE49-F238E27FC236}">
                <a16:creationId xmlns:a16="http://schemas.microsoft.com/office/drawing/2014/main" id="{9F04AA92-7E37-3037-3760-05FBE9407660}"/>
              </a:ext>
            </a:extLst>
          </p:cNvPr>
          <p:cNvSpPr>
            <a:spLocks noGrp="1"/>
          </p:cNvSpPr>
          <p:nvPr>
            <p:ph idx="1"/>
          </p:nvPr>
        </p:nvSpPr>
        <p:spPr/>
        <p:txBody>
          <a:bodyPr/>
          <a:lstStyle/>
          <a:p>
            <a:r>
              <a:rPr lang="en-US" sz="2000"/>
              <a:t>(1) Unlike most software related weaknesses, there does not seem to be a clear understanding of what is actually happening "under the hood," i.e., generative AI is like a "black box" in which the specific insecure behaviors are not clearly understood</a:t>
            </a:r>
          </a:p>
          <a:p>
            <a:pPr lvl="1"/>
            <a:r>
              <a:rPr lang="en-US" sz="2000"/>
              <a:t>Weaknesses in CWE are characterized by their behaviors.</a:t>
            </a:r>
          </a:p>
          <a:p>
            <a:pPr lvl="1"/>
            <a:r>
              <a:rPr lang="en-US" sz="2000"/>
              <a:t>The emphasis on mitigations such as "input validation" and "adversarial" techniques, or on attack methods, further suggests this lack of a clear understanding.</a:t>
            </a:r>
          </a:p>
          <a:p>
            <a:r>
              <a:rPr lang="en-US" sz="2000"/>
              <a:t>(2) What is meant by "generative artificial intelligence application"? Is it the model itself or an application that makes use of a model? Or is it both?</a:t>
            </a:r>
          </a:p>
          <a:p>
            <a:pPr lvl="1"/>
            <a:r>
              <a:rPr lang="en-US" sz="2000"/>
              <a:t>This ambiguity could cause people to interpret this weakness in different ways depending on if they are an app developer or a model developer.</a:t>
            </a:r>
          </a:p>
          <a:p>
            <a:r>
              <a:rPr lang="en-US" sz="2000"/>
              <a:t>(3) “accepts user inputs” is a normal behavior; “… which can modify or bypass the original instructions” seems more like a focus on technical impacts, or an emphasis on characteristics of the inputs, instead of the insecure behavior</a:t>
            </a:r>
          </a:p>
        </p:txBody>
      </p:sp>
      <p:sp>
        <p:nvSpPr>
          <p:cNvPr id="4" name="Slide Number Placeholder 3">
            <a:extLst>
              <a:ext uri="{FF2B5EF4-FFF2-40B4-BE49-F238E27FC236}">
                <a16:creationId xmlns:a16="http://schemas.microsoft.com/office/drawing/2014/main" id="{3DEE16A1-5B13-FFC4-F0B5-C2D13F55AC6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3744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3F4-F424-6223-22F8-6AF1A896477C}"/>
              </a:ext>
            </a:extLst>
          </p:cNvPr>
          <p:cNvSpPr>
            <a:spLocks noGrp="1"/>
          </p:cNvSpPr>
          <p:nvPr>
            <p:ph type="title"/>
          </p:nvPr>
        </p:nvSpPr>
        <p:spPr/>
        <p:txBody>
          <a:bodyPr/>
          <a:lstStyle/>
          <a:p>
            <a:r>
              <a:rPr lang="en-US"/>
              <a:t>Discussion: SUB.MITIGATION - "Too mitigation-focused"</a:t>
            </a:r>
          </a:p>
        </p:txBody>
      </p:sp>
      <p:sp>
        <p:nvSpPr>
          <p:cNvPr id="3" name="Content Placeholder 2">
            <a:extLst>
              <a:ext uri="{FF2B5EF4-FFF2-40B4-BE49-F238E27FC236}">
                <a16:creationId xmlns:a16="http://schemas.microsoft.com/office/drawing/2014/main" id="{34B7B4C5-7345-9BAA-52AF-E08E006CCD8B}"/>
              </a:ext>
            </a:extLst>
          </p:cNvPr>
          <p:cNvSpPr>
            <a:spLocks noGrp="1"/>
          </p:cNvSpPr>
          <p:nvPr>
            <p:ph idx="1"/>
          </p:nvPr>
        </p:nvSpPr>
        <p:spPr/>
        <p:txBody>
          <a:bodyPr/>
          <a:lstStyle/>
          <a:p>
            <a:r>
              <a:rPr lang="en-US"/>
              <a:t>CWE entries typically try to stay away from emphasizing the protection mechanism (in this case, input validation)</a:t>
            </a:r>
          </a:p>
          <a:p>
            <a:pPr lvl="1"/>
            <a:r>
              <a:rPr lang="en-US"/>
              <a:t>A weakness can typically be addressed by multiple protection mechanisms</a:t>
            </a:r>
          </a:p>
          <a:p>
            <a:r>
              <a:rPr lang="en-US"/>
              <a:t>Also, input validation is notoriously subject to many variations as adversaries develop new techniques to bypass validation steps</a:t>
            </a:r>
          </a:p>
          <a:p>
            <a:pPr lvl="1"/>
            <a:r>
              <a:rPr lang="en-US"/>
              <a:t>see CWE-184: Incomplete List of Disallowed Inputs</a:t>
            </a:r>
          </a:p>
          <a:p>
            <a:r>
              <a:rPr lang="en-US"/>
              <a:t>Since there is such a significant emphasis on input validation by the wider community, the best option might be to create a new CWE entry that is focused on improper input validation for generative AI applications.</a:t>
            </a:r>
          </a:p>
        </p:txBody>
      </p:sp>
      <p:sp>
        <p:nvSpPr>
          <p:cNvPr id="4" name="Slide Number Placeholder 3">
            <a:extLst>
              <a:ext uri="{FF2B5EF4-FFF2-40B4-BE49-F238E27FC236}">
                <a16:creationId xmlns:a16="http://schemas.microsoft.com/office/drawing/2014/main" id="{96AFA943-28BA-9EF5-0C06-CD0764A0129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8371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B075-1409-018A-4033-DB1C440D6B8D}"/>
              </a:ext>
            </a:extLst>
          </p:cNvPr>
          <p:cNvSpPr>
            <a:spLocks noGrp="1"/>
          </p:cNvSpPr>
          <p:nvPr>
            <p:ph type="title"/>
          </p:nvPr>
        </p:nvSpPr>
        <p:spPr/>
        <p:txBody>
          <a:bodyPr/>
          <a:lstStyle/>
          <a:p>
            <a:r>
              <a:rPr lang="en-US"/>
              <a:t>Prompt Injection: Next Steps</a:t>
            </a:r>
          </a:p>
        </p:txBody>
      </p:sp>
      <p:sp>
        <p:nvSpPr>
          <p:cNvPr id="3" name="Content Placeholder 2">
            <a:extLst>
              <a:ext uri="{FF2B5EF4-FFF2-40B4-BE49-F238E27FC236}">
                <a16:creationId xmlns:a16="http://schemas.microsoft.com/office/drawing/2014/main" id="{075199B5-E8F0-9850-23D0-F4BBC4EFC09E}"/>
              </a:ext>
            </a:extLst>
          </p:cNvPr>
          <p:cNvSpPr>
            <a:spLocks noGrp="1"/>
          </p:cNvSpPr>
          <p:nvPr>
            <p:ph idx="1"/>
          </p:nvPr>
        </p:nvSpPr>
        <p:spPr/>
        <p:txBody>
          <a:bodyPr vert="horz" lIns="91440" tIns="45720" rIns="91440" bIns="45720" rtlCol="0" anchor="t">
            <a:noAutofit/>
          </a:bodyPr>
          <a:lstStyle/>
          <a:p>
            <a:r>
              <a:rPr lang="en-US"/>
              <a:t>Discuss on CDR and in the next AI WG meeting</a:t>
            </a:r>
          </a:p>
          <a:p>
            <a:pPr lvl="1"/>
            <a:r>
              <a:rPr lang="en-US"/>
              <a:t>Can we more clearly elucidate the weakness?</a:t>
            </a:r>
          </a:p>
          <a:p>
            <a:pPr marL="685800" lvl="1" indent="-303530"/>
            <a:r>
              <a:rPr lang="en-US">
                <a:latin typeface="Tahoma"/>
                <a:ea typeface="Tahoma"/>
                <a:cs typeface="Tahoma"/>
              </a:rPr>
              <a:t>Decide if we have to “live with” an emphasis on input validation</a:t>
            </a:r>
          </a:p>
          <a:p>
            <a:pPr marL="685800" lvl="1" indent="-303530"/>
            <a:endParaRPr lang="en-US"/>
          </a:p>
          <a:p>
            <a:pPr marL="685800" lvl="1" indent="-303530"/>
            <a:endParaRPr lang="en-US"/>
          </a:p>
          <a:p>
            <a:pPr marL="685800" lvl="1" indent="-303530"/>
            <a:r>
              <a:rPr lang="en-US">
                <a:latin typeface="Tahoma"/>
                <a:ea typeface="Tahoma"/>
                <a:cs typeface="Tahoma"/>
              </a:rPr>
              <a:t>"Injection is an attack"? What allowed that to occur...</a:t>
            </a:r>
          </a:p>
          <a:p>
            <a:pPr marL="994410" lvl="2" indent="-307975"/>
            <a:r>
              <a:rPr lang="en-US">
                <a:latin typeface="Tahoma"/>
                <a:ea typeface="Tahoma"/>
                <a:cs typeface="Tahoma"/>
              </a:rPr>
              <a:t>&lt;Alternate Terms&gt;</a:t>
            </a:r>
            <a:endParaRPr lang="en-US"/>
          </a:p>
          <a:p>
            <a:pPr marL="685800" lvl="1" indent="-303530"/>
            <a:endParaRPr lang="en-US"/>
          </a:p>
          <a:p>
            <a:pPr marL="685800" lvl="1" indent="-303530"/>
            <a:endParaRPr lang="en-US"/>
          </a:p>
        </p:txBody>
      </p:sp>
      <p:sp>
        <p:nvSpPr>
          <p:cNvPr id="4" name="Slide Number Placeholder 3">
            <a:extLst>
              <a:ext uri="{FF2B5EF4-FFF2-40B4-BE49-F238E27FC236}">
                <a16:creationId xmlns:a16="http://schemas.microsoft.com/office/drawing/2014/main" id="{B4AD06B0-9D5B-C1DE-E946-E79807645C5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5935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078F-9773-589B-83C2-AAFF2A0EE3CF}"/>
              </a:ext>
            </a:extLst>
          </p:cNvPr>
          <p:cNvSpPr>
            <a:spLocks noGrp="1"/>
          </p:cNvSpPr>
          <p:nvPr>
            <p:ph type="ctrTitle" sz="quarter"/>
          </p:nvPr>
        </p:nvSpPr>
        <p:spPr/>
        <p:txBody>
          <a:bodyPr/>
          <a:lstStyle/>
          <a:p>
            <a:pPr>
              <a:lnSpc>
                <a:spcPct val="81031"/>
              </a:lnSpc>
            </a:pPr>
            <a:r>
              <a:rPr lang="en-US"/>
              <a:t>Backup Slides</a:t>
            </a:r>
          </a:p>
        </p:txBody>
      </p:sp>
      <p:sp>
        <p:nvSpPr>
          <p:cNvPr id="3" name="Slide Number Placeholder 2">
            <a:extLst>
              <a:ext uri="{FF2B5EF4-FFF2-40B4-BE49-F238E27FC236}">
                <a16:creationId xmlns:a16="http://schemas.microsoft.com/office/drawing/2014/main" id="{59749EBF-BF4E-22AB-B68D-80A0858089D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0071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15A-FECA-4B15-659A-716E8ECB1702}"/>
              </a:ext>
            </a:extLst>
          </p:cNvPr>
          <p:cNvSpPr>
            <a:spLocks noGrp="1"/>
          </p:cNvSpPr>
          <p:nvPr>
            <p:ph type="title"/>
          </p:nvPr>
        </p:nvSpPr>
        <p:spPr/>
        <p:txBody>
          <a:bodyPr/>
          <a:lstStyle/>
          <a:p>
            <a:r>
              <a:rPr lang="en-US"/>
              <a:t>General CDR Process</a:t>
            </a:r>
          </a:p>
        </p:txBody>
      </p:sp>
      <p:sp>
        <p:nvSpPr>
          <p:cNvPr id="3" name="Content Placeholder 2">
            <a:extLst>
              <a:ext uri="{FF2B5EF4-FFF2-40B4-BE49-F238E27FC236}">
                <a16:creationId xmlns:a16="http://schemas.microsoft.com/office/drawing/2014/main" id="{B92821BF-18BA-E378-4274-4B213432E8A4}"/>
              </a:ext>
            </a:extLst>
          </p:cNvPr>
          <p:cNvSpPr>
            <a:spLocks noGrp="1"/>
          </p:cNvSpPr>
          <p:nvPr>
            <p:ph idx="1"/>
          </p:nvPr>
        </p:nvSpPr>
        <p:spPr/>
        <p:txBody>
          <a:bodyPr/>
          <a:lstStyle/>
          <a:p>
            <a:r>
              <a:rPr lang="en-US" sz="2000"/>
              <a:t>Stage 1 (Initial): ensure the weakness/weaknesses is clearly described</a:t>
            </a:r>
          </a:p>
          <a:p>
            <a:pPr lvl="1"/>
            <a:r>
              <a:rPr lang="en-US" sz="2000"/>
              <a:t>Limited number of elements (description, relationships, references)</a:t>
            </a:r>
          </a:p>
          <a:p>
            <a:r>
              <a:rPr lang="en-US" sz="2000"/>
              <a:t>Stage 2 (Full): gather additional details</a:t>
            </a:r>
          </a:p>
          <a:p>
            <a:pPr lvl="1"/>
            <a:r>
              <a:rPr lang="en-US" sz="2000"/>
              <a:t>All required elements – potential mitigations, observed/demonstrative examples, </a:t>
            </a:r>
          </a:p>
          <a:p>
            <a:pPr lvl="1"/>
            <a:r>
              <a:rPr lang="en-US" sz="2000"/>
              <a:t>Finalize (copy-edit) and review all elements</a:t>
            </a:r>
          </a:p>
          <a:p>
            <a:r>
              <a:rPr lang="en-US" sz="2000"/>
              <a:t>Stage 3 (Content Production): enter the data into internal repository</a:t>
            </a:r>
          </a:p>
          <a:p>
            <a:pPr lvl="1"/>
            <a:r>
              <a:rPr lang="en-US" sz="2000"/>
              <a:t>Assign new CWE ID, convert text to CWE’s XML format, etc.</a:t>
            </a:r>
          </a:p>
          <a:p>
            <a:r>
              <a:rPr lang="en-US" sz="2000"/>
              <a:t>Stage 4 (Publication): publish in a new CWE version</a:t>
            </a:r>
          </a:p>
          <a:p>
            <a:pPr lvl="1"/>
            <a:r>
              <a:rPr lang="en-US" sz="2000"/>
              <a:t>Every 4 months</a:t>
            </a:r>
          </a:p>
          <a:p>
            <a:pPr lvl="1"/>
            <a:r>
              <a:rPr lang="en-US" sz="2000"/>
              <a:t>Next version: CWE 4.15 – July 16, 2024</a:t>
            </a:r>
          </a:p>
        </p:txBody>
      </p:sp>
      <p:sp>
        <p:nvSpPr>
          <p:cNvPr id="4" name="Slide Number Placeholder 3">
            <a:extLst>
              <a:ext uri="{FF2B5EF4-FFF2-40B4-BE49-F238E27FC236}">
                <a16:creationId xmlns:a16="http://schemas.microsoft.com/office/drawing/2014/main" id="{6C62B2C2-C38C-93ED-0C68-B25E3A5085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5331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AFC-0746-3005-3E93-2624A728C664}"/>
              </a:ext>
            </a:extLst>
          </p:cNvPr>
          <p:cNvSpPr>
            <a:spLocks noGrp="1"/>
          </p:cNvSpPr>
          <p:nvPr>
            <p:ph type="ctrTitle" sz="quarter"/>
          </p:nvPr>
        </p:nvSpPr>
        <p:spPr/>
        <p:txBody>
          <a:bodyPr/>
          <a:lstStyle/>
          <a:p>
            <a:pPr>
              <a:lnSpc>
                <a:spcPct val="81031"/>
              </a:lnSpc>
            </a:pPr>
            <a:r>
              <a:rPr lang="en-US">
                <a:solidFill>
                  <a:srgbClr val="FF0000"/>
                </a:solidFill>
              </a:rPr>
              <a:t>Notice: This Meeting Will Be Recorded</a:t>
            </a:r>
            <a:endParaRPr lang="en-US"/>
          </a:p>
        </p:txBody>
      </p:sp>
      <p:sp>
        <p:nvSpPr>
          <p:cNvPr id="3" name="Slide Number Placeholder 2">
            <a:extLst>
              <a:ext uri="{FF2B5EF4-FFF2-40B4-BE49-F238E27FC236}">
                <a16:creationId xmlns:a16="http://schemas.microsoft.com/office/drawing/2014/main" id="{B53DA309-52B9-3B76-0B1C-E8C1BDD8A4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2997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9CF-831B-DFBE-404B-6586117C9E5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32062DF9-CFF1-0BEE-15FF-59D403B018ED}"/>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Introductions</a:t>
            </a:r>
          </a:p>
          <a:p>
            <a:pPr marL="307975" indent="-307975"/>
            <a:r>
              <a:rPr lang="en-US">
                <a:latin typeface="Tahoma"/>
                <a:ea typeface="Tahoma"/>
                <a:cs typeface="Tahoma"/>
              </a:rPr>
              <a:t>WG Mission and Goals</a:t>
            </a:r>
          </a:p>
          <a:p>
            <a:pPr marL="307975" indent="-307975"/>
            <a:r>
              <a:rPr lang="en-US">
                <a:latin typeface="Tahoma"/>
                <a:ea typeface="Tahoma"/>
                <a:cs typeface="Tahoma"/>
              </a:rPr>
              <a:t>Co-Chairs</a:t>
            </a:r>
          </a:p>
          <a:p>
            <a:pPr marL="307975" indent="-307975"/>
            <a:r>
              <a:rPr lang="en-US">
                <a:latin typeface="Tahoma"/>
                <a:ea typeface="Tahoma"/>
                <a:cs typeface="Tahoma"/>
              </a:rPr>
              <a:t>CWE and Prompt Injection</a:t>
            </a:r>
          </a:p>
        </p:txBody>
      </p:sp>
      <p:sp>
        <p:nvSpPr>
          <p:cNvPr id="4" name="Slide Number Placeholder 3">
            <a:extLst>
              <a:ext uri="{FF2B5EF4-FFF2-40B4-BE49-F238E27FC236}">
                <a16:creationId xmlns:a16="http://schemas.microsoft.com/office/drawing/2014/main" id="{A3853FE8-0300-A6AF-2937-9333377584E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25911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8641-60A1-E1B8-26DE-D672971CCAD9}"/>
              </a:ext>
            </a:extLst>
          </p:cNvPr>
          <p:cNvSpPr>
            <a:spLocks noGrp="1"/>
          </p:cNvSpPr>
          <p:nvPr>
            <p:ph type="title"/>
          </p:nvPr>
        </p:nvSpPr>
        <p:spPr/>
        <p:txBody>
          <a:bodyPr/>
          <a:lstStyle/>
          <a:p>
            <a:r>
              <a:rPr lang="en-US"/>
              <a:t>Participant Introductions</a:t>
            </a:r>
          </a:p>
        </p:txBody>
      </p:sp>
      <p:sp>
        <p:nvSpPr>
          <p:cNvPr id="3" name="Content Placeholder 2">
            <a:extLst>
              <a:ext uri="{FF2B5EF4-FFF2-40B4-BE49-F238E27FC236}">
                <a16:creationId xmlns:a16="http://schemas.microsoft.com/office/drawing/2014/main" id="{7DA3C9E9-D4F0-DB41-C48C-89DFCBD73F13}"/>
              </a:ext>
            </a:extLst>
          </p:cNvPr>
          <p:cNvSpPr>
            <a:spLocks noGrp="1"/>
          </p:cNvSpPr>
          <p:nvPr>
            <p:ph idx="1"/>
          </p:nvPr>
        </p:nvSpPr>
        <p:spPr/>
        <p:txBody>
          <a:bodyPr/>
          <a:lstStyle/>
          <a:p>
            <a:r>
              <a:rPr lang="en-US"/>
              <a:t>MITRE staff</a:t>
            </a:r>
          </a:p>
          <a:p>
            <a:pPr lvl="1"/>
            <a:r>
              <a:rPr lang="en-US"/>
              <a:t>Alec Summers</a:t>
            </a:r>
          </a:p>
          <a:p>
            <a:pPr lvl="1"/>
            <a:r>
              <a:rPr lang="en-US"/>
              <a:t>Steve Christey Coley</a:t>
            </a:r>
          </a:p>
          <a:p>
            <a:pPr lvl="1"/>
            <a:r>
              <a:rPr lang="en-US"/>
              <a:t>Bob Heinemann</a:t>
            </a:r>
          </a:p>
          <a:p>
            <a:pPr lvl="1"/>
            <a:endParaRPr lang="en-US"/>
          </a:p>
          <a:p>
            <a:r>
              <a:rPr lang="en-US"/>
              <a:t>Other WG Group Members</a:t>
            </a:r>
          </a:p>
          <a:p>
            <a:pPr lvl="1"/>
            <a:endParaRPr lang="en-US"/>
          </a:p>
        </p:txBody>
      </p:sp>
      <p:sp>
        <p:nvSpPr>
          <p:cNvPr id="4" name="Slide Number Placeholder 3">
            <a:extLst>
              <a:ext uri="{FF2B5EF4-FFF2-40B4-BE49-F238E27FC236}">
                <a16:creationId xmlns:a16="http://schemas.microsoft.com/office/drawing/2014/main" id="{A9E2F16F-1747-8F29-4E72-D519CA1C2B3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0725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793D-11C4-7EED-FF76-D5B77C284C02}"/>
              </a:ext>
            </a:extLst>
          </p:cNvPr>
          <p:cNvSpPr>
            <a:spLocks noGrp="1"/>
          </p:cNvSpPr>
          <p:nvPr>
            <p:ph type="title"/>
          </p:nvPr>
        </p:nvSpPr>
        <p:spPr/>
        <p:txBody>
          <a:bodyPr/>
          <a:lstStyle/>
          <a:p>
            <a:r>
              <a:rPr lang="en-US">
                <a:latin typeface="Tahoma"/>
                <a:ea typeface="Tahoma"/>
                <a:cs typeface="Tahoma"/>
              </a:rPr>
              <a:t>AI WG Mission and Goals</a:t>
            </a:r>
          </a:p>
        </p:txBody>
      </p:sp>
      <p:sp>
        <p:nvSpPr>
          <p:cNvPr id="3" name="Content Placeholder 2">
            <a:extLst>
              <a:ext uri="{FF2B5EF4-FFF2-40B4-BE49-F238E27FC236}">
                <a16:creationId xmlns:a16="http://schemas.microsoft.com/office/drawing/2014/main" id="{26B8C301-8ADC-3000-1900-5E4D047B34E9}"/>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Draft proposal: </a:t>
            </a:r>
            <a:endParaRPr lang="en-US"/>
          </a:p>
          <a:p>
            <a:pPr marL="685800" lvl="1" indent="-303530"/>
            <a:r>
              <a:rPr lang="en-US">
                <a:latin typeface="Tahoma"/>
                <a:ea typeface="Tahoma"/>
                <a:cs typeface="Tahoma"/>
              </a:rPr>
              <a:t>Identify and address gaps in the CWE corpus where AI-related weaknesses are not adequately covered, and work collaboratively to fix them</a:t>
            </a:r>
            <a:endParaRPr lang="en-US"/>
          </a:p>
          <a:p>
            <a:pPr marL="685800" lvl="1" indent="-303530"/>
            <a:endParaRPr lang="en-US"/>
          </a:p>
          <a:p>
            <a:pPr marL="685800" lvl="1" indent="-303530"/>
            <a:r>
              <a:rPr lang="en-US">
                <a:latin typeface="Tahoma"/>
                <a:ea typeface="Tahoma"/>
                <a:cs typeface="Tahoma"/>
              </a:rPr>
              <a:t>Thoughts about where do the things go that don't fit in CWE/CWE? PSIRT teams are struggling with this. Incorporate scope of programs into above mission language </a:t>
            </a:r>
            <a:endParaRPr lang="en-US"/>
          </a:p>
          <a:p>
            <a:pPr marL="994410" lvl="2" indent="-307975"/>
            <a:r>
              <a:rPr lang="en-US">
                <a:latin typeface="Tahoma"/>
                <a:ea typeface="Tahoma"/>
                <a:cs typeface="Tahoma"/>
              </a:rPr>
              <a:t>Not all AI-related security issues may be within CVE &amp; CWE scope</a:t>
            </a:r>
            <a:endParaRPr lang="en-US"/>
          </a:p>
          <a:p>
            <a:pPr marL="307975" indent="-307975"/>
            <a:endParaRPr lang="en-US"/>
          </a:p>
        </p:txBody>
      </p:sp>
      <p:sp>
        <p:nvSpPr>
          <p:cNvPr id="4" name="Slide Number Placeholder 3">
            <a:extLst>
              <a:ext uri="{FF2B5EF4-FFF2-40B4-BE49-F238E27FC236}">
                <a16:creationId xmlns:a16="http://schemas.microsoft.com/office/drawing/2014/main" id="{920D731B-D04D-8897-2250-FF83CB9FAF9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1396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8B71-3A55-5DC1-2624-D644891F8D19}"/>
              </a:ext>
            </a:extLst>
          </p:cNvPr>
          <p:cNvSpPr>
            <a:spLocks noGrp="1"/>
          </p:cNvSpPr>
          <p:nvPr>
            <p:ph type="title"/>
          </p:nvPr>
        </p:nvSpPr>
        <p:spPr/>
        <p:txBody>
          <a:bodyPr/>
          <a:lstStyle/>
          <a:p>
            <a:r>
              <a:rPr lang="en-US">
                <a:latin typeface="Tahoma"/>
                <a:ea typeface="Tahoma"/>
                <a:cs typeface="Tahoma"/>
              </a:rPr>
              <a:t>WG Leadership Structure</a:t>
            </a:r>
            <a:endParaRPr lang="en-US">
              <a:highlight>
                <a:srgbClr val="FFFF00"/>
              </a:highlight>
            </a:endParaRPr>
          </a:p>
        </p:txBody>
      </p:sp>
      <p:sp>
        <p:nvSpPr>
          <p:cNvPr id="3" name="Content Placeholder 2">
            <a:extLst>
              <a:ext uri="{FF2B5EF4-FFF2-40B4-BE49-F238E27FC236}">
                <a16:creationId xmlns:a16="http://schemas.microsoft.com/office/drawing/2014/main" id="{3C31467F-3532-A0F8-842A-70390AD501EB}"/>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CVE and CWE working groups are governed by the CVE and CWE Boards, respectively</a:t>
            </a:r>
          </a:p>
          <a:p>
            <a:pPr marL="307975" indent="-307975"/>
            <a:r>
              <a:rPr lang="en-US">
                <a:latin typeface="Tahoma"/>
                <a:ea typeface="Tahoma"/>
                <a:cs typeface="Tahoma"/>
              </a:rPr>
              <a:t>This group was launched after approval from the CWE Board</a:t>
            </a:r>
          </a:p>
          <a:p>
            <a:pPr marL="685800" lvl="1" indent="-303530"/>
            <a:r>
              <a:rPr lang="en-US">
                <a:latin typeface="Tahoma"/>
                <a:ea typeface="Tahoma"/>
                <a:cs typeface="Tahoma"/>
              </a:rPr>
              <a:t>Periodic reporting of status and activities </a:t>
            </a:r>
          </a:p>
          <a:p>
            <a:pPr marL="685800" lvl="1" indent="-303530"/>
            <a:endParaRPr lang="en-US">
              <a:latin typeface="Tahoma"/>
              <a:ea typeface="Tahoma"/>
              <a:cs typeface="Tahoma"/>
            </a:endParaRPr>
          </a:p>
          <a:p>
            <a:pPr marL="307975" indent="-307975"/>
            <a:r>
              <a:rPr lang="en-US">
                <a:latin typeface="Tahoma"/>
                <a:ea typeface="Tahoma"/>
                <a:cs typeface="Tahoma"/>
              </a:rPr>
              <a:t>Working Groups are most effective when led by a set of chairs/co-chairs that represent the diverse CVE/CWE stakeholder communities</a:t>
            </a:r>
          </a:p>
          <a:p>
            <a:pPr marL="685800" lvl="1" indent="-303530"/>
            <a:r>
              <a:rPr lang="en-US">
                <a:latin typeface="Tahoma"/>
                <a:ea typeface="Tahoma"/>
                <a:cs typeface="Tahoma"/>
              </a:rPr>
              <a:t>If you are interested in being a chair / co-chair, please email </a:t>
            </a:r>
            <a:r>
              <a:rPr lang="en-US">
                <a:latin typeface="Tahoma"/>
                <a:ea typeface="Tahoma"/>
                <a:cs typeface="Tahoma"/>
                <a:hlinkClick r:id="rId2"/>
              </a:rPr>
              <a:t>cwe@mitre.org</a:t>
            </a:r>
            <a:r>
              <a:rPr lang="en-US">
                <a:latin typeface="Tahoma"/>
                <a:ea typeface="Tahoma"/>
                <a:cs typeface="Tahoma"/>
              </a:rPr>
              <a:t> or let us know in the chat</a:t>
            </a:r>
          </a:p>
        </p:txBody>
      </p:sp>
      <p:sp>
        <p:nvSpPr>
          <p:cNvPr id="4" name="Slide Number Placeholder 3">
            <a:extLst>
              <a:ext uri="{FF2B5EF4-FFF2-40B4-BE49-F238E27FC236}">
                <a16:creationId xmlns:a16="http://schemas.microsoft.com/office/drawing/2014/main" id="{1524C0D1-A5B6-D75F-6700-345DFE52A57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1645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376-563D-EE7E-50F1-682FCD07ADB1}"/>
              </a:ext>
            </a:extLst>
          </p:cNvPr>
          <p:cNvSpPr>
            <a:spLocks noGrp="1"/>
          </p:cNvSpPr>
          <p:nvPr>
            <p:ph type="ctrTitle" sz="quarter"/>
          </p:nvPr>
        </p:nvSpPr>
        <p:spPr/>
        <p:txBody>
          <a:bodyPr/>
          <a:lstStyle/>
          <a:p>
            <a:pPr>
              <a:lnSpc>
                <a:spcPct val="81031"/>
              </a:lnSpc>
            </a:pPr>
            <a:r>
              <a:rPr lang="en-US"/>
              <a:t>CWE: Prompt Injection Weaknesses</a:t>
            </a:r>
          </a:p>
        </p:txBody>
      </p:sp>
      <p:sp>
        <p:nvSpPr>
          <p:cNvPr id="3" name="Slide Number Placeholder 2">
            <a:extLst>
              <a:ext uri="{FF2B5EF4-FFF2-40B4-BE49-F238E27FC236}">
                <a16:creationId xmlns:a16="http://schemas.microsoft.com/office/drawing/2014/main" id="{FB910497-E777-8587-2D27-ECD98AEE4C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76275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945E-9FE7-29DA-4337-E1BC688817B9}"/>
              </a:ext>
            </a:extLst>
          </p:cNvPr>
          <p:cNvSpPr>
            <a:spLocks noGrp="1"/>
          </p:cNvSpPr>
          <p:nvPr>
            <p:ph type="title"/>
          </p:nvPr>
        </p:nvSpPr>
        <p:spPr/>
        <p:txBody>
          <a:bodyPr/>
          <a:lstStyle/>
          <a:p>
            <a:r>
              <a:rPr lang="en-US"/>
              <a:t>Prompt Injection – How Did We Get Here?</a:t>
            </a:r>
          </a:p>
        </p:txBody>
      </p:sp>
      <p:sp>
        <p:nvSpPr>
          <p:cNvPr id="3" name="Content Placeholder 2">
            <a:extLst>
              <a:ext uri="{FF2B5EF4-FFF2-40B4-BE49-F238E27FC236}">
                <a16:creationId xmlns:a16="http://schemas.microsoft.com/office/drawing/2014/main" id="{302D9D2F-FFD9-49F1-E784-AE896B4C29BB}"/>
              </a:ext>
            </a:extLst>
          </p:cNvPr>
          <p:cNvSpPr>
            <a:spLocks noGrp="1"/>
          </p:cNvSpPr>
          <p:nvPr>
            <p:ph idx="1"/>
          </p:nvPr>
        </p:nvSpPr>
        <p:spPr>
          <a:xfrm>
            <a:off x="616449" y="1371601"/>
            <a:ext cx="7651251" cy="4794737"/>
          </a:xfrm>
        </p:spPr>
        <p:txBody>
          <a:bodyPr/>
          <a:lstStyle/>
          <a:p>
            <a:r>
              <a:rPr lang="en-US"/>
              <a:t>Use of new CDR (Content Development Repository)</a:t>
            </a:r>
          </a:p>
          <a:p>
            <a:r>
              <a:rPr lang="en-US"/>
              <a:t>2 older submissions were not weakness-focused and had many problems</a:t>
            </a:r>
          </a:p>
          <a:p>
            <a:r>
              <a:rPr lang="en-US"/>
              <a:t>CWE Team members consulted with MITRE AI SMEs to propose a new submission to replace the previous two submissions</a:t>
            </a:r>
          </a:p>
          <a:p>
            <a:r>
              <a:rPr lang="en-US"/>
              <a:t>We are seeking input from both the AI WG and the broader CDR community</a:t>
            </a:r>
          </a:p>
          <a:p>
            <a:r>
              <a:rPr lang="en-US"/>
              <a:t>Pending community consensus, we hope to get “prompt injection” into CWE 4.15 in July</a:t>
            </a:r>
          </a:p>
        </p:txBody>
      </p:sp>
      <p:sp>
        <p:nvSpPr>
          <p:cNvPr id="4" name="Slide Number Placeholder 3">
            <a:extLst>
              <a:ext uri="{FF2B5EF4-FFF2-40B4-BE49-F238E27FC236}">
                <a16:creationId xmlns:a16="http://schemas.microsoft.com/office/drawing/2014/main" id="{C1306989-6AE6-8828-1342-4E303BE942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pic>
        <p:nvPicPr>
          <p:cNvPr id="6" name="Picture 5" descr="A person in a suit with his hands up&#10;&#10;Description automatically generated">
            <a:extLst>
              <a:ext uri="{FF2B5EF4-FFF2-40B4-BE49-F238E27FC236}">
                <a16:creationId xmlns:a16="http://schemas.microsoft.com/office/drawing/2014/main" id="{150BB984-5DCB-59C2-D3AA-005C6807399D}"/>
              </a:ext>
            </a:extLst>
          </p:cNvPr>
          <p:cNvPicPr>
            <a:picLocks noChangeAspect="1"/>
          </p:cNvPicPr>
          <p:nvPr/>
        </p:nvPicPr>
        <p:blipFill>
          <a:blip r:embed="rId2"/>
          <a:stretch>
            <a:fillRect/>
          </a:stretch>
        </p:blipFill>
        <p:spPr>
          <a:xfrm>
            <a:off x="8615597" y="2139949"/>
            <a:ext cx="3318932" cy="1866899"/>
          </a:xfrm>
          <a:prstGeom prst="rect">
            <a:avLst/>
          </a:prstGeom>
        </p:spPr>
      </p:pic>
    </p:spTree>
    <p:extLst>
      <p:ext uri="{BB962C8B-B14F-4D97-AF65-F5344CB8AC3E}">
        <p14:creationId xmlns:p14="http://schemas.microsoft.com/office/powerpoint/2010/main" val="363307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0783-4377-73AF-E950-991F81DDD257}"/>
              </a:ext>
            </a:extLst>
          </p:cNvPr>
          <p:cNvSpPr>
            <a:spLocks noGrp="1"/>
          </p:cNvSpPr>
          <p:nvPr>
            <p:ph type="title"/>
          </p:nvPr>
        </p:nvSpPr>
        <p:spPr/>
        <p:txBody>
          <a:bodyPr/>
          <a:lstStyle/>
          <a:p>
            <a:r>
              <a:rPr lang="en-US"/>
              <a:t>CDR Stages and Phases</a:t>
            </a:r>
          </a:p>
        </p:txBody>
      </p:sp>
      <p:pic>
        <p:nvPicPr>
          <p:cNvPr id="6" name="Content Placeholder 5" descr="A diagram of process and text&#10;&#10;Description automatically generated with medium confidence">
            <a:extLst>
              <a:ext uri="{FF2B5EF4-FFF2-40B4-BE49-F238E27FC236}">
                <a16:creationId xmlns:a16="http://schemas.microsoft.com/office/drawing/2014/main" id="{3D6FE0B4-3475-0788-98A3-CCDB021F30DB}"/>
              </a:ext>
            </a:extLst>
          </p:cNvPr>
          <p:cNvPicPr>
            <a:picLocks noGrp="1" noChangeAspect="1"/>
          </p:cNvPicPr>
          <p:nvPr>
            <p:ph idx="1"/>
          </p:nvPr>
        </p:nvPicPr>
        <p:blipFill>
          <a:blip r:embed="rId2"/>
          <a:stretch>
            <a:fillRect/>
          </a:stretch>
        </p:blipFill>
        <p:spPr>
          <a:xfrm>
            <a:off x="616447" y="1486062"/>
            <a:ext cx="11236721" cy="4798991"/>
          </a:xfrm>
        </p:spPr>
      </p:pic>
      <p:sp>
        <p:nvSpPr>
          <p:cNvPr id="4" name="Slide Number Placeholder 3">
            <a:extLst>
              <a:ext uri="{FF2B5EF4-FFF2-40B4-BE49-F238E27FC236}">
                <a16:creationId xmlns:a16="http://schemas.microsoft.com/office/drawing/2014/main" id="{2658619B-0B38-4D39-0659-C593621513D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08BB7B1D-0F00-C2BA-DFD8-E2EA206EAE48}"/>
              </a:ext>
            </a:extLst>
          </p:cNvPr>
          <p:cNvSpPr txBox="1"/>
          <p:nvPr/>
        </p:nvSpPr>
        <p:spPr>
          <a:xfrm>
            <a:off x="464047" y="1397675"/>
            <a:ext cx="4603253" cy="2339102"/>
          </a:xfrm>
          <a:prstGeom prst="rect">
            <a:avLst/>
          </a:prstGeom>
          <a:noFill/>
        </p:spPr>
        <p:txBody>
          <a:bodyPr wrap="square" rtlCol="0">
            <a:spAutoFit/>
          </a:bodyPr>
          <a:lstStyle/>
          <a:p>
            <a:pPr marL="285750" indent="-285750">
              <a:buFont typeface="Arial" panose="020B0604020202020204" pitchFamily="34" charset="0"/>
              <a:buChar char="•"/>
            </a:pPr>
            <a:r>
              <a:rPr lang="en-US"/>
              <a:t>Stage 1: clarify the bare essentials</a:t>
            </a:r>
          </a:p>
          <a:p>
            <a:pPr marL="742950" lvl="1" indent="-285750">
              <a:buFont typeface="Arial" panose="020B0604020202020204" pitchFamily="34" charset="0"/>
              <a:buChar char="•"/>
            </a:pPr>
            <a:r>
              <a:rPr lang="en-US" sz="2000" b="1">
                <a:solidFill>
                  <a:srgbClr val="FF0000"/>
                </a:solidFill>
                <a:highlight>
                  <a:srgbClr val="FFFF00"/>
                </a:highlight>
              </a:rPr>
              <a:t>We are in Phase 4</a:t>
            </a:r>
            <a:r>
              <a:rPr lang="en-US"/>
              <a:t>, the biggest hurdle</a:t>
            </a:r>
          </a:p>
          <a:p>
            <a:pPr marL="742950" lvl="1" indent="-285750">
              <a:buFont typeface="Arial" panose="020B0604020202020204" pitchFamily="34" charset="0"/>
              <a:buChar char="•"/>
            </a:pPr>
            <a:r>
              <a:rPr lang="en-US"/>
              <a:t>The CWE Team identified multiple problems in Phase 3</a:t>
            </a:r>
          </a:p>
          <a:p>
            <a:pPr marL="285750" indent="-285750">
              <a:buFont typeface="Arial" panose="020B0604020202020204" pitchFamily="34" charset="0"/>
              <a:buChar char="•"/>
            </a:pPr>
            <a:r>
              <a:rPr lang="en-US"/>
              <a:t>Stage 2: requires lots of effort and expertise, but generally isn’t technically difficult</a:t>
            </a:r>
          </a:p>
          <a:p>
            <a:pPr marL="285750" indent="-285750">
              <a:buFont typeface="Arial" panose="020B0604020202020204" pitchFamily="34" charset="0"/>
              <a:buChar char="•"/>
            </a:pPr>
            <a:r>
              <a:rPr lang="en-US"/>
              <a:t>Stages 3 and 4 require minimal effort</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246688650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50FCDD-08B1-48D8-BB50-7A17E590A5EE}">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1775F550-92B0-4AF7-A4CE-A813320B618B}">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MITRE_Briefing_Template16x9</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mitre-2018</vt:lpstr>
      <vt:lpstr>CWE AI WG Kickoff Meeting</vt:lpstr>
      <vt:lpstr>Notice: This Meeting Will Be Recorded</vt:lpstr>
      <vt:lpstr>Agenda</vt:lpstr>
      <vt:lpstr>Participant Introductions</vt:lpstr>
      <vt:lpstr>AI WG Mission and Goals</vt:lpstr>
      <vt:lpstr>WG Leadership Structure</vt:lpstr>
      <vt:lpstr>CWE: Prompt Injection Weaknesses</vt:lpstr>
      <vt:lpstr>Prompt Injection – How Did We Get Here?</vt:lpstr>
      <vt:lpstr>CDR Stages and Phases</vt:lpstr>
      <vt:lpstr>New Submission ES2405-84711fc4 - Insufficient Input Validation in Generative AI Applications</vt:lpstr>
      <vt:lpstr>Boilerplate Problem Descriptions for This New Submission</vt:lpstr>
      <vt:lpstr>Problems Not Needing Further Discussion</vt:lpstr>
      <vt:lpstr>Discussion: SUB.UNCLEAR - "Unclear weakness"</vt:lpstr>
      <vt:lpstr>Discussion: SUB.MITIGATION - "Too mitigation-focused"</vt:lpstr>
      <vt:lpstr>Prompt Injection: Next Steps</vt:lpstr>
      <vt:lpstr>Backup Slides</vt:lpstr>
      <vt:lpstr>General CDR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revision>1</cp:revision>
  <dcterms:created xsi:type="dcterms:W3CDTF">2019-02-26T16:06:40Z</dcterms:created>
  <dcterms:modified xsi:type="dcterms:W3CDTF">2024-05-17T15:00:10Z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