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24"/>
  </p:notesMasterIdLst>
  <p:handoutMasterIdLst>
    <p:handoutMasterId r:id="rId25"/>
  </p:handoutMasterIdLst>
  <p:sldIdLst>
    <p:sldId id="280" r:id="rId5"/>
    <p:sldId id="281" r:id="rId6"/>
    <p:sldId id="275" r:id="rId7"/>
    <p:sldId id="354" r:id="rId8"/>
    <p:sldId id="372" r:id="rId9"/>
    <p:sldId id="373" r:id="rId10"/>
    <p:sldId id="367" r:id="rId11"/>
    <p:sldId id="368" r:id="rId12"/>
    <p:sldId id="369" r:id="rId13"/>
    <p:sldId id="366" r:id="rId14"/>
    <p:sldId id="371" r:id="rId15"/>
    <p:sldId id="282" r:id="rId16"/>
    <p:sldId id="355" r:id="rId17"/>
    <p:sldId id="363" r:id="rId18"/>
    <p:sldId id="374" r:id="rId19"/>
    <p:sldId id="271" r:id="rId20"/>
    <p:sldId id="375" r:id="rId21"/>
    <p:sldId id="359" r:id="rId22"/>
    <p:sldId id="3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2B4D78-08F5-582B-42D3-A0FE16C544AC}" name="Alec J Summers" initials="AJS" userId="S::asummers@mitre.org::d9c4246f-ffa8-4c52-a253-9dc5efe19ef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3" autoAdjust="0"/>
    <p:restoredTop sz="94663" autoAdjust="0"/>
  </p:normalViewPr>
  <p:slideViewPr>
    <p:cSldViewPr snapToGrid="0">
      <p:cViewPr varScale="1">
        <p:scale>
          <a:sx n="124" d="100"/>
          <a:sy n="124" d="100"/>
        </p:scale>
        <p:origin x="208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6/2/22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we@mitre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capec@mitre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8CC5-C2C4-6441-A117-CD8D639E4E1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CWE/CAPEC User Experience Working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1CBA8-0641-3149-9CAD-CE6FCE2D9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1,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F1D0-8616-AB41-AD6A-4889142D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8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591-61C7-4B0F-B8F6-E867E4F8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60301-E36F-431D-8714-F11D14F0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10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7C56A4-DF1B-AC9E-1B17-F51FF8184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51152"/>
              </p:ext>
            </p:extLst>
          </p:nvPr>
        </p:nvGraphicFramePr>
        <p:xfrm>
          <a:off x="615950" y="1765190"/>
          <a:ext cx="11237913" cy="3363402"/>
        </p:xfrm>
        <a:graphic>
          <a:graphicData uri="http://schemas.openxmlformats.org/drawingml/2006/table">
            <a:tbl>
              <a:tblPr/>
              <a:tblGrid>
                <a:gridCol w="1123398">
                  <a:extLst>
                    <a:ext uri="{9D8B030D-6E8A-4147-A177-3AD203B41FA5}">
                      <a16:colId xmlns:a16="http://schemas.microsoft.com/office/drawing/2014/main" val="1954835516"/>
                    </a:ext>
                  </a:extLst>
                </a:gridCol>
                <a:gridCol w="6816740">
                  <a:extLst>
                    <a:ext uri="{9D8B030D-6E8A-4147-A177-3AD203B41FA5}">
                      <a16:colId xmlns:a16="http://schemas.microsoft.com/office/drawing/2014/main" val="2676307201"/>
                    </a:ext>
                  </a:extLst>
                </a:gridCol>
                <a:gridCol w="776755">
                  <a:extLst>
                    <a:ext uri="{9D8B030D-6E8A-4147-A177-3AD203B41FA5}">
                      <a16:colId xmlns:a16="http://schemas.microsoft.com/office/drawing/2014/main" val="1791788514"/>
                    </a:ext>
                  </a:extLst>
                </a:gridCol>
                <a:gridCol w="2521020">
                  <a:extLst>
                    <a:ext uri="{9D8B030D-6E8A-4147-A177-3AD203B41FA5}">
                      <a16:colId xmlns:a16="http://schemas.microsoft.com/office/drawing/2014/main" val="3905536829"/>
                    </a:ext>
                  </a:extLst>
                </a:gridCol>
              </a:tblGrid>
              <a:tr h="415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Term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Definition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Authority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Authorities Doc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73727"/>
                  </a:ext>
                </a:extLst>
              </a:tr>
              <a:tr h="732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Vulnerability</a:t>
                      </a:r>
                    </a:p>
                  </a:txBody>
                  <a:tcPr marL="8496" marR="8496" marT="84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 flaw in a software, firmware, hardware, or service component resulting from a weakness that can be exploited, causing a negative impact to the confidentiality, integrity, or availability of an impacted component or components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CVE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website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59870"/>
                  </a:ext>
                </a:extLst>
              </a:tr>
              <a:tr h="11277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Weakness</a:t>
                      </a:r>
                    </a:p>
                  </a:txBody>
                  <a:tcPr marL="8496" marR="8496" marT="84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type of mistake made during the implementation, design, or other phases of a product lifecycle that, under the right conditions, could contribute to the introduction of vulnerabilities in a range of products made by different vendors.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n/a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edited from def on CWE website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559892"/>
                  </a:ext>
                </a:extLst>
              </a:tr>
              <a:tr h="1088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Attack Pattern</a:t>
                      </a:r>
                    </a:p>
                  </a:txBody>
                  <a:tcPr marL="8496" marR="8496" marT="84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The common approach and attributes related to the exploitation of a known weakness type, usually in cyber-enabled capabilities 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n/a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edited from def on CAPEC website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9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9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3B8A-C652-49E3-BDE0-FE88E7BB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Member Feedback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DD981-AD8B-4340-A3D9-DE22BEAD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6598F-2785-4DB0-BEA9-BFFAE3B3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28" y="1371601"/>
            <a:ext cx="4824617" cy="44251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9AAF49-0982-4D74-8EF8-68F9BDDB9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045" y="369544"/>
            <a:ext cx="4936530" cy="57967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95F54C-3D6E-46FF-BC37-EEF69C2B4800}"/>
              </a:ext>
            </a:extLst>
          </p:cNvPr>
          <p:cNvSpPr/>
          <p:nvPr/>
        </p:nvSpPr>
        <p:spPr>
          <a:xfrm>
            <a:off x="7306733" y="1007534"/>
            <a:ext cx="4064000" cy="1490134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C1CDE-4FE3-4A59-BF4D-AA0F126A546F}"/>
              </a:ext>
            </a:extLst>
          </p:cNvPr>
          <p:cNvSpPr/>
          <p:nvPr/>
        </p:nvSpPr>
        <p:spPr>
          <a:xfrm>
            <a:off x="1168400" y="1787677"/>
            <a:ext cx="4580467" cy="709991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931C35-9F8D-4E05-8CBD-AC2ACDB756A3}"/>
              </a:ext>
            </a:extLst>
          </p:cNvPr>
          <p:cNvSpPr/>
          <p:nvPr/>
        </p:nvSpPr>
        <p:spPr>
          <a:xfrm>
            <a:off x="1286933" y="3650342"/>
            <a:ext cx="4461935" cy="1328058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BAD244-EC3E-456E-8490-C20293BA6742}"/>
              </a:ext>
            </a:extLst>
          </p:cNvPr>
          <p:cNvSpPr/>
          <p:nvPr/>
        </p:nvSpPr>
        <p:spPr>
          <a:xfrm>
            <a:off x="6695966" y="3345542"/>
            <a:ext cx="4674767" cy="896258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68CC7-F0CA-458F-BC80-B49F20CD8E87}"/>
              </a:ext>
            </a:extLst>
          </p:cNvPr>
          <p:cNvSpPr/>
          <p:nvPr/>
        </p:nvSpPr>
        <p:spPr>
          <a:xfrm>
            <a:off x="6614045" y="5401733"/>
            <a:ext cx="4936530" cy="814008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72A8FA-09D5-4FA9-85AA-3DD9BB82215F}"/>
              </a:ext>
            </a:extLst>
          </p:cNvPr>
          <p:cNvSpPr/>
          <p:nvPr/>
        </p:nvSpPr>
        <p:spPr>
          <a:xfrm>
            <a:off x="1168400" y="1650999"/>
            <a:ext cx="1134533" cy="136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838CF1-8F45-4135-AF04-49DA6BF79E7F}"/>
              </a:ext>
            </a:extLst>
          </p:cNvPr>
          <p:cNvSpPr/>
          <p:nvPr/>
        </p:nvSpPr>
        <p:spPr>
          <a:xfrm>
            <a:off x="1168400" y="3070981"/>
            <a:ext cx="1354667" cy="136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34599E-CF0A-48A2-8680-18335F1DD2A1}"/>
              </a:ext>
            </a:extLst>
          </p:cNvPr>
          <p:cNvSpPr/>
          <p:nvPr/>
        </p:nvSpPr>
        <p:spPr>
          <a:xfrm>
            <a:off x="1168400" y="5026494"/>
            <a:ext cx="1354667" cy="136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AEE2F5-59E4-46D6-8B72-5CAD450FAD94}"/>
              </a:ext>
            </a:extLst>
          </p:cNvPr>
          <p:cNvSpPr/>
          <p:nvPr/>
        </p:nvSpPr>
        <p:spPr>
          <a:xfrm>
            <a:off x="1845733" y="5154705"/>
            <a:ext cx="372534" cy="136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C9090-D07D-47DE-989C-335A4CFBBFB0}"/>
              </a:ext>
            </a:extLst>
          </p:cNvPr>
          <p:cNvSpPr/>
          <p:nvPr/>
        </p:nvSpPr>
        <p:spPr>
          <a:xfrm>
            <a:off x="6695966" y="437849"/>
            <a:ext cx="859642" cy="1457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955A23-8855-4D3C-B78C-846FA3025007}"/>
              </a:ext>
            </a:extLst>
          </p:cNvPr>
          <p:cNvSpPr/>
          <p:nvPr/>
        </p:nvSpPr>
        <p:spPr>
          <a:xfrm>
            <a:off x="6695965" y="4869878"/>
            <a:ext cx="1245767" cy="156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0E610-25B8-43C0-BC7B-96E53FA1D518}"/>
              </a:ext>
            </a:extLst>
          </p:cNvPr>
          <p:cNvSpPr/>
          <p:nvPr/>
        </p:nvSpPr>
        <p:spPr>
          <a:xfrm>
            <a:off x="7369341" y="5003801"/>
            <a:ext cx="250659" cy="1028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6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24AF-8C94-8A43-91E3-99401593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</a:p>
          <a:p>
            <a:pPr marL="0" indent="0" algn="ctr">
              <a:buNone/>
            </a:pPr>
            <a:r>
              <a:rPr lang="en-US" sz="3200" dirty="0">
                <a:latin typeface="Tahoma" panose="020B0604030504040204" pitchFamily="34" charset="0"/>
              </a:rPr>
              <a:t>Continuing the Discussion: User Personas and CWE/CAPEC User Experience</a:t>
            </a:r>
            <a:endParaRPr lang="en-US" sz="3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Alec Summers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CWE/CAPEC Deputy Project Lead</a:t>
            </a:r>
          </a:p>
          <a:p>
            <a:pPr marL="0" indent="0" algn="ctr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82C8-833E-7948-A7F2-A1D0C509C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0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1FF1-84E8-0242-B677-EE87BE8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Personas: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BD44-A31A-BF4E-B803-D5C668AF3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30180"/>
            <a:ext cx="10972800" cy="52531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“Development lifecycle”</a:t>
            </a:r>
          </a:p>
          <a:p>
            <a:pPr lvl="1"/>
            <a:r>
              <a:rPr lang="en-US" dirty="0"/>
              <a:t>Those who build systems: [DEFINE]</a:t>
            </a:r>
          </a:p>
          <a:p>
            <a:pPr lvl="1"/>
            <a:r>
              <a:rPr lang="en-US" dirty="0"/>
              <a:t>Those who use systems: [DEFINE]</a:t>
            </a:r>
          </a:p>
          <a:p>
            <a:pPr lvl="1"/>
            <a:r>
              <a:rPr lang="en-US" dirty="0"/>
              <a:t>Those who protect infrastructure around those systems: [DEFINE]</a:t>
            </a:r>
          </a:p>
          <a:p>
            <a:r>
              <a:rPr lang="en-US" dirty="0"/>
              <a:t>Educators: </a:t>
            </a:r>
            <a:r>
              <a:rPr lang="en-US" b="0" dirty="0"/>
              <a:t>Teachers, professors, or certification programs that educate developers and system designers how to develop more secure code, design more secure products, and/or how to find vulnerabilities.</a:t>
            </a:r>
          </a:p>
          <a:p>
            <a:r>
              <a:rPr lang="en-US" dirty="0"/>
              <a:t>Technical Writers: </a:t>
            </a:r>
            <a:r>
              <a:rPr lang="en-US" b="0" dirty="0"/>
              <a:t>Those who communicate advanced technical concepts as clearly, accurately, and comprehensively as possible to their intended audience (e.g., code analysis tool users or system designers)</a:t>
            </a:r>
            <a:endParaRPr lang="en-US" dirty="0"/>
          </a:p>
          <a:p>
            <a:r>
              <a:rPr lang="en-US" dirty="0"/>
              <a:t>Tool Developers: </a:t>
            </a:r>
            <a:r>
              <a:rPr lang="en-US" b="0" dirty="0"/>
              <a:t>Developers of code scanning products, services, and other types of automated techniques for finding weaknesses and attacking systems, and reporting/educating on findings to users</a:t>
            </a:r>
          </a:p>
          <a:p>
            <a:r>
              <a:rPr lang="en-US" dirty="0"/>
              <a:t>Security Researchers/Analysts: </a:t>
            </a:r>
            <a:r>
              <a:rPr lang="en-US" b="0" dirty="0"/>
              <a:t>Those who look for ways to attack a product by finding weaknesses using manual and/or automated techniques, then reporting the findings to the vendor and/or the general public (to include threat modeling, C-SCRM)</a:t>
            </a:r>
          </a:p>
          <a:p>
            <a:r>
              <a:rPr lang="en-US" dirty="0"/>
              <a:t>Incident Response Teams: </a:t>
            </a:r>
            <a:r>
              <a:rPr lang="en-US" b="0" dirty="0"/>
              <a:t>Those responsible for preparation and reaction to any security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AEDDD-855F-7C48-9DD6-10CF0646A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D4CA00-DB1E-8B5B-B5B5-78328C215981}"/>
              </a:ext>
            </a:extLst>
          </p:cNvPr>
          <p:cNvSpPr/>
          <p:nvPr/>
        </p:nvSpPr>
        <p:spPr>
          <a:xfrm>
            <a:off x="8166847" y="157018"/>
            <a:ext cx="3683408" cy="9859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Formally define each user persona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Share with CWE/CAPEC Board 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Once finalized, make public on our sites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Use that as a catalyst for modernizing presentation according to persona needs</a:t>
            </a:r>
          </a:p>
        </p:txBody>
      </p:sp>
    </p:spTree>
    <p:extLst>
      <p:ext uri="{BB962C8B-B14F-4D97-AF65-F5344CB8AC3E}">
        <p14:creationId xmlns:p14="http://schemas.microsoft.com/office/powerpoint/2010/main" val="102169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F7B5-E974-51BE-A859-B3E2E9E6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“Two-Types” Model of CWE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2F35-52D4-DB66-EC1C-E18C2C4E7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1"/>
            <a:ext cx="11098254" cy="4589745"/>
          </a:xfrm>
        </p:spPr>
        <p:txBody>
          <a:bodyPr>
            <a:normAutofit/>
          </a:bodyPr>
          <a:lstStyle/>
          <a:p>
            <a:r>
              <a:rPr lang="en-US" dirty="0"/>
              <a:t>Definitions are useful but may not introduce more unnecessary complexity</a:t>
            </a:r>
          </a:p>
          <a:p>
            <a:r>
              <a:rPr lang="en-US" dirty="0"/>
              <a:t>“Two-Types” Proposal by </a:t>
            </a:r>
            <a:r>
              <a:rPr lang="en-US" dirty="0" err="1"/>
              <a:t>Premyslaw</a:t>
            </a:r>
            <a:r>
              <a:rPr lang="en-US" dirty="0"/>
              <a:t> </a:t>
            </a:r>
            <a:r>
              <a:rPr lang="en-US" dirty="0" err="1"/>
              <a:t>Roguski</a:t>
            </a:r>
            <a:r>
              <a:rPr lang="en-US" dirty="0"/>
              <a:t> (Red Hat)</a:t>
            </a:r>
          </a:p>
          <a:p>
            <a:pPr marL="839370" lvl="1" indent="-457200">
              <a:buFont typeface="+mj-lt"/>
              <a:buAutoNum type="arabicPeriod"/>
            </a:pPr>
            <a:r>
              <a:rPr lang="en-US" u="sng" dirty="0"/>
              <a:t>Theoretical</a:t>
            </a:r>
            <a:r>
              <a:rPr lang="en-US" dirty="0"/>
              <a:t>: users who are more focused on the theoretical aspects of the weaknesses</a:t>
            </a:r>
          </a:p>
          <a:p>
            <a:pPr marL="1257300" lvl="2" indent="-457200"/>
            <a:r>
              <a:rPr lang="en-US" dirty="0"/>
              <a:t>Educators (teachers, professors, solution architects who design the systems' requirements)</a:t>
            </a:r>
          </a:p>
          <a:p>
            <a:pPr marL="1257300" lvl="2" indent="-457200"/>
            <a:r>
              <a:rPr lang="en-US" dirty="0"/>
              <a:t>Technical Writers (people responsible for security content, security blogs and articles)</a:t>
            </a:r>
          </a:p>
          <a:p>
            <a:pPr marL="1257300" lvl="2" indent="-457200"/>
            <a:r>
              <a:rPr lang="en-US" dirty="0"/>
              <a:t>Project and Program Managers who need some level of understanding about security and weaknesses</a:t>
            </a:r>
          </a:p>
          <a:p>
            <a:pPr marL="839370" lvl="1" indent="-457200">
              <a:buFont typeface="+mj-lt"/>
              <a:buAutoNum type="arabicPeriod"/>
            </a:pPr>
            <a:r>
              <a:rPr lang="en-US" u="sng" dirty="0"/>
              <a:t>Technical</a:t>
            </a:r>
            <a:r>
              <a:rPr lang="en-US" dirty="0"/>
              <a:t>: users who are managing the security issues and need more details about the nature of the weakness and how to prevent this from happening</a:t>
            </a:r>
          </a:p>
          <a:p>
            <a:pPr marL="1257300" lvl="2" indent="-457200"/>
            <a:r>
              <a:rPr lang="en-US" dirty="0"/>
              <a:t>Tool Developers, Security Researchers, Pen-testers, Incident Response Analysts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EF16B-BA21-9AC7-D682-6BD2AA9CD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8CBF-F8E3-C27C-C835-A3DCB0A0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Data Elements for Each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2B08-E62F-4335-C8D1-BA70D7AD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Theoretical: </a:t>
            </a:r>
          </a:p>
          <a:p>
            <a:pPr lvl="1"/>
            <a:r>
              <a:rPr lang="en-US" dirty="0"/>
              <a:t>Description, Extended Description, Alternate Terms, Common Consequences</a:t>
            </a:r>
          </a:p>
          <a:p>
            <a:r>
              <a:rPr lang="en-US" dirty="0"/>
              <a:t>Technical:</a:t>
            </a:r>
          </a:p>
          <a:p>
            <a:pPr lvl="1"/>
            <a:r>
              <a:rPr lang="en-US" dirty="0"/>
              <a:t>Description, Extended Description, Alternate Terms, Modes of Introduction, Demonstrative Examples, </a:t>
            </a:r>
            <a:r>
              <a:rPr lang="en-US" u="sng" dirty="0"/>
              <a:t>Observed Examples</a:t>
            </a:r>
            <a:r>
              <a:rPr lang="en-US" dirty="0"/>
              <a:t>, Potential Mitigations, Relationships</a:t>
            </a:r>
          </a:p>
          <a:p>
            <a:r>
              <a:rPr lang="en-US" u="sng" dirty="0"/>
              <a:t>Risk Element</a:t>
            </a:r>
          </a:p>
          <a:p>
            <a:r>
              <a:rPr lang="en-US" dirty="0"/>
              <a:t>Complete filter presentation to remain as well</a:t>
            </a:r>
          </a:p>
          <a:p>
            <a:endParaRPr lang="en-US" dirty="0"/>
          </a:p>
          <a:p>
            <a:r>
              <a:rPr lang="en-US" dirty="0"/>
              <a:t>Thoughts?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1F5F7-68AE-948C-BDC8-32652AD44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4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– </a:t>
            </a:r>
            <a:r>
              <a:rPr lang="en-US" dirty="0">
                <a:solidFill>
                  <a:srgbClr val="FF0000"/>
                </a:solidFill>
              </a:rPr>
              <a:t>June 29 @ 12pm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CONTACT WITH ANY QUESTIONS OR THOUGHTS</a:t>
            </a:r>
          </a:p>
          <a:p>
            <a:pPr lvl="0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2170" lvl="1" indent="0">
              <a:buNone/>
            </a:pPr>
            <a:endParaRPr lang="en-US" sz="24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1500069" y="3429000"/>
            <a:ext cx="4595931" cy="715738"/>
          </a:xfrm>
          <a:prstGeom prst="roundRect">
            <a:avLst/>
          </a:prstGeom>
          <a:solidFill>
            <a:srgbClr val="3A51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F3AF51-A678-2943-924C-3A2FA46EDE9C}"/>
              </a:ext>
            </a:extLst>
          </p:cNvPr>
          <p:cNvSpPr/>
          <p:nvPr/>
        </p:nvSpPr>
        <p:spPr>
          <a:xfrm>
            <a:off x="6528648" y="3429000"/>
            <a:ext cx="4595931" cy="715738"/>
          </a:xfrm>
          <a:prstGeom prst="round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CAPEC@MITRE.ORG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0C57-DBD4-94F0-CC5E-221CBA9E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0061-601D-3D70-FE7C-87ED97E9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82A76-4B95-3CE2-74D3-474E2F534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2363-249C-A80C-A0D4-68264B89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Scenarios </a:t>
            </a:r>
            <a:r>
              <a:rPr lang="en-US" dirty="0">
                <a:sym typeface="Wingdings" pitchFamily="2" charset="2"/>
              </a:rPr>
              <a:t> Content 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AA08-3D56-83D6-1B71-15D84C9F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2"/>
            <a:ext cx="10972800" cy="954740"/>
          </a:xfrm>
        </p:spPr>
        <p:txBody>
          <a:bodyPr/>
          <a:lstStyle/>
          <a:p>
            <a:r>
              <a:rPr lang="en-US" dirty="0"/>
              <a:t>CAPEC Existing functionality to filter content detail </a:t>
            </a:r>
          </a:p>
          <a:p>
            <a:pPr lvl="1"/>
            <a:r>
              <a:rPr lang="en-US" dirty="0"/>
              <a:t>Basic, High-level, Mapping-friendly, Complete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CF658-B3C2-0620-68B8-70C86883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F359382-2D17-827B-B1D5-4287A36C5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51543"/>
              </p:ext>
            </p:extLst>
          </p:nvPr>
        </p:nvGraphicFramePr>
        <p:xfrm>
          <a:off x="1202367" y="2539085"/>
          <a:ext cx="10290387" cy="3048000"/>
        </p:xfrm>
        <a:graphic>
          <a:graphicData uri="http://schemas.openxmlformats.org/drawingml/2006/table">
            <a:tbl>
              <a:tblPr/>
              <a:tblGrid>
                <a:gridCol w="2549186">
                  <a:extLst>
                    <a:ext uri="{9D8B030D-6E8A-4147-A177-3AD203B41FA5}">
                      <a16:colId xmlns:a16="http://schemas.microsoft.com/office/drawing/2014/main" val="2953064364"/>
                    </a:ext>
                  </a:extLst>
                </a:gridCol>
                <a:gridCol w="2465947">
                  <a:extLst>
                    <a:ext uri="{9D8B030D-6E8A-4147-A177-3AD203B41FA5}">
                      <a16:colId xmlns:a16="http://schemas.microsoft.com/office/drawing/2014/main" val="1020640808"/>
                    </a:ext>
                  </a:extLst>
                </a:gridCol>
                <a:gridCol w="2297879">
                  <a:extLst>
                    <a:ext uri="{9D8B030D-6E8A-4147-A177-3AD203B41FA5}">
                      <a16:colId xmlns:a16="http://schemas.microsoft.com/office/drawing/2014/main" val="3045058831"/>
                    </a:ext>
                  </a:extLst>
                </a:gridCol>
                <a:gridCol w="2977375">
                  <a:extLst>
                    <a:ext uri="{9D8B030D-6E8A-4147-A177-3AD203B41FA5}">
                      <a16:colId xmlns:a16="http://schemas.microsoft.com/office/drawing/2014/main" val="2570871283"/>
                    </a:ext>
                  </a:extLst>
                </a:gridCol>
              </a:tblGrid>
              <a:tr h="2540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CWE Content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2858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HIGH-LEVEL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MAPPING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3204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Description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Description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Description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Description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68189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Applicable_Platforms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View_Audience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View_Audience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View_Audience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916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Common_Consequences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Alternate_Terms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Alternate_Terms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Alternate_Terms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59815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Likelihood_of_Exploit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Time_of_Introduction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Terminology_Notes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Terminology_Notes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2598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Demonstrative_Examples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Common_Consequences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Relationships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Applicable_Platforms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93538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Potential_Mitigations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Relationships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Relationship_Notes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Modes_of_Introduction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4334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Relationships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Content_History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Theoretical_Notes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Common_Consequences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9019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Content_History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Related_Attack_Patterns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Likelihood_of_Exploit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7208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Content_History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Enabling_Factors_for_Exploitation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8842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Detection_Methods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951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BE05C1D-483E-672E-B394-7B59F0B49FD3}"/>
              </a:ext>
            </a:extLst>
          </p:cNvPr>
          <p:cNvSpPr txBox="1"/>
          <p:nvPr/>
        </p:nvSpPr>
        <p:spPr>
          <a:xfrm>
            <a:off x="8919883" y="56592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and more…  </a:t>
            </a:r>
          </a:p>
        </p:txBody>
      </p:sp>
    </p:spTree>
    <p:extLst>
      <p:ext uri="{BB962C8B-B14F-4D97-AF65-F5344CB8AC3E}">
        <p14:creationId xmlns:p14="http://schemas.microsoft.com/office/powerpoint/2010/main" val="3671276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2363-249C-A80C-A0D4-68264B89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9979474" cy="868362"/>
          </a:xfrm>
        </p:spPr>
        <p:txBody>
          <a:bodyPr/>
          <a:lstStyle/>
          <a:p>
            <a:r>
              <a:rPr lang="en-US" dirty="0"/>
              <a:t>Use Case Scenarios </a:t>
            </a:r>
            <a:r>
              <a:rPr lang="en-US" dirty="0">
                <a:sym typeface="Wingdings" pitchFamily="2" charset="2"/>
              </a:rPr>
              <a:t> Content 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AA08-3D56-83D6-1B71-15D84C9F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447802"/>
            <a:ext cx="11738233" cy="954740"/>
          </a:xfrm>
        </p:spPr>
        <p:txBody>
          <a:bodyPr/>
          <a:lstStyle/>
          <a:p>
            <a:r>
              <a:rPr lang="en-US" dirty="0"/>
              <a:t>CAPEC Existing functionality to filter content detail </a:t>
            </a:r>
          </a:p>
          <a:p>
            <a:pPr lvl="1"/>
            <a:r>
              <a:rPr lang="en-US" dirty="0"/>
              <a:t>Basic, Complete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CF658-B3C2-0620-68B8-70C86883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707132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863E5D-8319-78B7-28F9-3F135EE91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51909"/>
              </p:ext>
            </p:extLst>
          </p:nvPr>
        </p:nvGraphicFramePr>
        <p:xfrm>
          <a:off x="4019176" y="1919131"/>
          <a:ext cx="7240495" cy="4040505"/>
        </p:xfrm>
        <a:graphic>
          <a:graphicData uri="http://schemas.openxmlformats.org/drawingml/2006/table">
            <a:tbl>
              <a:tblPr/>
              <a:tblGrid>
                <a:gridCol w="2986899">
                  <a:extLst>
                    <a:ext uri="{9D8B030D-6E8A-4147-A177-3AD203B41FA5}">
                      <a16:colId xmlns:a16="http://schemas.microsoft.com/office/drawing/2014/main" val="1717919559"/>
                    </a:ext>
                  </a:extLst>
                </a:gridCol>
                <a:gridCol w="4253596">
                  <a:extLst>
                    <a:ext uri="{9D8B030D-6E8A-4147-A177-3AD203B41FA5}">
                      <a16:colId xmlns:a16="http://schemas.microsoft.com/office/drawing/2014/main" val="38089393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CAPEC CONTENT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035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32090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796288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Relationships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Relationships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739434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Memberships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Memberships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91023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Execution_Flow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Execution_Flow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003131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Prerequisites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Prerequisites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53323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Mitigations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861387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Related_Weaknesses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Likelihood_Of_Attack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07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Alternate_Terms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011519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Typical_Severity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332346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Skills_Required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764226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Resources_Required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107494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Indicators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387985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Consequences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190087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Example_Instances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441966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Related_Weaknesses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554273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Taxonomy_Mappings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473109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References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423764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Notes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639682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Content_History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87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1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70EC-76DB-7341-ADE7-D0E74CDF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9DC1-BA7D-4042-AF43-80472A17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  <a:p>
            <a:r>
              <a:rPr lang="en-US" dirty="0"/>
              <a:t>Primary topics</a:t>
            </a:r>
          </a:p>
          <a:p>
            <a:pPr lvl="1"/>
            <a:r>
              <a:rPr lang="en-US" dirty="0"/>
              <a:t>Definitions! </a:t>
            </a:r>
          </a:p>
          <a:p>
            <a:pPr lvl="3"/>
            <a:r>
              <a:rPr lang="en-US" sz="2000" i="1" dirty="0"/>
              <a:t>Harmonizing common terms across CWE/CAPEC (CVE?)</a:t>
            </a:r>
          </a:p>
          <a:p>
            <a:pPr lvl="3"/>
            <a:r>
              <a:rPr lang="en-US" sz="2000" i="1" dirty="0"/>
              <a:t>Review proposed definitions and consider initial feedback</a:t>
            </a:r>
          </a:p>
          <a:p>
            <a:pPr lvl="1"/>
            <a:r>
              <a:rPr lang="en-US" dirty="0"/>
              <a:t>Continue/Finalize persona definitions for publication</a:t>
            </a:r>
          </a:p>
          <a:p>
            <a:pPr lvl="3"/>
            <a:r>
              <a:rPr lang="en-US" sz="2000" i="1" dirty="0"/>
              <a:t>CWE v4.8 June 28</a:t>
            </a:r>
            <a:endParaRPr lang="en-US" dirty="0"/>
          </a:p>
          <a:p>
            <a:pPr lvl="1"/>
            <a:r>
              <a:rPr lang="en-US" dirty="0"/>
              <a:t>Reminders</a:t>
            </a:r>
          </a:p>
          <a:p>
            <a:r>
              <a:rPr lang="en-US" dirty="0"/>
              <a:t>Adjourn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797F3-61A7-6740-BE80-00D1E0AE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8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41A9-2405-F440-8546-A278E072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UEWG: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5EBF-A073-0B4A-AD7D-FE65BBF1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</a:rPr>
              <a:t>Mission: </a:t>
            </a:r>
            <a:r>
              <a:rPr lang="en-US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areas where CWE/CAPEC content, rules, guidelines, and best practices must improve to better support stakeholder community, and work collaboratively to fix them</a:t>
            </a:r>
          </a:p>
          <a:p>
            <a:r>
              <a:rPr lang="en-US" sz="2800" dirty="0">
                <a:latin typeface="Tahoma" panose="020B0604030504040204" pitchFamily="34" charset="0"/>
              </a:rPr>
              <a:t>Periodic reporting of activities to CWE/CAPEC Board 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(next quarterly Board meeting June 3)</a:t>
            </a:r>
            <a:endParaRPr lang="en-US" sz="2400" b="1" dirty="0">
              <a:latin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</a:rPr>
              <a:t>Please solicit participations from your contacts</a:t>
            </a:r>
          </a:p>
          <a:p>
            <a:pPr lvl="1"/>
            <a:r>
              <a:rPr lang="en-US" dirty="0">
                <a:latin typeface="Tahoma" panose="020B0604030504040204" pitchFamily="34" charset="0"/>
              </a:rPr>
              <a:t>Contact: </a:t>
            </a:r>
            <a:r>
              <a:rPr lang="en-US" dirty="0">
                <a:latin typeface="Tahoma" panose="020B0604030504040204" pitchFamily="34" charset="0"/>
                <a:hlinkClick r:id="rId3"/>
              </a:rPr>
              <a:t>cwe@mitre.org</a:t>
            </a:r>
            <a:r>
              <a:rPr lang="en-US" dirty="0">
                <a:latin typeface="Tahoma" panose="020B0604030504040204" pitchFamily="34" charset="0"/>
              </a:rPr>
              <a:t> &amp; </a:t>
            </a:r>
            <a:r>
              <a:rPr lang="en-US" dirty="0">
                <a:latin typeface="Tahoma" panose="020B0604030504040204" pitchFamily="34" charset="0"/>
                <a:hlinkClick r:id="rId4"/>
              </a:rPr>
              <a:t>capec@mitre.org</a:t>
            </a:r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56783-B74C-AA40-9CA2-362E5408D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9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585D-36C8-4420-A8BA-C543E1E0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EEC0-1F5B-4BD8-986A-4B7F80DF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new CWE/CAPEC UEWG Co-Chair</a:t>
            </a:r>
          </a:p>
          <a:p>
            <a:pPr lvl="1"/>
            <a:r>
              <a:rPr lang="en-US" dirty="0" err="1"/>
              <a:t>Shadya</a:t>
            </a:r>
            <a:r>
              <a:rPr lang="en-US" dirty="0"/>
              <a:t> Maldonado Rosado, Sandia National Labs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Community member co-chair</a:t>
            </a:r>
          </a:p>
          <a:p>
            <a:pPr lvl="1"/>
            <a:r>
              <a:rPr lang="en-US" dirty="0"/>
              <a:t>Take a more active role in such things as:</a:t>
            </a:r>
          </a:p>
          <a:p>
            <a:pPr lvl="2"/>
            <a:r>
              <a:rPr lang="en-US" dirty="0"/>
              <a:t>Plan meeting agendas, identify opportunities for discussion/action, drive working group activities, etc. </a:t>
            </a:r>
          </a:p>
          <a:p>
            <a:pPr lvl="2"/>
            <a:r>
              <a:rPr lang="en-US" dirty="0"/>
              <a:t>Help brief the CWE/CAPEC Board on UEWG activities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0AB13-DBDE-4BB6-A7A1-5F215DC0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9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24AF-8C94-8A43-91E3-99401593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latin typeface="Tahoma" panose="020B0604030504040204" pitchFamily="34" charset="0"/>
              </a:rPr>
              <a:t>Definitions! </a:t>
            </a:r>
          </a:p>
          <a:p>
            <a:pPr marL="0" indent="0" algn="ctr">
              <a:buNone/>
            </a:pPr>
            <a:r>
              <a:rPr lang="en-US" sz="2800" i="1" dirty="0"/>
              <a:t>Harmonizing common terms across CWE/CAPEC (CVE?)</a:t>
            </a:r>
            <a:r>
              <a:rPr lang="en-US" sz="2800" b="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800" i="1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Alec Summers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82C8-833E-7948-A7F2-A1D0C509C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6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FA98-AF27-477E-CC41-29A4CD88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 / CAPEC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5B09-408F-C3C0-2A23-A714673D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Authoritative sources for cybersecurity terminology define terms differently – including CWE/CAPEC!</a:t>
            </a:r>
          </a:p>
          <a:p>
            <a:pPr lvl="1"/>
            <a:r>
              <a:rPr lang="en-US" dirty="0"/>
              <a:t>Vulnerability is defined </a:t>
            </a:r>
            <a:r>
              <a:rPr lang="en-US" i="1" u="sng" dirty="0"/>
              <a:t>three</a:t>
            </a:r>
            <a:r>
              <a:rPr lang="en-US" dirty="0"/>
              <a:t> different ways between CVE, CWE, and CAPEC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r>
              <a:rPr lang="en-US" dirty="0"/>
              <a:t>Vulnerability, Weakness, and Attack Patterns have multiple definitions across CISA, NIST, ISO Standards,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8331E-DAE3-85F2-5413-54874700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0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413D-68BA-4B45-B844-2BBB5BB9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31784-A86D-45B4-8996-7DB696FA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D2B1D-3A59-404C-B37B-EBB6E07D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EB6E1-F862-4672-859E-3D5AA8BD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47" y="1303973"/>
            <a:ext cx="10994255" cy="486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5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5543-9BC2-445A-9ECE-490921E0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7B5E5-8E51-45D8-9329-ABD806D9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AF9571-FB1C-426D-9ABC-027289F4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8" y="2354144"/>
            <a:ext cx="11573061" cy="324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4E26-B28C-49D8-B39A-BE4CB15F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C1AF5-9D46-447D-B4BA-E2B294D4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9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C83CE-2CAE-40DD-A03F-EF896EB2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63" y="1325135"/>
            <a:ext cx="10599490" cy="487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81967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E_CAPEC POWERPOINT TEMPLATE_2022 12Jan2022" id="{800B0BF9-EDC3-914E-BDA4-E9B5A9B0558D}" vid="{7AA02F7D-33D0-394F-9B62-90B714619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50FCDD-08B1-48D8-BB50-7A17E590A5EE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TotalTime>1839</TotalTime>
  <Words>1142</Words>
  <Application>Microsoft Macintosh PowerPoint</Application>
  <PresentationFormat>Widescreen</PresentationFormat>
  <Paragraphs>215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Unicode MS</vt:lpstr>
      <vt:lpstr>Arial</vt:lpstr>
      <vt:lpstr>Calibri</vt:lpstr>
      <vt:lpstr>Helvetica LT Std</vt:lpstr>
      <vt:lpstr>Tahoma</vt:lpstr>
      <vt:lpstr>Times New Roman</vt:lpstr>
      <vt:lpstr>Wingdings</vt:lpstr>
      <vt:lpstr>mitre-2018</vt:lpstr>
      <vt:lpstr>CWE/CAPEC User Experience Working Group</vt:lpstr>
      <vt:lpstr>Agenda</vt:lpstr>
      <vt:lpstr>UEWG: Reminders</vt:lpstr>
      <vt:lpstr>Housekeeping</vt:lpstr>
      <vt:lpstr>PowerPoint Presentation</vt:lpstr>
      <vt:lpstr>CWE / CAPEC Terminology</vt:lpstr>
      <vt:lpstr>Vulnerability</vt:lpstr>
      <vt:lpstr>Weakness</vt:lpstr>
      <vt:lpstr>Attack Pattern</vt:lpstr>
      <vt:lpstr>Proposed Definitions</vt:lpstr>
      <vt:lpstr>Board Member Feedback </vt:lpstr>
      <vt:lpstr>PowerPoint Presentation</vt:lpstr>
      <vt:lpstr>Personas: Next Steps</vt:lpstr>
      <vt:lpstr>“Two-Types” Model of CWE Presentation</vt:lpstr>
      <vt:lpstr>Proposed Data Elements for Each Group</vt:lpstr>
      <vt:lpstr>Next Meeting – June 29 @ 12pm</vt:lpstr>
      <vt:lpstr>BACKUPS</vt:lpstr>
      <vt:lpstr>Use Case Scenarios  Content Presentation</vt:lpstr>
      <vt:lpstr>Use Case Scenarios  Content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CAPEC Summit Informs Future Direction </dc:title>
  <dc:creator>Rich Piazza</dc:creator>
  <cp:lastModifiedBy>Alec J Summers</cp:lastModifiedBy>
  <cp:revision>122</cp:revision>
  <dcterms:created xsi:type="dcterms:W3CDTF">2022-04-05T14:57:07Z</dcterms:created>
  <dcterms:modified xsi:type="dcterms:W3CDTF">2022-06-02T19:10:11Z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</Properties>
</file>