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9" r:id="rId6"/>
    <p:sldId id="282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68" r:id="rId16"/>
    <p:sldId id="267" r:id="rId17"/>
    <p:sldId id="283" r:id="rId18"/>
    <p:sldId id="284" r:id="rId19"/>
    <p:sldId id="285" r:id="rId20"/>
    <p:sldId id="287" r:id="rId21"/>
    <p:sldId id="286" r:id="rId22"/>
    <p:sldId id="288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 autoAdjust="0"/>
    <p:restoredTop sz="94663" autoAdjust="0"/>
  </p:normalViewPr>
  <p:slideViewPr>
    <p:cSldViewPr snapToGrid="0">
      <p:cViewPr varScale="1">
        <p:scale>
          <a:sx n="143" d="100"/>
          <a:sy n="143" d="100"/>
        </p:scale>
        <p:origin x="64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335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ley\Documents\new-docs\CWE\content-dev\cwe-metrics-tracking\cwe-version-trends-44-46_KT2-christe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ley\Documents\new-docs\CWE\content-dev\cwe-metrics-tracking\cwe-version-trends-44-46_KT2-christe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ley\Documents\new-docs\CWE\content-dev\cwe-metrics-tracking\cwe-version-trends-44-46_KT2-christe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ley\Documents\new-docs\CWE\content-dev\cwe-metrics-tracking\cwe-version-trends-44-46_KT2-christe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AC-3042-ACE9-9D06E003BC05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AC-3042-ACE9-9D06E003BC05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9AC-3042-ACE9-9D06E003BC05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9AC-3042-ACE9-9D06E003BC05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9AC-3042-ACE9-9D06E003BC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Sheet1!$Q$1:$U$1</c:f>
              <c:strCache>
                <c:ptCount val="5"/>
                <c:pt idx="0">
                  <c:v>prc100</c:v>
                </c:pt>
                <c:pt idx="1">
                  <c:v>prc85_99</c:v>
                </c:pt>
                <c:pt idx="2">
                  <c:v>prc70_84</c:v>
                </c:pt>
                <c:pt idx="3">
                  <c:v>prc50_69</c:v>
                </c:pt>
                <c:pt idx="4">
                  <c:v>prc0_49</c:v>
                </c:pt>
              </c:strCache>
            </c:strRef>
          </c:cat>
          <c:val>
            <c:numRef>
              <c:f>Sheet1!$Q$11:$U$11</c:f>
              <c:numCache>
                <c:formatCode>General</c:formatCode>
                <c:ptCount val="5"/>
                <c:pt idx="0">
                  <c:v>3.0303030303030304E-2</c:v>
                </c:pt>
                <c:pt idx="1">
                  <c:v>5.3030303030303032E-2</c:v>
                </c:pt>
                <c:pt idx="2">
                  <c:v>0.29545454545454547</c:v>
                </c:pt>
                <c:pt idx="3">
                  <c:v>0.37770562770562771</c:v>
                </c:pt>
                <c:pt idx="4">
                  <c:v>0.2435064935064935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9AC-3042-ACE9-9D06E003BC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2A-A04B-A330-8ED4D0E59A4A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2A-A04B-A330-8ED4D0E59A4A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62A-A04B-A330-8ED4D0E59A4A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62A-A04B-A330-8ED4D0E59A4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62A-A04B-A330-8ED4D0E59A4A}"/>
              </c:ext>
            </c:extLst>
          </c:dPt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62A-A04B-A330-8ED4D0E59A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'top25'!$S$1:$W$1</c:f>
              <c:strCache>
                <c:ptCount val="5"/>
                <c:pt idx="0">
                  <c:v>prc100</c:v>
                </c:pt>
                <c:pt idx="1">
                  <c:v>prc85_99</c:v>
                </c:pt>
                <c:pt idx="2">
                  <c:v>prc70_84</c:v>
                </c:pt>
                <c:pt idx="3">
                  <c:v>prc50_69</c:v>
                </c:pt>
                <c:pt idx="4">
                  <c:v>prc0_49</c:v>
                </c:pt>
              </c:strCache>
            </c:strRef>
          </c:cat>
          <c:val>
            <c:numRef>
              <c:f>'top25'!$S$29:$W$29</c:f>
              <c:numCache>
                <c:formatCode>General</c:formatCode>
                <c:ptCount val="5"/>
                <c:pt idx="0">
                  <c:v>0.16</c:v>
                </c:pt>
                <c:pt idx="1">
                  <c:v>0.48</c:v>
                </c:pt>
                <c:pt idx="2">
                  <c:v>0.28000000000000003</c:v>
                </c:pt>
                <c:pt idx="3">
                  <c:v>0.08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62A-A04B-A330-8ED4D0E59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BD8-3944-952B-075F8F05CEB0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BD8-3944-952B-075F8F05CEB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BD8-3944-952B-075F8F05CEB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BD8-3944-952B-075F8F05CEB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BD8-3944-952B-075F8F05CEB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'data-hwtopn'!$S$1:$W$1</c:f>
              <c:strCache>
                <c:ptCount val="5"/>
                <c:pt idx="0">
                  <c:v>prc100</c:v>
                </c:pt>
                <c:pt idx="1">
                  <c:v>prc85_99</c:v>
                </c:pt>
                <c:pt idx="2">
                  <c:v>prc70_84</c:v>
                </c:pt>
                <c:pt idx="3">
                  <c:v>prc50_69</c:v>
                </c:pt>
                <c:pt idx="4">
                  <c:v>prc0_49</c:v>
                </c:pt>
              </c:strCache>
            </c:strRef>
          </c:cat>
          <c:val>
            <c:numRef>
              <c:f>'data-hwtopn'!$S$16:$W$16</c:f>
              <c:numCache>
                <c:formatCode>General</c:formatCode>
                <c:ptCount val="5"/>
                <c:pt idx="0">
                  <c:v>0.91666666666666663</c:v>
                </c:pt>
                <c:pt idx="1">
                  <c:v>8.3333333333333329E-2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BD8-3944-952B-075F8F05C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FFC000"/>
            </a:solidFill>
          </c:spPr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D9D-0C40-87E9-FF477FB2C736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D9D-0C40-87E9-FF477FB2C736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D9D-0C40-87E9-FF477FB2C736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D9D-0C40-87E9-FF477FB2C736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D9D-0C40-87E9-FF477FB2C73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'data-hwtopn-45'!$S$1:$W$1</c:f>
              <c:strCache>
                <c:ptCount val="5"/>
                <c:pt idx="0">
                  <c:v>prc100</c:v>
                </c:pt>
                <c:pt idx="1">
                  <c:v>prc85_99</c:v>
                </c:pt>
                <c:pt idx="2">
                  <c:v>prc70_84</c:v>
                </c:pt>
                <c:pt idx="3">
                  <c:v>prc50_69</c:v>
                </c:pt>
                <c:pt idx="4">
                  <c:v>prc0_49</c:v>
                </c:pt>
              </c:strCache>
            </c:strRef>
          </c:cat>
          <c:val>
            <c:numRef>
              <c:f>'data-hwtopn-45'!$S$16:$W$16</c:f>
              <c:numCache>
                <c:formatCode>0%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0.83333333333333337</c:v>
                </c:pt>
                <c:pt idx="3">
                  <c:v>0.16666666666666666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D9D-0C40-87E9-FF477FB2C7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1/14/22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1/14/22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facebook.com/MITREcorp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F26136AE-C7F6-42AC-A5EE-9C5F4672AC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3325267-8D95-42AC-ABD8-B9640FC946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1D8836-AB2B-453D-B8C1-F3F83AF851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55136C6F-E106-4C5E-A51C-738B02B4B8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F93B5CE-42C6-4323-9D83-A3B20F1EF9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1707997-1734-49D5-97AC-331B75A5018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985AB8DA-B389-403F-B992-76FCB96372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BA12432-E09E-4DFC-99AC-7A0775EAB0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501F3B9-1D2B-4EF8-B11A-52F777E939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240B5949-9623-44F1-9AA6-24FEF357FE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3B19DBD-FE97-4317-8891-AE048BEA4F2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A940501-E3FF-44F0-AC34-2833AF9B96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E7EEDC5-E2C2-4484-B218-16D4BD4ABA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59F5330-E135-4DA1-85AF-4EA953CBF3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51E8B4E-364B-490B-9E8A-759F1DC6F9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EB0BC522-7426-4789-83C2-B203EF0C9C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A4A3E3F-14CC-4725-9CD5-BA6D039DFF2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8C61E62-70AD-4B10-8BBD-4DBF4460F23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1" y="274638"/>
            <a:ext cx="9328727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 marL="725070" indent="-342900">
              <a:spcAft>
                <a:spcPts val="600"/>
              </a:spcAft>
              <a:buFontTx/>
              <a:buChar char="-"/>
              <a:defRPr lang="en-US" sz="20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marL="686216" marR="0" lvl="1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9D268EC-7B53-4A79-B58A-882FA941BE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1C3BA65-6189-449B-9011-BE61FC5230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FE8E16FE-4666-4DD6-99D5-EE7B81531C3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7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we.mitre.org/data/definitions/79.html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495207-35DE-46E2-B7DB-F31265C44A28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1009527" y="368932"/>
            <a:ext cx="10798160" cy="1981200"/>
          </a:xfrm>
        </p:spPr>
        <p:txBody>
          <a:bodyPr>
            <a:normAutofit/>
          </a:bodyPr>
          <a:lstStyle/>
          <a:p>
            <a:r>
              <a:rPr lang="en-US" dirty="0"/>
              <a:t>CWE/CAPEC</a:t>
            </a:r>
            <a:br>
              <a:rPr lang="en-US" dirty="0"/>
            </a:br>
            <a:r>
              <a:rPr lang="en-US" dirty="0"/>
              <a:t>User Experience Working Group (UEWG)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64448E-58F0-47AA-B058-D0CEF188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164" y="2568943"/>
            <a:ext cx="9627524" cy="389923"/>
          </a:xfrm>
        </p:spPr>
        <p:txBody>
          <a:bodyPr/>
          <a:lstStyle/>
          <a:p>
            <a:r>
              <a:rPr lang="en-US" dirty="0"/>
              <a:t>January 12, 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E2809-7AAC-4377-881A-13E670C8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6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99CD-809E-2E43-846C-D0855EEC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2021 Top 25 Completeness (as of CWE 4.6)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E1AD3-58EC-C740-A1C8-C5B8E1975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9A02EB4-AA15-014C-9557-4CBB814AD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799969"/>
              </p:ext>
            </p:extLst>
          </p:nvPr>
        </p:nvGraphicFramePr>
        <p:xfrm>
          <a:off x="3243073" y="1377695"/>
          <a:ext cx="6376416" cy="4620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7284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C5D0-357A-5C4A-A1C6-39FCDD39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274638"/>
            <a:ext cx="10972799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2021 CWE Most Important Hardware Weaknesses (12 entries)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C35A2-E35D-814B-BA9C-C4EBF3825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9A0CA7D-0E3D-4E44-9E0C-B5EEBAB55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48344"/>
              </p:ext>
            </p:extLst>
          </p:nvPr>
        </p:nvGraphicFramePr>
        <p:xfrm>
          <a:off x="2667341" y="1485081"/>
          <a:ext cx="7310906" cy="4792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ACEA668-E6D1-1245-85D9-A2F69F33D402}"/>
              </a:ext>
            </a:extLst>
          </p:cNvPr>
          <p:cNvSpPr txBox="1"/>
          <p:nvPr/>
        </p:nvSpPr>
        <p:spPr>
          <a:xfrm>
            <a:off x="895664" y="3881364"/>
            <a:ext cx="2948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Significant focus on these 12 hardware entries (plus Cusp) with input from HW SIG contributors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4752-EBAA-E147-9B71-B8745E3A280D}"/>
              </a:ext>
            </a:extLst>
          </p:cNvPr>
          <p:cNvSpPr txBox="1"/>
          <p:nvPr/>
        </p:nvSpPr>
        <p:spPr>
          <a:xfrm>
            <a:off x="9194332" y="2607304"/>
            <a:ext cx="250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Same entries in CWE 4.5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78D676F-F144-3845-A7E6-07F0A4EC7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82201"/>
              </p:ext>
            </p:extLst>
          </p:nvPr>
        </p:nvGraphicFramePr>
        <p:xfrm>
          <a:off x="8715716" y="2978079"/>
          <a:ext cx="3305741" cy="2925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6450F7F-5611-5643-ADD4-E61294808D88}"/>
              </a:ext>
            </a:extLst>
          </p:cNvPr>
          <p:cNvSpPr txBox="1"/>
          <p:nvPr/>
        </p:nvSpPr>
        <p:spPr>
          <a:xfrm>
            <a:off x="3167439" y="2182505"/>
            <a:ext cx="19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Entries in CWE 4.6</a:t>
            </a:r>
          </a:p>
        </p:txBody>
      </p:sp>
    </p:spTree>
    <p:extLst>
      <p:ext uri="{BB962C8B-B14F-4D97-AF65-F5344CB8AC3E}">
        <p14:creationId xmlns:p14="http://schemas.microsoft.com/office/powerpoint/2010/main" val="425580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F893-C9CA-4864-A50D-AFE4B9FF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Potential Changes re: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4C95-3F86-4DCB-8473-6023599A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primarily for “internal use only”</a:t>
            </a:r>
          </a:p>
          <a:p>
            <a:pPr lvl="1"/>
            <a:r>
              <a:rPr lang="en-US" dirty="0"/>
              <a:t>Remove from individual web pages</a:t>
            </a:r>
          </a:p>
          <a:p>
            <a:pPr lvl="1"/>
            <a:r>
              <a:rPr lang="en-US" dirty="0"/>
              <a:t>Keep in raw CWE data for hardcore users</a:t>
            </a:r>
          </a:p>
          <a:p>
            <a:r>
              <a:rPr lang="en-US" dirty="0"/>
              <a:t>Deprioritize in visual display</a:t>
            </a:r>
          </a:p>
          <a:p>
            <a:pPr lvl="1"/>
            <a:r>
              <a:rPr lang="en-US" dirty="0"/>
              <a:t>Move to content history / bottom of page?</a:t>
            </a:r>
          </a:p>
          <a:p>
            <a:r>
              <a:rPr lang="en-US" dirty="0"/>
              <a:t>Change to just numeric “stage” / “maturity” values?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1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1968-4907-4F53-BB2E-51276045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Status Name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5B74C-D386-4B9F-8F8A-8FBB44B00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n-US" sz="3100" b="1" dirty="0"/>
              <a:t>1. Initial / Preliminary </a:t>
            </a:r>
            <a:r>
              <a:rPr lang="en-US" sz="3100" dirty="0"/>
              <a:t>(was: Incomplete)</a:t>
            </a:r>
          </a:p>
          <a:p>
            <a:pPr lvl="1"/>
            <a:r>
              <a:rPr lang="en-US" sz="2500" dirty="0"/>
              <a:t>does NOT have all "required" elements</a:t>
            </a:r>
          </a:p>
          <a:p>
            <a:pPr lvl="1"/>
            <a:r>
              <a:rPr lang="en-US" sz="2500" dirty="0"/>
              <a:t>might not have perfect desc / name</a:t>
            </a:r>
          </a:p>
          <a:p>
            <a:pPr lvl="1"/>
            <a:r>
              <a:rPr lang="en-US" sz="2500" dirty="0"/>
              <a:t>by virtue of having an ID: seems useful/important to CAPEC/CWE teams</a:t>
            </a:r>
            <a:endParaRPr lang="en-US" sz="3100" b="1" dirty="0"/>
          </a:p>
          <a:p>
            <a:r>
              <a:rPr lang="en-US" sz="3100" b="1" dirty="0"/>
              <a:t>2. Established</a:t>
            </a:r>
            <a:r>
              <a:rPr lang="en-US" sz="3100" dirty="0"/>
              <a:t> (was: Draft - any other words?)</a:t>
            </a:r>
          </a:p>
          <a:p>
            <a:pPr lvl="1"/>
            <a:r>
              <a:rPr lang="en-US" sz="2500" dirty="0"/>
              <a:t>has at least 70% of all "required" elements</a:t>
            </a:r>
          </a:p>
          <a:p>
            <a:pPr lvl="1"/>
            <a:r>
              <a:rPr lang="en-US" sz="2500" dirty="0"/>
              <a:t>has desc / name with clearly-defined weakness</a:t>
            </a:r>
          </a:p>
          <a:p>
            <a:pPr lvl="1"/>
            <a:r>
              <a:rPr lang="en-US" sz="2500" dirty="0"/>
              <a:t>has no obvious overlap/duplication</a:t>
            </a:r>
          </a:p>
          <a:p>
            <a:pPr lvl="1"/>
            <a:r>
              <a:rPr lang="en-US" sz="2500" dirty="0"/>
              <a:t>has no significant maintenance notes</a:t>
            </a:r>
            <a:endParaRPr lang="en-US" sz="3100" dirty="0"/>
          </a:p>
          <a:p>
            <a:r>
              <a:rPr lang="en-US" sz="3100" b="1" dirty="0"/>
              <a:t>3. Stable</a:t>
            </a:r>
            <a:r>
              <a:rPr lang="en-US" sz="3100" dirty="0"/>
              <a:t> (no change)</a:t>
            </a:r>
          </a:p>
          <a:p>
            <a:pPr lvl="1"/>
            <a:r>
              <a:rPr lang="en-US" sz="2500" dirty="0"/>
              <a:t>no significant changes expected for the future</a:t>
            </a:r>
          </a:p>
          <a:p>
            <a:pPr lvl="1"/>
            <a:r>
              <a:rPr lang="en-US" sz="2500" dirty="0"/>
              <a:t>has all high-priority required elements</a:t>
            </a:r>
          </a:p>
          <a:p>
            <a:pPr lvl="1"/>
            <a:r>
              <a:rPr lang="en-US" sz="2500" dirty="0"/>
              <a:t>has well-defined desc / name</a:t>
            </a:r>
          </a:p>
          <a:p>
            <a:pPr lvl="1"/>
            <a:r>
              <a:rPr lang="en-US" sz="2500" dirty="0"/>
              <a:t>has zero overlap/duplication</a:t>
            </a:r>
          </a:p>
          <a:p>
            <a:pPr lvl="1"/>
            <a:r>
              <a:rPr lang="en-US" sz="2500" dirty="0"/>
              <a:t>has all additional preferred and optional elements (when possible)</a:t>
            </a:r>
          </a:p>
          <a:p>
            <a:pPr lvl="1"/>
            <a:r>
              <a:rPr lang="en-US" sz="2500" dirty="0"/>
              <a:t>all elements have undergone defined quality review from CWE leads and/or external community</a:t>
            </a:r>
            <a:endParaRPr lang="en-US" sz="3100" dirty="0"/>
          </a:p>
          <a:p>
            <a:r>
              <a:rPr lang="en-US" sz="3100" dirty="0"/>
              <a:t>Remove “Usable” (0 entries in CWE, 2 in CAPEC)</a:t>
            </a:r>
          </a:p>
          <a:p>
            <a:r>
              <a:rPr lang="en-US" sz="3100" dirty="0"/>
              <a:t>Keep Obsolete / Deprecated</a:t>
            </a:r>
          </a:p>
        </p:txBody>
      </p:sp>
    </p:spTree>
    <p:extLst>
      <p:ext uri="{BB962C8B-B14F-4D97-AF65-F5344CB8AC3E}">
        <p14:creationId xmlns:p14="http://schemas.microsoft.com/office/powerpoint/2010/main" val="3189470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30C8-D9A7-4E77-B3F1-EB503C39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274638"/>
            <a:ext cx="10972799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Planning: Federated Submission/Publication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5E544-8DB2-473A-8E22-8E75292D3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CWE team is getting more external submissions, of different ranges of “completeness,” “quality,” and “scope”</a:t>
            </a:r>
          </a:p>
          <a:p>
            <a:r>
              <a:rPr lang="en-US" dirty="0"/>
              <a:t>The volume could increase significantly as the submission process is simplified</a:t>
            </a:r>
          </a:p>
          <a:p>
            <a:r>
              <a:rPr lang="en-US" dirty="0"/>
              <a:t>Experience of CVE (and many other public knowledge bases) shows consistent battles with initial contribution “quality”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65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24AF-8C94-8A43-91E3-99401593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 from the Community</a:t>
            </a:r>
          </a:p>
          <a:p>
            <a:pPr marL="0" indent="0" algn="ctr">
              <a:buNone/>
            </a:pPr>
            <a:r>
              <a:rPr lang="en-US" sz="3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you explain the rationale behind which CVEs are used as “Observed Examples” in CWE entries?</a:t>
            </a:r>
          </a:p>
          <a:p>
            <a:pPr marL="0" indent="0" algn="ctr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82C8-833E-7948-A7F2-A1D0C509C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369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1105-5FC8-3245-8613-B0DD4DB8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Examples in CVE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49B6-D842-A240-B09B-A029D56B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Many CWE entries contain old CVEs as observed examples:</a:t>
            </a:r>
          </a:p>
          <a:p>
            <a:pPr lvl="1"/>
            <a:r>
              <a:rPr lang="en-US" b="0" dirty="0"/>
              <a:t>CWE-79 (one from the Top 25 CWEs) </a:t>
            </a:r>
            <a:r>
              <a:rPr lang="en-US" b="0" dirty="0">
                <a:hlinkClick r:id="rId2" tooltip="https://cwe.mitre.org/data/definitions/79.html"/>
              </a:rPr>
              <a:t>https://cwe.mitre.org/data/definitions/79.html</a:t>
            </a:r>
            <a:endParaRPr lang="en-US" sz="4400" b="0" dirty="0"/>
          </a:p>
          <a:p>
            <a:pPr lvl="1"/>
            <a:r>
              <a:rPr lang="en-US" b="0" dirty="0"/>
              <a:t>The newest example CVE is from 2017, most examples are from 2006-2007! </a:t>
            </a:r>
            <a:endParaRPr lang="en-US" sz="4400" dirty="0"/>
          </a:p>
          <a:p>
            <a:r>
              <a:rPr lang="en-US" b="0" dirty="0"/>
              <a:t>Many CVEs - even if old - were chosen "by hand" because they had well-written references, were the canonical examples, etc.</a:t>
            </a:r>
          </a:p>
          <a:p>
            <a:r>
              <a:rPr lang="en-US" b="0" dirty="0"/>
              <a:t>CVEs are also often listed in a particular order from easy-to-difficult</a:t>
            </a:r>
          </a:p>
          <a:p>
            <a:r>
              <a:rPr lang="en-US" b="0" dirty="0"/>
              <a:t>We intend to try and strengthen CWEs with improved CVE examples, where possible. We encourage specific recommendations from the community!</a:t>
            </a:r>
          </a:p>
          <a:p>
            <a:r>
              <a:rPr lang="en-US" b="0" dirty="0"/>
              <a:t>Possible change: add a doc string to the individual web page to make it clear that these were intentionally chosen </a:t>
            </a: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8E06B-39DF-384C-9F21-F549C8D23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604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24AF-8C94-8A43-91E3-99401593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Announcements and Reminders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82C8-833E-7948-A7F2-A1D0C509C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422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D5BA-B4FC-2044-8E44-3E2BDEC7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and Reminders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F040-AFB0-0B40-B75E-C43443FB0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/>
              <a:t>CAPEC Community Summit</a:t>
            </a:r>
          </a:p>
          <a:p>
            <a:pPr lvl="1"/>
            <a:r>
              <a:rPr lang="en-US" sz="2800" dirty="0"/>
              <a:t>February 23, 2022</a:t>
            </a:r>
          </a:p>
          <a:p>
            <a:pPr lvl="1"/>
            <a:r>
              <a:rPr lang="en-US" sz="2800" dirty="0"/>
              <a:t>Focus: Program improvements, education and awareness, and modernization.</a:t>
            </a:r>
          </a:p>
          <a:p>
            <a:pPr lvl="1"/>
            <a:r>
              <a:rPr lang="en-US" sz="2800" dirty="0"/>
              <a:t>Participate in discussions around:</a:t>
            </a:r>
          </a:p>
          <a:p>
            <a:pPr lvl="2"/>
            <a:r>
              <a:rPr lang="en-US" sz="2600" dirty="0"/>
              <a:t>Assessing CAPEC offerings</a:t>
            </a:r>
          </a:p>
          <a:p>
            <a:pPr lvl="2"/>
            <a:r>
              <a:rPr lang="en-US" sz="2600" dirty="0"/>
              <a:t>User perceptions</a:t>
            </a:r>
          </a:p>
          <a:p>
            <a:pPr lvl="2"/>
            <a:r>
              <a:rPr lang="en-US" sz="2600" dirty="0"/>
              <a:t>Mitigating supply chain attacks with CAPEC</a:t>
            </a:r>
          </a:p>
          <a:p>
            <a:pPr lvl="2"/>
            <a:r>
              <a:rPr lang="en-US" sz="2600" dirty="0"/>
              <a:t>Using CAPEC’s execution flows (steps to perform an attack) as a playbook for pen testing</a:t>
            </a:r>
          </a:p>
          <a:p>
            <a:pPr lvl="2"/>
            <a:r>
              <a:rPr lang="en-US" sz="2600" dirty="0"/>
              <a:t>Vision shaping for the future of the program</a:t>
            </a:r>
          </a:p>
          <a:p>
            <a:pPr lvl="2"/>
            <a:r>
              <a:rPr lang="en-US" sz="2600" dirty="0"/>
              <a:t>Other topics suggested by attendees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5C2EC-BEAF-A94C-B5D9-C071A9906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126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3024-35F3-554E-857F-86E510A7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and Reminders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85EB-34BC-F840-A978-585461321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CWE/CAPEC Feedback Request</a:t>
            </a:r>
          </a:p>
          <a:p>
            <a:pPr lvl="1"/>
            <a:r>
              <a:rPr lang="en-US" sz="2800" dirty="0"/>
              <a:t>Short survey</a:t>
            </a:r>
          </a:p>
          <a:p>
            <a:pPr lvl="1"/>
            <a:r>
              <a:rPr lang="en-US" sz="2800" dirty="0"/>
              <a:t>What do you think about the topics being covered through our blog and podcast, Out-of-Bounds Read? Did you know we had them??</a:t>
            </a:r>
          </a:p>
          <a:p>
            <a:pPr lvl="1"/>
            <a:r>
              <a:rPr lang="en-US" sz="2800" dirty="0"/>
              <a:t>Is there anything else that you want to see or learn more about? We invite you to take a few minutes to share your thoughts today!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EC830-3E23-E449-97CD-A429C0126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99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274-23D5-4E88-9E71-7376DD3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62E5-07C7-4CAA-BC75-79276F7A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ahoma" panose="020B0604030504040204" pitchFamily="34" charset="0"/>
              </a:rPr>
              <a:t>Housekeeping</a:t>
            </a:r>
          </a:p>
          <a:p>
            <a:r>
              <a:rPr lang="en-US" sz="2800" dirty="0">
                <a:latin typeface="Tahoma" panose="020B0604030504040204" pitchFamily="34" charset="0"/>
              </a:rPr>
              <a:t>Primary Topic:</a:t>
            </a:r>
          </a:p>
          <a:p>
            <a:pPr lvl="1"/>
            <a:r>
              <a:rPr lang="en-US" sz="2400" dirty="0">
                <a:latin typeface="Tahoma" panose="020B0604030504040204" pitchFamily="34" charset="0"/>
              </a:rPr>
              <a:t>Status Attributes, “Completeness,” and “</a:t>
            </a:r>
            <a:r>
              <a:rPr lang="en-US" sz="2400" dirty="0" err="1">
                <a:latin typeface="Tahoma" panose="020B0604030504040204" pitchFamily="34" charset="0"/>
              </a:rPr>
              <a:t>Qualiteh</a:t>
            </a:r>
            <a:r>
              <a:rPr lang="en-US" sz="2400" dirty="0">
                <a:latin typeface="Tahoma" panose="020B0604030504040204" pitchFamily="34" charset="0"/>
              </a:rPr>
              <a:t>” in CWE and CAPEC</a:t>
            </a:r>
          </a:p>
          <a:p>
            <a:pPr lvl="1"/>
            <a:r>
              <a:rPr lang="en-US" sz="2400" dirty="0"/>
              <a:t>Steve </a:t>
            </a:r>
            <a:r>
              <a:rPr lang="en-US" sz="2400" dirty="0" err="1"/>
              <a:t>Christey</a:t>
            </a:r>
            <a:r>
              <a:rPr lang="en-US" sz="2400" dirty="0"/>
              <a:t> Coley, CWE/CAPEC Technical Lead</a:t>
            </a:r>
            <a:endParaRPr lang="en-US" dirty="0"/>
          </a:p>
          <a:p>
            <a:r>
              <a:rPr lang="en-US" sz="2800" dirty="0">
                <a:latin typeface="Tahoma" panose="020B0604030504040204" pitchFamily="34" charset="0"/>
              </a:rPr>
              <a:t>Question from the Community</a:t>
            </a:r>
          </a:p>
          <a:p>
            <a:pPr lvl="1"/>
            <a:r>
              <a:rPr lang="en-US" sz="2400" dirty="0">
                <a:latin typeface="Tahoma" panose="020B0604030504040204" pitchFamily="34" charset="0"/>
              </a:rPr>
              <a:t>CVE data in CWE entries</a:t>
            </a:r>
          </a:p>
          <a:p>
            <a:r>
              <a:rPr lang="en-US" sz="2800" dirty="0">
                <a:latin typeface="Tahoma" panose="020B0604030504040204" pitchFamily="34" charset="0"/>
              </a:rPr>
              <a:t>Announcements and Reminders</a:t>
            </a:r>
          </a:p>
          <a:p>
            <a:r>
              <a:rPr lang="en-US" sz="2800" dirty="0">
                <a:latin typeface="Tahoma" panose="020B0604030504040204" pitchFamily="34" charset="0"/>
              </a:rPr>
              <a:t>Adjourn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CF07-5910-4D09-93CB-C8209D5B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70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A74A-3141-9B4D-BB33-D320F37C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 (Wednesday, February 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F04A-A36B-C84B-AC7A-10CEB1D9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PLEASE CONTACT WITH ANY QUESTIONS OR THOUGHTS</a:t>
            </a:r>
          </a:p>
          <a:p>
            <a:pPr lvl="0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82170" lvl="1" indent="0">
              <a:buNone/>
            </a:pPr>
            <a:endParaRPr lang="en-US" sz="2400" dirty="0">
              <a:latin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A4E05-961E-4B4F-8266-033C7DFE6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75774B-28BE-5740-80EC-20E0FE5DE5B0}"/>
              </a:ext>
            </a:extLst>
          </p:cNvPr>
          <p:cNvSpPr/>
          <p:nvPr/>
        </p:nvSpPr>
        <p:spPr>
          <a:xfrm>
            <a:off x="1500069" y="3429000"/>
            <a:ext cx="4595931" cy="715738"/>
          </a:xfrm>
          <a:prstGeom prst="roundRect">
            <a:avLst/>
          </a:prstGeom>
          <a:solidFill>
            <a:srgbClr val="3A51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CWE@MITRE.ORG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EF3AF51-A678-2943-924C-3A2FA46EDE9C}"/>
              </a:ext>
            </a:extLst>
          </p:cNvPr>
          <p:cNvSpPr/>
          <p:nvPr/>
        </p:nvSpPr>
        <p:spPr>
          <a:xfrm>
            <a:off x="6528648" y="3429000"/>
            <a:ext cx="4595931" cy="715738"/>
          </a:xfrm>
          <a:prstGeom prst="round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CAPEC@MITRE.ORG</a:t>
            </a:r>
          </a:p>
        </p:txBody>
      </p:sp>
    </p:spTree>
    <p:extLst>
      <p:ext uri="{BB962C8B-B14F-4D97-AF65-F5344CB8AC3E}">
        <p14:creationId xmlns:p14="http://schemas.microsoft.com/office/powerpoint/2010/main" val="60446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24AF-8C94-8A43-91E3-99401593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Primary Topic</a:t>
            </a:r>
          </a:p>
          <a:p>
            <a:pPr marL="0" indent="0" algn="ctr">
              <a:buNone/>
            </a:pPr>
            <a:r>
              <a:rPr lang="en-US" sz="3200" dirty="0">
                <a:latin typeface="Tahoma" panose="020B0604030504040204" pitchFamily="34" charset="0"/>
              </a:rPr>
              <a:t>Status Attributes, “Completeness,” and “</a:t>
            </a:r>
            <a:r>
              <a:rPr lang="en-US" sz="3200" dirty="0" err="1">
                <a:latin typeface="Tahoma" panose="020B0604030504040204" pitchFamily="34" charset="0"/>
              </a:rPr>
              <a:t>Qualiteh</a:t>
            </a:r>
            <a:r>
              <a:rPr lang="en-US" sz="3200" dirty="0">
                <a:latin typeface="Tahoma" panose="020B0604030504040204" pitchFamily="34" charset="0"/>
              </a:rPr>
              <a:t>” in CWE and CAPEC</a:t>
            </a:r>
            <a:endParaRPr lang="en-US" sz="3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Steve </a:t>
            </a:r>
            <a:r>
              <a:rPr lang="en-US" sz="3200" i="1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Christey</a:t>
            </a: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Coley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CWE/CAPEC Technical Lead</a:t>
            </a:r>
          </a:p>
          <a:p>
            <a:pPr marL="0" indent="0" algn="ctr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82C8-833E-7948-A7F2-A1D0C509C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10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A522-A3E5-2B4E-943F-3D1FA9E9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“Status” attribute in CWE and CAPEC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CFF4-4655-244B-A4E3-D63071426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entry in CAPEC and CWE has a “Status” attribute</a:t>
            </a:r>
          </a:p>
          <a:p>
            <a:r>
              <a:rPr lang="en-US" dirty="0"/>
              <a:t>Defined in the schema – but how many people know this and look?</a:t>
            </a:r>
          </a:p>
          <a:p>
            <a:pPr lvl="1"/>
            <a:r>
              <a:rPr lang="en-US" dirty="0"/>
              <a:t>Incomplete</a:t>
            </a:r>
          </a:p>
          <a:p>
            <a:pPr lvl="1"/>
            <a:r>
              <a:rPr lang="en-US" dirty="0"/>
              <a:t>Draft</a:t>
            </a:r>
          </a:p>
          <a:p>
            <a:pPr lvl="1"/>
            <a:r>
              <a:rPr lang="en-US" dirty="0"/>
              <a:t>Stable</a:t>
            </a:r>
          </a:p>
          <a:p>
            <a:pPr lvl="1"/>
            <a:r>
              <a:rPr lang="en-US" dirty="0"/>
              <a:t>Usable</a:t>
            </a:r>
          </a:p>
          <a:p>
            <a:pPr lvl="1"/>
            <a:r>
              <a:rPr lang="en-US" dirty="0"/>
              <a:t>Obsolete</a:t>
            </a:r>
          </a:p>
          <a:p>
            <a:pPr lvl="1"/>
            <a:r>
              <a:rPr lang="en-US" dirty="0"/>
              <a:t>Deprecated</a:t>
            </a:r>
          </a:p>
          <a:p>
            <a:r>
              <a:rPr lang="en-US" dirty="0"/>
              <a:t>Prominently located in individual entry pages (upper right)</a:t>
            </a:r>
          </a:p>
          <a:p>
            <a:r>
              <a:rPr lang="en-US" dirty="0"/>
              <a:t>Affects public perception of each entry’s “maturity” and “quality”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0DC3A-DBF9-8C4A-AF73-FCBC8583E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1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BFC0-80A7-5749-BA23-F4B1CBB2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1FA3-EA18-4A44-AB4F-F026F8EAD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Current words can be misinterpreted by consumers</a:t>
            </a:r>
          </a:p>
          <a:p>
            <a:pPr lvl="1"/>
            <a:r>
              <a:rPr lang="en-US" u="sng" dirty="0"/>
              <a:t>Incomplete</a:t>
            </a:r>
            <a:r>
              <a:rPr lang="en-US" dirty="0"/>
              <a:t> – “doesn’t give enough information, don’t bother”</a:t>
            </a:r>
          </a:p>
          <a:p>
            <a:pPr lvl="1"/>
            <a:r>
              <a:rPr lang="en-US" u="sng" dirty="0"/>
              <a:t>Draft</a:t>
            </a:r>
            <a:r>
              <a:rPr lang="en-US" dirty="0"/>
              <a:t> – “still subject to lots of change, don’t reference it”</a:t>
            </a:r>
          </a:p>
          <a:p>
            <a:pPr lvl="1"/>
            <a:r>
              <a:rPr lang="en-US" u="sng" dirty="0"/>
              <a:t>Stable</a:t>
            </a:r>
            <a:r>
              <a:rPr lang="en-US" dirty="0"/>
              <a:t> – ???</a:t>
            </a:r>
          </a:p>
          <a:p>
            <a:r>
              <a:rPr lang="en-US" dirty="0"/>
              <a:t>As defined since ~2008-2010, Status combines two complementary characteristics:</a:t>
            </a:r>
          </a:p>
          <a:p>
            <a:pPr lvl="1"/>
            <a:r>
              <a:rPr lang="en-US" dirty="0"/>
              <a:t>Completeness: “This entry has a broad range of important information in it”</a:t>
            </a:r>
          </a:p>
          <a:p>
            <a:pPr lvl="1"/>
            <a:r>
              <a:rPr lang="en-US" dirty="0"/>
              <a:t>Quality: “All provided information is correct and timely”</a:t>
            </a:r>
          </a:p>
          <a:p>
            <a:r>
              <a:rPr lang="en-US" dirty="0"/>
              <a:t>Reality</a:t>
            </a:r>
          </a:p>
          <a:p>
            <a:pPr lvl="1"/>
            <a:r>
              <a:rPr lang="en-US" dirty="0"/>
              <a:t>Entries don’t get a CAPEC or CWE ID unless they’re already “pretty good” (usable to many users)</a:t>
            </a:r>
          </a:p>
          <a:p>
            <a:pPr lvl="1"/>
            <a:r>
              <a:rPr lang="en-US" dirty="0"/>
              <a:t>Almost everything is Draft or Incomplete</a:t>
            </a:r>
          </a:p>
          <a:p>
            <a:pPr lvl="1"/>
            <a:r>
              <a:rPr lang="en-US" dirty="0"/>
              <a:t>Every entry needs regular periodic review, change, and update</a:t>
            </a:r>
          </a:p>
          <a:p>
            <a:pPr lvl="1"/>
            <a:r>
              <a:rPr lang="en-US" dirty="0"/>
              <a:t>Status is not regularly reviewed or updated</a:t>
            </a:r>
          </a:p>
          <a:p>
            <a:pPr lvl="1"/>
            <a:r>
              <a:rPr lang="en-US" dirty="0"/>
              <a:t>“Quality” is difficult to evaluate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52F21-BE98-DB46-AE88-644C07CBB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96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D74C6-9A37-EC44-BA51-6517D0B1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“Required” Elements to Establish Completeness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46F5F-C187-444B-BBD3-7E5EF89B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UEWG members helped to identify which elements for CWE and CAPEC were most important</a:t>
            </a:r>
          </a:p>
          <a:p>
            <a:r>
              <a:rPr lang="en-US" dirty="0"/>
              <a:t>Frequent disconnect with MITRE-determined priorities</a:t>
            </a:r>
          </a:p>
          <a:p>
            <a:r>
              <a:rPr lang="en-US" dirty="0"/>
              <a:t>Combining UEWG and MITRE priorities roughly implies “80% of all possible elements are required”</a:t>
            </a:r>
          </a:p>
          <a:p>
            <a:r>
              <a:rPr lang="en-US" dirty="0"/>
              <a:t>Insufficient consultation with broader audience</a:t>
            </a:r>
          </a:p>
          <a:p>
            <a:endParaRPr lang="en-US" dirty="0"/>
          </a:p>
          <a:p>
            <a:r>
              <a:rPr lang="en-US" dirty="0"/>
              <a:t>… CWE and CAPEC seem to have done well, even when most entries don’t have all “high-priority” elements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8EF72-18DE-7B40-928B-4791C196A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2B3CE-451A-5C4C-9B8C-AD5C1DA1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Currently-Defined “Required” Elements for CWE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7E8A6-1633-2647-A29A-4BE734AB7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dirty="0"/>
              <a:t>WHO</a:t>
            </a:r>
          </a:p>
          <a:p>
            <a:pPr lvl="1"/>
            <a:r>
              <a:rPr lang="en-US" sz="1800" dirty="0"/>
              <a:t>Name (enforced by schema)</a:t>
            </a:r>
          </a:p>
          <a:p>
            <a:endParaRPr lang="en-US" dirty="0"/>
          </a:p>
          <a:p>
            <a:r>
              <a:rPr lang="en-US" dirty="0"/>
              <a:t>WHAT</a:t>
            </a:r>
          </a:p>
          <a:p>
            <a:pPr lvl="1"/>
            <a:r>
              <a:rPr lang="en-US" sz="1800" i="1" dirty="0"/>
              <a:t>Summary (enforced by schema – not </a:t>
            </a:r>
            <a:br>
              <a:rPr lang="en-US" sz="1800" i="1" dirty="0"/>
            </a:br>
            <a:r>
              <a:rPr lang="en-US" sz="1800" i="1" dirty="0"/>
              <a:t>included in stats in this presentation)</a:t>
            </a:r>
            <a:endParaRPr lang="en-US" sz="1800" dirty="0"/>
          </a:p>
          <a:p>
            <a:pPr lvl="1"/>
            <a:r>
              <a:rPr lang="en-US" sz="1800" dirty="0"/>
              <a:t>Extended Desc</a:t>
            </a:r>
          </a:p>
          <a:p>
            <a:pPr lvl="1"/>
            <a:r>
              <a:rPr lang="en-US" sz="1800" dirty="0"/>
              <a:t>Observed Examples</a:t>
            </a:r>
          </a:p>
          <a:p>
            <a:pPr lvl="1"/>
            <a:r>
              <a:rPr lang="en-US" sz="1800" dirty="0"/>
              <a:t>Demonstrative Examples</a:t>
            </a:r>
          </a:p>
          <a:p>
            <a:endParaRPr lang="en-US" dirty="0"/>
          </a:p>
          <a:p>
            <a:r>
              <a:rPr lang="en-US" dirty="0"/>
              <a:t>WHEN (see “how”)</a:t>
            </a:r>
          </a:p>
          <a:p>
            <a:endParaRPr lang="en-US" dirty="0"/>
          </a:p>
          <a:p>
            <a:r>
              <a:rPr lang="en-US" dirty="0"/>
              <a:t>WHERE</a:t>
            </a:r>
          </a:p>
          <a:p>
            <a:pPr lvl="1"/>
            <a:r>
              <a:rPr lang="en-US" sz="1800" dirty="0"/>
              <a:t>Relationships</a:t>
            </a:r>
          </a:p>
          <a:p>
            <a:pPr lvl="1"/>
            <a:r>
              <a:rPr lang="en-US" sz="1800" i="1" dirty="0"/>
              <a:t>Ordinality (primary/resultant – plans to remove; unlikely use except 5+ years in future)</a:t>
            </a:r>
            <a:endParaRPr lang="en-US" sz="1800" dirty="0"/>
          </a:p>
          <a:p>
            <a:pPr lvl="1"/>
            <a:r>
              <a:rPr lang="en-US" sz="1800" dirty="0"/>
              <a:t>Applicable Platforms	</a:t>
            </a:r>
          </a:p>
          <a:p>
            <a:endParaRPr lang="en-US" dirty="0"/>
          </a:p>
          <a:p>
            <a:r>
              <a:rPr lang="en-US" dirty="0"/>
              <a:t>WHY</a:t>
            </a:r>
          </a:p>
          <a:p>
            <a:pPr lvl="1"/>
            <a:r>
              <a:rPr lang="en-US" sz="1800" dirty="0"/>
              <a:t>Common Consequences</a:t>
            </a:r>
          </a:p>
          <a:p>
            <a:endParaRPr lang="en-US" dirty="0"/>
          </a:p>
          <a:p>
            <a:r>
              <a:rPr lang="en-US" dirty="0"/>
              <a:t>HOW</a:t>
            </a:r>
          </a:p>
          <a:p>
            <a:pPr lvl="1"/>
            <a:r>
              <a:rPr lang="en-US" sz="1800" dirty="0"/>
              <a:t>Detection Methods</a:t>
            </a:r>
          </a:p>
          <a:p>
            <a:pPr lvl="1"/>
            <a:r>
              <a:rPr lang="en-US" sz="1800" dirty="0"/>
              <a:t>Potential Mitigations</a:t>
            </a:r>
          </a:p>
          <a:p>
            <a:pPr lvl="1"/>
            <a:r>
              <a:rPr lang="en-US" sz="1800" dirty="0"/>
              <a:t>Attack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91283-6865-C34D-ABC4-C6946EB33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3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F6FC-4B60-9743-B56C-E46EEAA6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(DEMO) Spreadsheet Comparing UEWG and MITRE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76B6-C73E-6E49-A971-9662203AE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over to excel…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CDAE5-5CC1-0A4C-BD24-2A86AB2F3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021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F3D71-FA94-9447-B6EC-D88D12A9F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434078E-B379-B947-9121-9BA58D210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585579"/>
              </p:ext>
            </p:extLst>
          </p:nvPr>
        </p:nvGraphicFramePr>
        <p:xfrm>
          <a:off x="2999244" y="829235"/>
          <a:ext cx="7515626" cy="5604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AB4588-1D7B-2B4C-82F6-10EB78B37F7F}"/>
              </a:ext>
            </a:extLst>
          </p:cNvPr>
          <p:cNvSpPr txBox="1"/>
          <p:nvPr/>
        </p:nvSpPr>
        <p:spPr>
          <a:xfrm>
            <a:off x="1082486" y="2420549"/>
            <a:ext cx="26858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24% of entries contain between 0 and 49% of required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probably mostly quality-related (CWE) entries and MITRE-created classification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FEF2FCB-E655-9443-9E05-81E5E7BD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274638"/>
            <a:ext cx="9328727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Completeness Percentage for All Weaknesses in CWE 4.6 (924 entries, 11 "Required" Elements)</a:t>
            </a:r>
          </a:p>
        </p:txBody>
      </p:sp>
    </p:spTree>
    <p:extLst>
      <p:ext uri="{BB962C8B-B14F-4D97-AF65-F5344CB8AC3E}">
        <p14:creationId xmlns:p14="http://schemas.microsoft.com/office/powerpoint/2010/main" val="3301162590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_Breifing_Template16x9.pptx" id="{5D2CB0C6-7637-4667-A648-EBA1BD2742AF}" vid="{B8F31EA5-7C34-4FF6-949E-D1CB1F3742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D7D12093FFC84AB17C2D6CFA9D1EDE" ma:contentTypeVersion="7" ma:contentTypeDescription="Create a new document." ma:contentTypeScope="" ma:versionID="85e3c405e50bbbe8816477487156b4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34f8c0c0eabdc6c42b2f987c760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50FCDD-08B1-48D8-BB50-7A17E590A5EE}">
  <ds:schemaRefs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866544-84CD-42FD-B141-A01F66B0B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MITRE_Briefing_Template16x9</Template>
  <TotalTime>822</TotalTime>
  <Words>1170</Words>
  <Application>Microsoft Macintosh PowerPoint</Application>
  <PresentationFormat>Widescreen</PresentationFormat>
  <Paragraphs>170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Helvetica LT Std</vt:lpstr>
      <vt:lpstr>Tahoma</vt:lpstr>
      <vt:lpstr>Wingdings</vt:lpstr>
      <vt:lpstr>mitre-2018</vt:lpstr>
      <vt:lpstr>CWE/CAPEC User Experience Working Group (UEWG)</vt:lpstr>
      <vt:lpstr>Agenda </vt:lpstr>
      <vt:lpstr>PowerPoint Presentation</vt:lpstr>
      <vt:lpstr>The “Status” attribute in CWE and CAPEC</vt:lpstr>
      <vt:lpstr>Issues with Status</vt:lpstr>
      <vt:lpstr>“Required” Elements to Establish Completeness</vt:lpstr>
      <vt:lpstr>Currently-Defined “Required” Elements for CWE</vt:lpstr>
      <vt:lpstr>(DEMO) Spreadsheet Comparing UEWG and MITRE Priorities</vt:lpstr>
      <vt:lpstr>Completeness Percentage for All Weaknesses in CWE 4.6 (924 entries, 11 "Required" Elements)</vt:lpstr>
      <vt:lpstr>2021 Top 25 Completeness (as of CWE 4.6)</vt:lpstr>
      <vt:lpstr>2021 CWE Most Important Hardware Weaknesses (12 entries)</vt:lpstr>
      <vt:lpstr>Other Potential Changes re: Status</vt:lpstr>
      <vt:lpstr>Proposed Status Name Changes</vt:lpstr>
      <vt:lpstr>Future Planning: Federated Submission/Publication Modes</vt:lpstr>
      <vt:lpstr>PowerPoint Presentation</vt:lpstr>
      <vt:lpstr>Observed Examples in CVE</vt:lpstr>
      <vt:lpstr>PowerPoint Presentation</vt:lpstr>
      <vt:lpstr>Announcements and Reminders (1 of 2)</vt:lpstr>
      <vt:lpstr>Announcements and Reminders (2 of 2)</vt:lpstr>
      <vt:lpstr>Next Meeting (Wednesday, February 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</dc:title>
  <dc:creator>Roberge Jr., Robert J</dc:creator>
  <cp:lastModifiedBy>Alec J Summers</cp:lastModifiedBy>
  <cp:revision>50</cp:revision>
  <dcterms:created xsi:type="dcterms:W3CDTF">2019-02-26T16:06:40Z</dcterms:created>
  <dcterms:modified xsi:type="dcterms:W3CDTF">2022-01-14T16:03:32Z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0x01010010D7D12093FFC84AB17C2D6CFA9D1EDE</vt:lpwstr>
  </property>
</Properties>
</file>