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17" autoAdjust="0"/>
    <p:restoredTop sz="94663" autoAdjust="0"/>
  </p:normalViewPr>
  <p:slideViewPr>
    <p:cSldViewPr snapToGrid="0">
      <p:cViewPr varScale="1">
        <p:scale>
          <a:sx n="91" d="100"/>
          <a:sy n="91" d="100"/>
        </p:scale>
        <p:origin x="208" y="1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we-capec-board-list@mitre.org" TargetMode="External"/><Relationship Id="rId2" Type="http://schemas.openxmlformats.org/officeDocument/2006/relationships/hyperlink" Target="mailto:private-cwe-capec-board-list@mitre.org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1009527" y="368932"/>
            <a:ext cx="10798160" cy="1981200"/>
          </a:xfrm>
        </p:spPr>
        <p:txBody>
          <a:bodyPr>
            <a:normAutofit/>
          </a:bodyPr>
          <a:lstStyle/>
          <a:p>
            <a:r>
              <a:rPr lang="en-US" dirty="0"/>
              <a:t>CWE/CAPEC Board Meeting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/>
          <a:lstStyle/>
          <a:p>
            <a:r>
              <a:rPr lang="en-US" dirty="0"/>
              <a:t>February 15, 2022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2ECD-2E15-C34D-BF5C-E3ADCDC9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Engagement (HW CWE SIG)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CD2B-2970-C340-9B10-535C122D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Launched October 2019</a:t>
            </a:r>
            <a:endParaRPr lang="en-US" sz="3600" dirty="0"/>
          </a:p>
          <a:p>
            <a:r>
              <a:rPr lang="en-US" dirty="0"/>
              <a:t>~90 members, ~25+ per session</a:t>
            </a:r>
            <a:endParaRPr lang="en-US" sz="3600" dirty="0"/>
          </a:p>
          <a:p>
            <a:r>
              <a:rPr lang="en-US" dirty="0"/>
              <a:t>Monthly cadence currently (has shifted between monthly and bi-weekly)</a:t>
            </a:r>
            <a:endParaRPr lang="en-US" sz="3600" dirty="0"/>
          </a:p>
          <a:p>
            <a:r>
              <a:rPr lang="en-US" dirty="0"/>
              <a:t>Recent Activity:</a:t>
            </a:r>
            <a:endParaRPr lang="en-US" sz="3600" dirty="0"/>
          </a:p>
          <a:p>
            <a:pPr lvl="1"/>
            <a:r>
              <a:rPr lang="en-US" dirty="0"/>
              <a:t>Identifying and developing improvements to technology enumeration in the schema</a:t>
            </a:r>
            <a:endParaRPr lang="en-US" sz="3000" dirty="0"/>
          </a:p>
          <a:p>
            <a:pPr lvl="1"/>
            <a:r>
              <a:rPr lang="en-US" dirty="0"/>
              <a:t>Debating how to handle SAE G-32 content suggestion around expanding into indicators of non-conformance, tamper, etc. </a:t>
            </a:r>
            <a:endParaRPr lang="en-US" sz="3000" dirty="0"/>
          </a:p>
          <a:p>
            <a:pPr lvl="1"/>
            <a:r>
              <a:rPr lang="en-US" dirty="0"/>
              <a:t>Technical discussions: End-to-End Bitstream Tamper Attack Against Flip-Chip FPGAs (community presenter)</a:t>
            </a:r>
            <a:endParaRPr lang="en-US" sz="3000" dirty="0"/>
          </a:p>
          <a:p>
            <a:pPr lvl="1"/>
            <a:r>
              <a:rPr lang="en-US" dirty="0"/>
              <a:t>Determining a path forward for better indicating entries relevance to HW, SW, or FW (ongoing)</a:t>
            </a:r>
            <a:br>
              <a:rPr lang="en-US" i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54482-C314-D040-8320-0914049E4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1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B53E-DB87-F54B-BBAC-8EFE98D7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Engagement (NIST NVD)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E9AD-643D-BB45-9902-A68BBFA8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 preparations for 2022 Top 25</a:t>
            </a:r>
          </a:p>
          <a:p>
            <a:pPr lvl="1"/>
            <a:r>
              <a:rPr lang="en-US" sz="2300" dirty="0"/>
              <a:t>Targeting late June release (moving one month forward from 2021 iteration)</a:t>
            </a:r>
          </a:p>
          <a:p>
            <a:pPr lvl="1"/>
            <a:r>
              <a:rPr lang="en-US" sz="2300" dirty="0"/>
              <a:t>Created initial mapping analysis batches according to type/domain</a:t>
            </a:r>
          </a:p>
          <a:p>
            <a:pPr lvl="2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 30% fewer CVEs overall to analyze than last year </a:t>
            </a:r>
          </a:p>
          <a:p>
            <a:pPr lvl="1"/>
            <a:r>
              <a:rPr lang="en-US" sz="2600" dirty="0"/>
              <a:t>Began monthly coordination meetings with NVD </a:t>
            </a:r>
          </a:p>
          <a:p>
            <a:pPr lvl="2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Agreed to goals, sent first batch of CVE remaps</a:t>
            </a:r>
          </a:p>
          <a:p>
            <a:pPr lvl="1"/>
            <a:r>
              <a:rPr lang="en-US" sz="2300" dirty="0"/>
              <a:t>Upcoming:</a:t>
            </a:r>
          </a:p>
          <a:p>
            <a:pPr lvl="2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2/18, two-hour working session with NVD analyst team for 2/18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22C2B-5A45-CC4E-AF2E-7E34709B9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4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6434-CD5D-DF40-94EC-46F54AF4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Planned Upcoming Content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3D40-2A3B-464E-B20B-89E15774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96706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CAPEC: (TBD ~ late March / early April)</a:t>
            </a:r>
          </a:p>
          <a:p>
            <a:pPr lvl="1"/>
            <a:r>
              <a:rPr lang="en-US" sz="2300" dirty="0"/>
              <a:t>Minor release v3.7</a:t>
            </a:r>
          </a:p>
          <a:p>
            <a:pPr lvl="1"/>
            <a:r>
              <a:rPr lang="en-US" sz="2300" dirty="0"/>
              <a:t>New/updated ~30 execution flows</a:t>
            </a:r>
          </a:p>
          <a:p>
            <a:pPr lvl="1"/>
            <a:r>
              <a:rPr lang="en-US" sz="2300" dirty="0"/>
              <a:t>Modernized definitions of 24 CAPEC entries</a:t>
            </a:r>
          </a:p>
          <a:p>
            <a:pPr lvl="1"/>
            <a:r>
              <a:rPr lang="en-US" sz="2300" dirty="0"/>
              <a:t>Introduction of description + extended descriptions </a:t>
            </a:r>
          </a:p>
          <a:p>
            <a:pPr lvl="1"/>
            <a:r>
              <a:rPr lang="en-US" sz="2300" dirty="0"/>
              <a:t>Updated CAPEC/ATT&amp;CK mappings across 45 new entries from both corpuses</a:t>
            </a:r>
          </a:p>
          <a:p>
            <a:pPr lvl="1"/>
            <a:r>
              <a:rPr lang="en-US" sz="2300" dirty="0"/>
              <a:t>Other possible developments from CAPEC Summit</a:t>
            </a:r>
          </a:p>
          <a:p>
            <a:pPr lvl="1"/>
            <a:r>
              <a:rPr lang="en-US" dirty="0"/>
              <a:t>Removal of &lt;status&gt; element across corpus (UEWG feedback)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CWE: (TBD ~ late March / early April)</a:t>
            </a:r>
          </a:p>
          <a:p>
            <a:pPr lvl="1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 release v4.7</a:t>
            </a:r>
          </a:p>
          <a:p>
            <a:pPr lvl="1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~5 SW-related entries covering web-related implementation vulnerabilities and higher-level design weaknesses (community submitted)</a:t>
            </a:r>
          </a:p>
          <a:p>
            <a:pPr lvl="1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~2-3 HW-related weaknesses (mostly ICS-related from SEI ETF) as well as high-level entries that improve hierarchy organization </a:t>
            </a:r>
          </a:p>
          <a:p>
            <a:pPr lvl="1"/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 of &lt;status&gt; element across corpus (UEWG feedback)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2DA6C-B915-454B-AB2D-0974E5DDD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63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9134-F1AF-9542-8BEE-6C6A5635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E51E-6A7F-084F-98EF-B1364BCC6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Inactive Board members</a:t>
            </a:r>
          </a:p>
          <a:p>
            <a:pPr lvl="1"/>
            <a:r>
              <a:rPr lang="en-US" dirty="0"/>
              <a:t>Andrew Van Der Stonk – OWASP</a:t>
            </a:r>
          </a:p>
          <a:p>
            <a:pPr lvl="1"/>
            <a:r>
              <a:rPr lang="en-US" dirty="0"/>
              <a:t>Did not attend Board Meetings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18, 2021, August 17, 2021, November 16, 2021</a:t>
            </a:r>
          </a:p>
          <a:p>
            <a:pPr lvl="1"/>
            <a:r>
              <a:rPr lang="en-US" dirty="0"/>
              <a:t>Contacted by Secretariat on 12/8/2021, 1/3/2022 – no replies</a:t>
            </a:r>
          </a:p>
          <a:p>
            <a:pPr lvl="1"/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Board Member nominee</a:t>
            </a:r>
          </a:p>
          <a:p>
            <a:pPr lvl="1"/>
            <a:r>
              <a:rPr lang="en-US" dirty="0"/>
              <a:t>Jeremy West – Senior Manager Product Security, </a:t>
            </a:r>
            <a:r>
              <a:rPr lang="en-US" dirty="0" err="1"/>
              <a:t>Redhat</a:t>
            </a:r>
            <a:endParaRPr lang="en-US" dirty="0"/>
          </a:p>
          <a:p>
            <a:pPr lvl="1"/>
            <a:r>
              <a:rPr lang="en-US" dirty="0"/>
              <a:t>Nomination form and candidate CV to follow this meeting</a:t>
            </a:r>
          </a:p>
          <a:p>
            <a:pPr lvl="1"/>
            <a:r>
              <a:rPr lang="en-US" dirty="0"/>
              <a:t>Scheduled interview opportunity to 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BFBC-406F-5E40-B363-53B6ECB51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7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31AA-A5DD-354D-8D1A-A8FDDC5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EA5C-D65D-4540-83D6-C4DD83AD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other topics </a:t>
            </a:r>
            <a:r>
              <a:rPr lang="en-US"/>
              <a:t>to discuss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E7F8F-1DD2-BB48-8E4C-2B2C0B33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Housekeeping</a:t>
            </a:r>
          </a:p>
          <a:p>
            <a:r>
              <a:rPr lang="en-US" sz="2800" dirty="0">
                <a:latin typeface="Tahoma" panose="020B0604030504040204" pitchFamily="34" charset="0"/>
              </a:rPr>
              <a:t>Requests for the Establishment of New Community Engagement Groups</a:t>
            </a:r>
          </a:p>
          <a:p>
            <a:r>
              <a:rPr lang="en-US" sz="2800" dirty="0">
                <a:latin typeface="Tahoma" panose="020B0604030504040204" pitchFamily="34" charset="0"/>
              </a:rPr>
              <a:t>The CAPEC Community Summit</a:t>
            </a:r>
          </a:p>
          <a:p>
            <a:r>
              <a:rPr lang="en-US" sz="2800" dirty="0">
                <a:latin typeface="Tahoma" panose="020B0604030504040204" pitchFamily="34" charset="0"/>
              </a:rPr>
              <a:t>Overview of Community Engagement </a:t>
            </a:r>
          </a:p>
          <a:p>
            <a:pPr lvl="1"/>
            <a:r>
              <a:rPr lang="en-US" sz="2400" dirty="0"/>
              <a:t>Publications and Group Activities</a:t>
            </a:r>
            <a:endParaRPr lang="en-US" sz="2800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Planned Upcoming Content Publications</a:t>
            </a:r>
          </a:p>
          <a:p>
            <a:r>
              <a:rPr lang="en-US" sz="2800" dirty="0">
                <a:latin typeface="Tahoma" panose="020B0604030504040204" pitchFamily="34" charset="0"/>
              </a:rPr>
              <a:t>Board Membership</a:t>
            </a:r>
          </a:p>
          <a:p>
            <a:endParaRPr lang="en-US" sz="28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A241-7480-8E42-BEA5-2BBC8067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E19B-1497-244E-AA41-9DE46782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CWE/CAPEC Goals</a:t>
            </a:r>
          </a:p>
          <a:p>
            <a:pPr lvl="1"/>
            <a:r>
              <a:rPr lang="en-US" dirty="0"/>
              <a:t>Increase program coverage</a:t>
            </a:r>
          </a:p>
          <a:p>
            <a:pPr lvl="1"/>
            <a:r>
              <a:rPr lang="en-US" dirty="0"/>
              <a:t>Increase program adoption</a:t>
            </a:r>
          </a:p>
          <a:p>
            <a:r>
              <a:rPr lang="en-US" dirty="0"/>
              <a:t>Desired Outcome</a:t>
            </a:r>
          </a:p>
          <a:p>
            <a:pPr lvl="1"/>
            <a:r>
              <a:rPr lang="en-US" dirty="0"/>
              <a:t>Products are more secure because weaknesses are eliminated thereby thwarting attackers</a:t>
            </a:r>
          </a:p>
          <a:p>
            <a:pPr lvl="1"/>
            <a:endParaRPr lang="en-US" dirty="0"/>
          </a:p>
          <a:p>
            <a:r>
              <a:rPr lang="en-US" dirty="0"/>
              <a:t>Next meeting Q2 2022 - TBD</a:t>
            </a:r>
          </a:p>
          <a:p>
            <a:r>
              <a:rPr lang="en-US" dirty="0"/>
              <a:t>Communications:</a:t>
            </a:r>
          </a:p>
          <a:p>
            <a:pPr lvl="1"/>
            <a:r>
              <a:rPr lang="en-US" dirty="0">
                <a:hlinkClick r:id="rId2"/>
              </a:rPr>
              <a:t>private-cwe-capec-board-list@mitre.org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hlinkClick r:id="rId3"/>
              </a:rPr>
              <a:t>cwe-capec-board-list@mitre.org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FAA33-69C1-B544-BC53-37F6A50B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5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5C1C-8D6F-B543-B1DE-ECF5C75A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972799" cy="868362"/>
          </a:xfrm>
        </p:spPr>
        <p:txBody>
          <a:bodyPr>
            <a:normAutofit/>
          </a:bodyPr>
          <a:lstStyle/>
          <a:p>
            <a:r>
              <a:rPr lang="en-US" dirty="0"/>
              <a:t>Requests for Establishing New Community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41CF-D227-DA45-B577-9DF8BC6E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Industrial Control Systems / Operation Technology (ICS/OT) CWE Special Interest Group</a:t>
            </a:r>
          </a:p>
          <a:p>
            <a:pPr lvl="1"/>
            <a:r>
              <a:rPr lang="en-US" dirty="0"/>
              <a:t>Background: Engagement with the DoE Security Infrastructure Technology Executive Task Force</a:t>
            </a:r>
          </a:p>
          <a:p>
            <a:pPr lvl="1"/>
            <a:r>
              <a:rPr lang="en-US" dirty="0"/>
              <a:t>Guests: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Monika Akbar, Cybersecurity Manufacturing Innovation Institute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CyManII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and the University of Texas – El Paso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Gregory Shannon, Chief Science Officer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CyManII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Chief Cybersecurity Scientist at Idaho National Laboratory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 REST API Working Group</a:t>
            </a:r>
          </a:p>
          <a:p>
            <a:pPr lvl="1"/>
            <a:r>
              <a:rPr lang="en-US" dirty="0"/>
              <a:t>Background: Engagement with </a:t>
            </a:r>
            <a:r>
              <a:rPr lang="en-US" dirty="0" err="1"/>
              <a:t>Accellera</a:t>
            </a:r>
            <a:r>
              <a:rPr lang="en-US" dirty="0"/>
              <a:t> Systems Initiative IPSA Working Group</a:t>
            </a:r>
          </a:p>
          <a:p>
            <a:pPr lvl="1"/>
            <a:r>
              <a:rPr lang="en-US" dirty="0"/>
              <a:t>Developing something more readily accessible and efficient for those leveraging our data</a:t>
            </a:r>
          </a:p>
          <a:p>
            <a:pPr lvl="1"/>
            <a:r>
              <a:rPr lang="en-US" dirty="0"/>
              <a:t>Proposed Chair: Adam Cron, Synopsys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C0726-C918-964F-8338-D635A268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5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7BA3-ADF4-D248-B9DB-27D6A29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CAPEC Community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AA24-38E2-B742-AA4A-11C63017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85928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February 23, 11am – 330 pm ET</a:t>
            </a:r>
          </a:p>
          <a:p>
            <a:r>
              <a:rPr lang="en-US" sz="2800" dirty="0"/>
              <a:t>80+ registrations, ~40 MS Teams Session accepts’ so far</a:t>
            </a:r>
          </a:p>
          <a:p>
            <a:r>
              <a:rPr lang="en-US" sz="2800" dirty="0"/>
              <a:t>Session Topics</a:t>
            </a:r>
          </a:p>
          <a:p>
            <a:pPr lvl="1"/>
            <a:r>
              <a:rPr lang="en-US" sz="2400" dirty="0"/>
              <a:t>Pen Testing and Execution Flows (w/ </a:t>
            </a:r>
            <a:r>
              <a:rPr lang="en-US" sz="2400" dirty="0" err="1"/>
              <a:t>AttackForge</a:t>
            </a:r>
            <a:r>
              <a:rPr lang="en-US" sz="2400" dirty="0"/>
              <a:t>, Tenable, Univ of Campania)</a:t>
            </a:r>
          </a:p>
          <a:p>
            <a:pPr lvl="1"/>
            <a:r>
              <a:rPr lang="en-US" sz="2400" dirty="0"/>
              <a:t>Using CAPEC for Education (St. John’s University, Tennessee Technological Univ)</a:t>
            </a:r>
          </a:p>
          <a:p>
            <a:pPr lvl="1"/>
            <a:r>
              <a:rPr lang="en-US" sz="2400" dirty="0"/>
              <a:t>Hardware and CAPEC (w/ Lattice Semiconductor, Cloudflare, and Dell)</a:t>
            </a:r>
          </a:p>
          <a:p>
            <a:pPr lvl="1"/>
            <a:r>
              <a:rPr lang="en-US" sz="2400" dirty="0"/>
              <a:t>CAPEC Entry Completeness and Quality</a:t>
            </a:r>
          </a:p>
          <a:p>
            <a:pPr lvl="1"/>
            <a:r>
              <a:rPr lang="en-US" sz="2400" dirty="0"/>
              <a:t>CAPEC and Supply Chain </a:t>
            </a:r>
          </a:p>
          <a:p>
            <a:pPr lvl="1"/>
            <a:r>
              <a:rPr lang="en-US" sz="2400" dirty="0"/>
              <a:t>Community Discussion: Vision for the Future of the CAPEC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D45B7-C2F5-ED43-AC32-A439A8F6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6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4DBC-91FB-C042-9526-DD3052B3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539827" cy="868362"/>
          </a:xfrm>
        </p:spPr>
        <p:txBody>
          <a:bodyPr>
            <a:normAutofit/>
          </a:bodyPr>
          <a:lstStyle/>
          <a:p>
            <a:r>
              <a:rPr lang="en-US" dirty="0"/>
              <a:t>Overview of Community Engagement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8767-AAA5-2744-AF33-B186CBEC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859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Publications</a:t>
            </a:r>
          </a:p>
          <a:p>
            <a:r>
              <a:rPr lang="en-US" dirty="0"/>
              <a:t>CWE/CAPEC Podcast, “Out of Bounds Read Podcast”</a:t>
            </a:r>
          </a:p>
          <a:p>
            <a:pPr lvl="1"/>
            <a:r>
              <a:rPr lang="en-US" sz="1800" dirty="0"/>
              <a:t>5 episodes so far</a:t>
            </a:r>
          </a:p>
          <a:p>
            <a:pPr lvl="1"/>
            <a:r>
              <a:rPr lang="en-US" sz="1800" dirty="0"/>
              <a:t>12/1: “About the 2021 CWE Most Important Hardware Weaknesses” w/ Jason Fung (Intel), Jason Oberg (Tortuga Logic), Paul Wortman (Wells Fargo), Jasper von </a:t>
            </a:r>
            <a:r>
              <a:rPr lang="en-US" sz="1800" dirty="0" err="1"/>
              <a:t>Woudenberg</a:t>
            </a:r>
            <a:r>
              <a:rPr lang="en-US" sz="1800" dirty="0"/>
              <a:t> &amp; Nicole Fern (</a:t>
            </a:r>
            <a:r>
              <a:rPr lang="en-US" sz="1800" dirty="0" err="1"/>
              <a:t>Riscure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2/15: “Beyond the Buffer Overflow: Finding Weaknesses in Software" An interview with Larry </a:t>
            </a:r>
            <a:r>
              <a:rPr lang="en-US" sz="1800" dirty="0" err="1"/>
              <a:t>Cashdollar</a:t>
            </a:r>
            <a:r>
              <a:rPr lang="en-US" sz="1800" dirty="0"/>
              <a:t> (Akamai)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CWE/CAPEC Blog</a:t>
            </a:r>
          </a:p>
          <a:p>
            <a:pPr lvl="1"/>
            <a:r>
              <a:rPr lang="en-US" sz="1800" dirty="0"/>
              <a:t>21 blogs so far, 70 followers</a:t>
            </a:r>
          </a:p>
          <a:p>
            <a:pPr lvl="1"/>
            <a:r>
              <a:rPr lang="en-US" sz="1800" dirty="0"/>
              <a:t>Recent highlights:</a:t>
            </a:r>
          </a:p>
          <a:p>
            <a:pPr lvl="2"/>
            <a:r>
              <a:rPr lang="en-US" sz="1600" dirty="0"/>
              <a:t>12/9 – “Don’t forget to protect your hardware from the power cosmic” (SEUs)</a:t>
            </a:r>
          </a:p>
          <a:p>
            <a:pPr lvl="2"/>
            <a:r>
              <a:rPr lang="en-US" sz="1600" dirty="0"/>
              <a:t>12/17 – “Neutralizing Your Inputs: A Log4Shell Weakness Story”</a:t>
            </a:r>
          </a:p>
          <a:p>
            <a:pPr lvl="2"/>
            <a:r>
              <a:rPr lang="en-US" sz="1600" dirty="0"/>
              <a:t>1/12 – “HTTP Desync: The Redux and Evolution of HTTP Smuggling and Splitting Attack Techniques”</a:t>
            </a:r>
          </a:p>
          <a:p>
            <a:pPr lvl="2"/>
            <a:r>
              <a:rPr lang="en-US" sz="1600" dirty="0"/>
              <a:t>2/1 – “Mind your REGEX or it can put your program into an infinite loop” </a:t>
            </a:r>
            <a:br>
              <a:rPr lang="en-US" sz="1600" dirty="0"/>
            </a:b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6CEE-4454-2548-9D03-BE033DEB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8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93B6-BE2A-C04E-9FE3-33ECDBCC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Community Engagement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4FD3-E964-E946-9239-C1072559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Survey Feedback</a:t>
            </a:r>
          </a:p>
          <a:p>
            <a:pPr lvl="1"/>
            <a:r>
              <a:rPr lang="en-US" b="1" dirty="0"/>
              <a:t>Survey sent out to email lists, social media on January 6</a:t>
            </a:r>
            <a:endParaRPr lang="en-US" sz="3200" dirty="0"/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Satisfaction with frequency, utility, and content regarding Podcasts and Blogs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20+ responses 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Likert Scale 1-5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Blogs – how useful? 4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Blogs – frequency. 4.2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Podcast – utility. 3.3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Podcast – frequency. 3.5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comments: 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blog/podcast awareness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external writers/contributors on blogs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Podcasts “too long”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F449D-0386-394B-88F6-03744C4CE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3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6090-582A-A84F-AA5C-D1754E46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Engagement (UEWG) –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0FFE-4F4F-2F4F-9697-2D85D84D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i="1" u="sng" dirty="0"/>
              <a:t>User Experience Working Group</a:t>
            </a:r>
            <a:endParaRPr lang="en-US" sz="3600" dirty="0"/>
          </a:p>
          <a:p>
            <a:pPr lvl="1"/>
            <a:r>
              <a:rPr lang="en-US" dirty="0"/>
              <a:t>Launched Summer 2021</a:t>
            </a:r>
            <a:endParaRPr lang="en-US" sz="3200" dirty="0"/>
          </a:p>
          <a:p>
            <a:pPr lvl="1"/>
            <a:r>
              <a:rPr lang="en-US" dirty="0"/>
              <a:t>~50 members, w/~10-15 per session </a:t>
            </a:r>
            <a:endParaRPr lang="en-US" sz="3200" dirty="0"/>
          </a:p>
          <a:p>
            <a:pPr lvl="1"/>
            <a:r>
              <a:rPr lang="en-US" i="1" dirty="0"/>
              <a:t>Summer 2021</a:t>
            </a:r>
            <a:endParaRPr lang="en-US" sz="3200" dirty="0"/>
          </a:p>
          <a:p>
            <a:pPr lvl="2"/>
            <a:r>
              <a:rPr lang="en-US" i="1" dirty="0"/>
              <a:t>Identifying and defining CWE/CAPEC ‘user personas’</a:t>
            </a:r>
            <a:endParaRPr lang="en-US" sz="2800" dirty="0"/>
          </a:p>
          <a:p>
            <a:pPr lvl="2"/>
            <a:r>
              <a:rPr lang="en-US" i="1" dirty="0"/>
              <a:t>Defining user personas ‘use case scenarios’</a:t>
            </a:r>
            <a:endParaRPr lang="en-US" sz="2800" dirty="0"/>
          </a:p>
          <a:p>
            <a:pPr lvl="1"/>
            <a:r>
              <a:rPr lang="en-US" i="1" dirty="0"/>
              <a:t>Fall 2021</a:t>
            </a:r>
            <a:endParaRPr lang="en-US" sz="3200" dirty="0"/>
          </a:p>
          <a:p>
            <a:pPr lvl="2"/>
            <a:r>
              <a:rPr lang="en-US" i="1" dirty="0"/>
              <a:t>CWE/CAPEC content prioritization</a:t>
            </a:r>
            <a:endParaRPr lang="en-US" sz="2800" dirty="0"/>
          </a:p>
          <a:p>
            <a:pPr lvl="2"/>
            <a:r>
              <a:rPr lang="en-US" i="1" dirty="0"/>
              <a:t>Card Sorting Exercise, results review, and alignment to use case scenarios</a:t>
            </a:r>
            <a:endParaRPr lang="en-US" sz="2800" dirty="0"/>
          </a:p>
          <a:p>
            <a:pPr lvl="2"/>
            <a:r>
              <a:rPr lang="en-US" i="1" dirty="0"/>
              <a:t>Discussions on latest CWE/CAPEC releases (v4.6 &amp; v3.7, respectively)</a:t>
            </a:r>
            <a:endParaRPr lang="en-US" sz="2800" dirty="0"/>
          </a:p>
          <a:p>
            <a:pPr lvl="1"/>
            <a:r>
              <a:rPr lang="en-US" i="1" dirty="0"/>
              <a:t>Winter 2021/2022</a:t>
            </a:r>
            <a:endParaRPr lang="en-US" sz="3200" dirty="0"/>
          </a:p>
          <a:p>
            <a:pPr lvl="2"/>
            <a:r>
              <a:rPr lang="en-US" i="1" dirty="0"/>
              <a:t>CWE/CAPEC Entry details: &lt;status&gt; attributes, corpus’ completeness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96639-3A0E-4B42-A395-A3764010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3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98C9-E58A-5849-96A0-9FDD75F1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Engagement (UEWG) –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B2EE-A5E7-D24D-A3CC-6B701311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85928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Prioritizations Going Forward</a:t>
            </a:r>
            <a:endParaRPr lang="en-US" sz="4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/>
              <a:t>Spring minor releases (CWE v4.7 and CAPEC v3.7) – TBD </a:t>
            </a:r>
            <a:endParaRPr lang="en-US" sz="3200" dirty="0"/>
          </a:p>
          <a:p>
            <a:pPr lvl="2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element change</a:t>
            </a:r>
            <a:endParaRPr lang="en-US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action: remove from individual web ages, but keep in raw CWE data for hardcore users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Production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community-submitted new entries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4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HW, ICS, Cloud Configuration, and more…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presentation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 initial implementation of user persona use-case priorities for content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Improving ‘filterability’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DFDED-D69E-8243-8962-389EB563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55919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3982</TotalTime>
  <Words>1118</Words>
  <Application>Microsoft Macintosh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 LT Std</vt:lpstr>
      <vt:lpstr>Tahoma</vt:lpstr>
      <vt:lpstr>Wingdings</vt:lpstr>
      <vt:lpstr>mitre-2018</vt:lpstr>
      <vt:lpstr>CWE/CAPEC Board Meeting</vt:lpstr>
      <vt:lpstr>Agenda </vt:lpstr>
      <vt:lpstr>Housekeeping</vt:lpstr>
      <vt:lpstr>Requests for Establishing New Community Groups</vt:lpstr>
      <vt:lpstr>The CAPEC Community Summit</vt:lpstr>
      <vt:lpstr>Overview of Community Engagement (1 of 3)</vt:lpstr>
      <vt:lpstr>Overview of Community Engagement (2 of 2)</vt:lpstr>
      <vt:lpstr>Community Engagement (UEWG) – 1 of 2</vt:lpstr>
      <vt:lpstr>Community Engagement (UEWG) – 2 of 2</vt:lpstr>
      <vt:lpstr>Community Engagement (HW CWE SIG) </vt:lpstr>
      <vt:lpstr>Community Engagement (NIST NVD)</vt:lpstr>
      <vt:lpstr>Planned Upcoming Content Publications</vt:lpstr>
      <vt:lpstr>Board Membership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Alec J Summers</cp:lastModifiedBy>
  <cp:revision>132</cp:revision>
  <dcterms:created xsi:type="dcterms:W3CDTF">2019-02-26T16:06:40Z</dcterms:created>
  <dcterms:modified xsi:type="dcterms:W3CDTF">2022-02-15T18:41:00Z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