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63_3CE5CE62.xml" ContentType="application/vnd.ms-powerpoint.comments+xml"/>
  <Override PartName="/ppt/comments/modernComment_164_3F26A8DF.xml" ContentType="application/vnd.ms-powerpoint.comments+xml"/>
  <Override PartName="/ppt/comments/modernComment_107_1306D3C5.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4"/>
  </p:sldMasterIdLst>
  <p:notesMasterIdLst>
    <p:notesMasterId r:id="rId19"/>
  </p:notesMasterIdLst>
  <p:handoutMasterIdLst>
    <p:handoutMasterId r:id="rId20"/>
  </p:handoutMasterIdLst>
  <p:sldIdLst>
    <p:sldId id="280" r:id="rId5"/>
    <p:sldId id="281" r:id="rId6"/>
    <p:sldId id="275" r:id="rId7"/>
    <p:sldId id="354" r:id="rId8"/>
    <p:sldId id="282" r:id="rId9"/>
    <p:sldId id="279" r:id="rId10"/>
    <p:sldId id="355" r:id="rId11"/>
    <p:sldId id="357" r:id="rId12"/>
    <p:sldId id="262" r:id="rId13"/>
    <p:sldId id="356" r:id="rId14"/>
    <p:sldId id="358" r:id="rId15"/>
    <p:sldId id="263" r:id="rId16"/>
    <p:sldId id="286"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12B4D78-08F5-582B-42D3-A0FE16C544AC}" name="Alec J Summers" initials="AJS" userId="S::asummers@mitre.org::d9c4246f-ffa8-4c52-a253-9dc5efe19ef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549" autoAdjust="0"/>
    <p:restoredTop sz="94663" autoAdjust="0"/>
  </p:normalViewPr>
  <p:slideViewPr>
    <p:cSldViewPr snapToGrid="0">
      <p:cViewPr>
        <p:scale>
          <a:sx n="159" d="100"/>
          <a:sy n="159" d="100"/>
        </p:scale>
        <p:origin x="288" y="24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3354"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modernComment_107_1306D3C5.xml><?xml version="1.0" encoding="utf-8"?>
<p188:cmLst xmlns:a="http://schemas.openxmlformats.org/drawingml/2006/main" xmlns:r="http://schemas.openxmlformats.org/officeDocument/2006/relationships" xmlns:p188="http://schemas.microsoft.com/office/powerpoint/2018/8/main">
  <p188:cm id="{83A05EF8-A578-3044-AE3A-A78EBD3BC431}" authorId="{C12B4D78-08F5-582B-42D3-A0FE16C544AC}" created="2022-04-06T16:46:15.213">
    <pc:sldMkLst xmlns:pc="http://schemas.microsoft.com/office/powerpoint/2013/main/command">
      <pc:docMk/>
      <pc:sldMk cId="319214533" sldId="263"/>
    </pc:sldMkLst>
    <p188:txBody>
      <a:bodyPr/>
      <a:lstStyle/>
      <a:p>
        <a:r>
          <a:rPr lang="en-US"/>
          <a:t>currently writing an STRC for a customer… request to have examples for python, go, etc. Going back to CVE to get examples there</a:t>
        </a:r>
      </a:p>
    </p188:txBody>
  </p188:cm>
  <p188:cm id="{150948A3-4DBC-A444-80CB-A39A2836C24F}" authorId="{C12B4D78-08F5-582B-42D3-A0FE16C544AC}" created="2022-04-06T16:47:25.865">
    <pc:sldMkLst xmlns:pc="http://schemas.microsoft.com/office/powerpoint/2013/main/command">
      <pc:docMk/>
      <pc:sldMk cId="319214533" sldId="263"/>
    </pc:sldMkLst>
    <p188:txBody>
      <a:bodyPr/>
      <a:lstStyle/>
      <a:p>
        <a:r>
          <a:rPr lang="en-US"/>
          <a:t>CWE examples are not good enough at this time to be useful. Perhaps use the CVE database more effectively to provide “examples”</a:t>
        </a:r>
      </a:p>
    </p188:txBody>
  </p188:cm>
  <p188:cm id="{72AD28C7-F578-FE49-8350-B5864F8FBFBF}" authorId="{C12B4D78-08F5-582B-42D3-A0FE16C544AC}" created="2022-04-06T16:49:10.642">
    <pc:sldMkLst xmlns:pc="http://schemas.microsoft.com/office/powerpoint/2013/main/command">
      <pc:docMk/>
      <pc:sldMk cId="319214533" sldId="263"/>
    </pc:sldMkLst>
    <p188:txBody>
      <a:bodyPr/>
      <a:lstStyle/>
      <a:p>
        <a:r>
          <a:rPr lang="en-US"/>
          <a:t>it would be nice to look at a cwe and be able to right-click to show all the cve data relevant to cwe data in python. human readable view. </a:t>
        </a:r>
      </a:p>
    </p188:txBody>
  </p188:cm>
  <p188:cm id="{371417D5-F0FD-7644-9373-F61E06C0E7CE}" authorId="{C12B4D78-08F5-582B-42D3-A0FE16C544AC}" created="2022-04-06T16:50:24.721">
    <pc:sldMkLst xmlns:pc="http://schemas.microsoft.com/office/powerpoint/2013/main/command">
      <pc:docMk/>
      <pc:sldMk cId="319214533" sldId="263"/>
    </pc:sldMkLst>
    <p188:txBody>
      <a:bodyPr/>
      <a:lstStyle/>
      <a:p>
        <a:r>
          <a:rPr lang="en-US"/>
          <a:t>coverage is too patchy that it can’t be relied upon…</a:t>
        </a:r>
      </a:p>
    </p188:txBody>
  </p188:cm>
  <p188:cm id="{17E70823-22C7-3947-BA83-9D2B5B4F95EF}" authorId="{C12B4D78-08F5-582B-42D3-A0FE16C544AC}" created="2022-04-06T16:50:45.457">
    <pc:sldMkLst xmlns:pc="http://schemas.microsoft.com/office/powerpoint/2013/main/command">
      <pc:docMk/>
      <pc:sldMk cId="319214533" sldId="263"/>
    </pc:sldMkLst>
    <p188:txBody>
      <a:bodyPr/>
      <a:lstStyle/>
      <a:p>
        <a:r>
          <a:rPr lang="en-US"/>
          <a:t>cwe99 examples in cve on java</a:t>
        </a:r>
      </a:p>
    </p188:txBody>
  </p188:cm>
  <p188:cm id="{170EE3AA-0CE2-4049-B60D-25D841244F2E}" authorId="{C12B4D78-08F5-582B-42D3-A0FE16C544AC}" created="2022-04-06T16:52:45.308">
    <pc:sldMkLst xmlns:pc="http://schemas.microsoft.com/office/powerpoint/2013/main/command">
      <pc:docMk/>
      <pc:sldMk cId="319214533" sldId="263"/>
    </pc:sldMkLst>
    <p188:txBody>
      <a:bodyPr/>
      <a:lstStyle/>
      <a:p>
        <a:r>
          <a:rPr lang="en-US"/>
          <a:t>“we are looking for examples in different languages of this cwe” cves is a second level… it would be helpful to see these examples in chronological order within CVE records</a:t>
        </a:r>
      </a:p>
    </p188:txBody>
  </p188:cm>
  <p188:cm id="{D757AAEF-BD32-334D-965F-8E9F0CA32982}" authorId="{C12B4D78-08F5-582B-42D3-A0FE16C544AC}" created="2022-04-06T16:56:15.030">
    <pc:sldMkLst xmlns:pc="http://schemas.microsoft.com/office/powerpoint/2013/main/command">
      <pc:docMk/>
      <pc:sldMk cId="319214533" sldId="263"/>
    </pc:sldMkLst>
    <p188:txBody>
      <a:bodyPr/>
      <a:lstStyle/>
      <a:p>
        <a:r>
          <a:rPr lang="en-US"/>
          <a:t>filter option on severity ranking (cvss) … what are the cwes associated. cve data is so important because those that are not technical folks must make a decision. cve information is what is so important for them… they see a high visibility cve event… correlated CWE</a:t>
        </a:r>
      </a:p>
    </p188:txBody>
  </p188:cm>
</p188:cmLst>
</file>

<file path=ppt/comments/modernComment_163_3CE5CE62.xml><?xml version="1.0" encoding="utf-8"?>
<p188:cmLst xmlns:a="http://schemas.openxmlformats.org/drawingml/2006/main" xmlns:r="http://schemas.openxmlformats.org/officeDocument/2006/relationships" xmlns:p188="http://schemas.microsoft.com/office/powerpoint/2018/8/main">
  <p188:cm id="{1B33BD59-984A-AE4D-85C7-B9D04338F824}" authorId="{C12B4D78-08F5-582B-42D3-A0FE16C544AC}" created="2022-04-06T16:16:28.845">
    <ac:deMkLst xmlns:ac="http://schemas.microsoft.com/office/drawing/2013/main/command">
      <pc:docMk xmlns:pc="http://schemas.microsoft.com/office/powerpoint/2013/main/command"/>
      <pc:sldMk xmlns:pc="http://schemas.microsoft.com/office/powerpoint/2013/main/command" cId="1021693538" sldId="355"/>
      <ac:spMk id="2" creationId="{517E1FF1-84E8-0242-B677-EE87BE8DFFBB}"/>
    </ac:deMkLst>
    <p188:txBody>
      <a:bodyPr/>
      <a:lstStyle/>
      <a:p>
        <a:r>
          <a:rPr lang="en-US"/>
          <a:t>inclusive enough? security researchers / analysts</a:t>
        </a:r>
      </a:p>
    </p188:txBody>
  </p188:cm>
  <p188:cm id="{5B4A6F15-730F-8C4B-A7A5-5F8F38811BDA}" authorId="{C12B4D78-08F5-582B-42D3-A0FE16C544AC}" created="2022-04-06T16:20:12.344">
    <pc:sldMkLst xmlns:pc="http://schemas.microsoft.com/office/powerpoint/2013/main/command">
      <pc:docMk/>
      <pc:sldMk cId="1021693538" sldId="355"/>
    </pc:sldMkLst>
    <p188:txBody>
      <a:bodyPr/>
      <a:lstStyle/>
      <a:p>
        <a:r>
          <a:rPr lang="en-US"/>
          <a:t>within tool developers - there is an educational component that is relevant… as well as technical writer…</a:t>
        </a:r>
      </a:p>
    </p188:txBody>
  </p188:cm>
  <p188:cm id="{C1243D66-7522-BB4E-BE6F-98059094554B}" authorId="{C12B4D78-08F5-582B-42D3-A0FE16C544AC}" created="2022-04-06T16:23:19.339">
    <ac:txMkLst xmlns:ac="http://schemas.microsoft.com/office/drawing/2013/main/command">
      <pc:docMk xmlns:pc="http://schemas.microsoft.com/office/powerpoint/2013/main/command"/>
      <pc:sldMk xmlns:pc="http://schemas.microsoft.com/office/powerpoint/2013/main/command" cId="1021693538" sldId="355"/>
      <ac:spMk id="3" creationId="{E190BD44-A31A-BF4E-B803-D5C668AF3BF5}"/>
      <ac:txMk cp="182" len="153">
        <ac:context len="1189" hash="89861659"/>
      </ac:txMk>
    </ac:txMkLst>
    <p188:pos x="5732379" y="1407694"/>
    <p188:txBody>
      <a:bodyPr/>
      <a:lstStyle/>
      <a:p>
        <a:r>
          <a:rPr lang="en-US"/>
          <a:t>supply chain team… threat modeling is potentially in that scope… where does this fit?</a:t>
        </a:r>
      </a:p>
    </p188:txBody>
  </p188:cm>
</p188:cmLst>
</file>

<file path=ppt/comments/modernComment_164_3F26A8DF.xml><?xml version="1.0" encoding="utf-8"?>
<p188:cmLst xmlns:a="http://schemas.openxmlformats.org/drawingml/2006/main" xmlns:r="http://schemas.openxmlformats.org/officeDocument/2006/relationships" xmlns:p188="http://schemas.microsoft.com/office/powerpoint/2018/8/main">
  <p188:cm id="{31F42FFB-E828-C04B-AA3C-B3F63A5152E4}" authorId="{C12B4D78-08F5-582B-42D3-A0FE16C544AC}" created="2022-04-06T16:36:14.941">
    <pc:sldMkLst xmlns:pc="http://schemas.microsoft.com/office/powerpoint/2013/main/command">
      <pc:docMk/>
      <pc:sldMk cId="1059498207" sldId="356"/>
    </pc:sldMkLst>
    <p188:replyLst>
      <p188:reply id="{8200BBC6-1F36-7247-B157-627A638EFA73}" authorId="{C12B4D78-08F5-582B-42D3-A0FE16C544AC}" created="2022-04-06T16:37:28.326">
        <p188:txBody>
          <a:bodyPr/>
          <a:lstStyle/>
          <a:p>
            <a:r>
              <a:rPr lang="en-US"/>
              <a:t>- chris (synopsys)</a:t>
            </a:r>
          </a:p>
        </p188:txBody>
      </p188:reply>
    </p188:replyLst>
    <p188:txBody>
      <a:bodyPr/>
      <a:lstStyle/>
      <a:p>
        <a:r>
          <a:rPr lang="en-US"/>
          <a:t>has there been any discussion on how orgs might transform and transfer CWE/CAPEC information in a standard format that is managed by mitre, or an open standard… e.g., SBOM development out of NTIA and now CISA. Encapsulating CWE info is left up to the vendors. How is that maintained and tracked over time when you are transferring information across or between organizations</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8C879B-2DAC-426D-B5B4-08F42B952A26}" type="datetimeFigureOut">
              <a:rPr lang="en-US" smtClean="0"/>
              <a:t>4/6/22</a:t>
            </a:fld>
            <a:endParaRPr lang="en-US"/>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856900-9607-4639-A903-F11B6E042CE6}" type="slidenum">
              <a:rPr lang="en-US" smtClean="0"/>
              <a:t>‹#›</a:t>
            </a:fld>
            <a:endParaRPr lang="en-US"/>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54576-A3BB-48F9-891E-992E86D01A7B}" type="datetimeFigureOut">
              <a:rPr lang="en-US" smtClean="0"/>
              <a:t>4/6/22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F3C89-9E49-4851-A18A-DAECD34FD650}" type="slidenum">
              <a:rPr lang="en-US" smtClean="0"/>
              <a:t>‹#›</a:t>
            </a:fld>
            <a:endParaRPr lang="en-US"/>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3</a:t>
            </a:fld>
            <a:endParaRPr lang="en-US"/>
          </a:p>
        </p:txBody>
      </p:sp>
    </p:spTree>
    <p:extLst>
      <p:ext uri="{BB962C8B-B14F-4D97-AF65-F5344CB8AC3E}">
        <p14:creationId xmlns:p14="http://schemas.microsoft.com/office/powerpoint/2010/main" val="4666536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mitre.org/" TargetMode="External"/><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hyperlink" Target="http://www.facebook.com/MITREcorp"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81480" y="0"/>
            <a:ext cx="99589" cy="68580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Title here</a:t>
            </a:r>
          </a:p>
        </p:txBody>
      </p:sp>
      <p:cxnSp>
        <p:nvCxnSpPr>
          <p:cNvPr id="21" name="Straight Connector 20"/>
          <p:cNvCxnSpPr/>
          <p:nvPr/>
        </p:nvCxnSpPr>
        <p:spPr bwMode="auto">
          <a:xfrm>
            <a:off x="1098208" y="2448468"/>
            <a:ext cx="10593057"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1044164" y="2568943"/>
            <a:ext cx="7655345" cy="389923"/>
          </a:xfrm>
        </p:spPr>
        <p:txBody>
          <a:bodyPr/>
          <a:lstStyle>
            <a:lvl1pPr marL="0" indent="0">
              <a:buNone/>
              <a:defRPr>
                <a:solidFill>
                  <a:schemeClr val="tx2"/>
                </a:solidFill>
              </a:defRPr>
            </a:lvl1pPr>
          </a:lstStyle>
          <a:p>
            <a:r>
              <a:rPr lang="en-US" dirty="0"/>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dirty="0">
                <a:latin typeface="Tahoma" panose="020B0604030504040204" pitchFamily="34" charset="0"/>
                <a:ea typeface="Tahoma" panose="020B0604030504040204" pitchFamily="34" charset="0"/>
                <a:cs typeface="Tahoma" panose="020B0604030504040204" pitchFamily="34" charset="0"/>
              </a:rPr>
              <a:t> </a:t>
            </a:r>
            <a:r>
              <a:rPr lang="en-US" dirty="0">
                <a:latin typeface="Arial" pitchFamily="34" charset="0"/>
              </a:rPr>
              <a:t>|</a:t>
            </a:r>
            <a:r>
              <a:rPr lang="en-US" dirty="0">
                <a:latin typeface="Arial" pitchFamily="34" charset="0"/>
                <a:ea typeface="Verdana" pitchFamily="34" charset="0"/>
                <a:cs typeface="Verdana" pitchFamily="34" charset="0"/>
              </a:rPr>
              <a:t> </a:t>
            </a:r>
          </a:p>
        </p:txBody>
      </p:sp>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CWE and CAPEC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1999–2022, </a:t>
            </a:r>
            <a:r>
              <a:rPr lang="en-US" sz="1050" dirty="0">
                <a:latin typeface="Helvetica LT Std"/>
                <a:hlinkClick r:id="rId4"/>
              </a:rPr>
              <a:t>The MITRE Corporation</a:t>
            </a:r>
            <a:r>
              <a:rPr lang="en-US" sz="1050" dirty="0">
                <a:latin typeface="Helvetica LT Std"/>
              </a:rPr>
              <a:t>. CWE, CAPEC, the CWE logo, and the CAPEC logo are trademarks of The MITRE Corporation.</a:t>
            </a:r>
            <a:endParaRPr lang="en-US" altLang="en-US" sz="1050" b="0" u="none" baseline="0" dirty="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5539A13C-3B91-4B52-A780-74E4F9EFC965}"/>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6" name="Picture 15" descr="A close up of a sign&#10;&#10;Description automatically generated">
            <a:extLst>
              <a:ext uri="{FF2B5EF4-FFF2-40B4-BE49-F238E27FC236}">
                <a16:creationId xmlns:a16="http://schemas.microsoft.com/office/drawing/2014/main" id="{8951FE24-11A2-434A-BA2E-1EFAAF01006C}"/>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412648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8" y="365760"/>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308269" indent="-308269" algn="l" defTabSz="1216185" rtl="0" eaLnBrk="1" latinLnBrk="0" hangingPunct="1">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1216185" rtl="0" eaLnBrk="1" latinLnBrk="0" hangingPunct="1">
              <a:spcBef>
                <a:spcPts val="0"/>
              </a:spcBef>
              <a:spcAft>
                <a:spcPts val="798"/>
              </a:spcAft>
              <a:buClr>
                <a:schemeClr val="tx2"/>
              </a:buCl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1216185" rtl="0" eaLnBrk="1" latinLnBrk="0" hangingPunct="1">
              <a:spcBef>
                <a:spcPts val="0"/>
              </a:spcBef>
              <a:spcAft>
                <a:spcPts val="798"/>
              </a:spcAft>
              <a:buClr>
                <a:schemeClr val="tx2"/>
              </a:buClr>
              <a:defRPr lang="en-US" sz="2660" b="1" kern="1200">
                <a:solidFill>
                  <a:schemeClr val="tx1"/>
                </a:solidFill>
                <a:latin typeface="Arial" pitchFamily="34" charset="0"/>
                <a:ea typeface="Verdana" pitchFamily="34" charset="0"/>
                <a:cs typeface="Arial" pitchFamily="34" charset="0"/>
              </a:defRPr>
            </a:lvl5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5" name="Text Box 34">
            <a:extLst>
              <a:ext uri="{FF2B5EF4-FFF2-40B4-BE49-F238E27FC236}">
                <a16:creationId xmlns:a16="http://schemas.microsoft.com/office/drawing/2014/main" id="{F26136AE-C7F6-42AC-A5EE-9C5F4672AC85}"/>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CWE and CAPEC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1999–2022, </a:t>
            </a:r>
            <a:r>
              <a:rPr lang="en-US" sz="1050" dirty="0">
                <a:latin typeface="Helvetica LT Std"/>
                <a:hlinkClick r:id="rId4"/>
              </a:rPr>
              <a:t>The MITRE Corporation</a:t>
            </a:r>
            <a:r>
              <a:rPr lang="en-US" sz="1050" dirty="0">
                <a:latin typeface="Helvetica LT Std"/>
              </a:rPr>
              <a:t>. CWE, CAPEC, the CWE logo, and the CAPEC logo are trademarks of The MITRE Corporation.</a:t>
            </a:r>
            <a:endParaRPr lang="en-US" altLang="en-US" sz="1050" b="0" u="none" baseline="0" dirty="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03325267-8D95-42AC-ABD8-B9640FC9462F}"/>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4" name="Picture 13" descr="A close up of a sign&#10;&#10;Description automatically generated">
            <a:extLst>
              <a:ext uri="{FF2B5EF4-FFF2-40B4-BE49-F238E27FC236}">
                <a16:creationId xmlns:a16="http://schemas.microsoft.com/office/drawing/2014/main" id="{391D8836-AB2B-453D-B8C1-F3F83AF851BC}"/>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43184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81480" y="0"/>
            <a:ext cx="99589" cy="68580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685800" y="2523067"/>
            <a:ext cx="10820400" cy="1803399"/>
          </a:xfrm>
        </p:spPr>
        <p:txBody>
          <a:bodyPr anchor="ctr" anchorCtr="0">
            <a:noAutofit/>
          </a:bodyPr>
          <a:lstStyle>
            <a:lvl1pPr algn="ctr">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Divider Slide – Section Title here</a:t>
            </a:r>
          </a:p>
        </p:txBody>
      </p:sp>
      <p:cxnSp>
        <p:nvCxnSpPr>
          <p:cNvPr id="5" name="Straight Connector 4"/>
          <p:cNvCxnSpPr/>
          <p:nvPr/>
        </p:nvCxnSpPr>
        <p:spPr>
          <a:xfrm>
            <a:off x="685800" y="20574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 y="48006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2030547" y="0"/>
            <a:ext cx="99589" cy="68580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3" name="Text Box 34">
            <a:extLst>
              <a:ext uri="{FF2B5EF4-FFF2-40B4-BE49-F238E27FC236}">
                <a16:creationId xmlns:a16="http://schemas.microsoft.com/office/drawing/2014/main" id="{55136C6F-E106-4C5E-A51C-738B02B4B884}"/>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CWE and CAPEC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1999–2022, </a:t>
            </a:r>
            <a:r>
              <a:rPr lang="en-US" sz="1050" dirty="0">
                <a:latin typeface="Helvetica LT Std"/>
                <a:hlinkClick r:id="rId4"/>
              </a:rPr>
              <a:t>The MITRE Corporation</a:t>
            </a:r>
            <a:r>
              <a:rPr lang="en-US" sz="1050" dirty="0">
                <a:latin typeface="Helvetica LT Std"/>
              </a:rPr>
              <a:t>. CWE, CAPEC, the CWE logo, and the CAPEC logo are trademarks of The MITRE Corporation.</a:t>
            </a:r>
            <a:endParaRPr lang="en-US" altLang="en-US" sz="1050" b="0" u="none" baseline="0" dirty="0">
              <a:solidFill>
                <a:schemeClr val="tx1"/>
              </a:solidFill>
              <a:latin typeface="Helvetica LT Std"/>
              <a:cs typeface="+mn-cs"/>
            </a:endParaRPr>
          </a:p>
        </p:txBody>
      </p:sp>
      <p:pic>
        <p:nvPicPr>
          <p:cNvPr id="4" name="Picture 3" descr="A close up of a sign&#10;&#10;Description automatically generated">
            <a:extLst>
              <a:ext uri="{FF2B5EF4-FFF2-40B4-BE49-F238E27FC236}">
                <a16:creationId xmlns:a16="http://schemas.microsoft.com/office/drawing/2014/main" id="{3F93B5CE-42C6-4323-9D83-A3B20F1EF908}"/>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7" name="Picture 6" descr="A close up of a sign&#10;&#10;Description automatically generated">
            <a:extLst>
              <a:ext uri="{FF2B5EF4-FFF2-40B4-BE49-F238E27FC236}">
                <a16:creationId xmlns:a16="http://schemas.microsoft.com/office/drawing/2014/main" id="{21707997-1734-49D5-97AC-331B75A50185}"/>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1152494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6" name="Text Box 34">
            <a:extLst>
              <a:ext uri="{FF2B5EF4-FFF2-40B4-BE49-F238E27FC236}">
                <a16:creationId xmlns:a16="http://schemas.microsoft.com/office/drawing/2014/main" id="{985AB8DA-B389-403F-B992-76FCB96372D3}"/>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CWE and CAPEC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1999–2022, </a:t>
            </a:r>
            <a:r>
              <a:rPr lang="en-US" sz="1050" dirty="0">
                <a:latin typeface="Helvetica LT Std"/>
                <a:hlinkClick r:id="rId4"/>
              </a:rPr>
              <a:t>The MITRE Corporation</a:t>
            </a:r>
            <a:r>
              <a:rPr lang="en-US" sz="1050" dirty="0">
                <a:latin typeface="Helvetica LT Std"/>
              </a:rPr>
              <a:t>. CWE, CAPEC, the CWE logo, and the CAPEC logo are trademarks of The MITRE Corporation.</a:t>
            </a:r>
            <a:endParaRPr lang="en-US" altLang="en-US" sz="1050" b="0" u="none" baseline="0" dirty="0">
              <a:solidFill>
                <a:schemeClr val="tx1"/>
              </a:solidFill>
              <a:latin typeface="Helvetica LT Std"/>
              <a:cs typeface="+mn-cs"/>
            </a:endParaRPr>
          </a:p>
        </p:txBody>
      </p:sp>
      <p:pic>
        <p:nvPicPr>
          <p:cNvPr id="13" name="Picture 12" descr="A close up of a sign&#10;&#10;Description automatically generated">
            <a:extLst>
              <a:ext uri="{FF2B5EF4-FFF2-40B4-BE49-F238E27FC236}">
                <a16:creationId xmlns:a16="http://schemas.microsoft.com/office/drawing/2014/main" id="{9BA12432-E09E-4DFC-99AC-7A0775EAB0E5}"/>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5" name="Picture 14" descr="A close up of a sign&#10;&#10;Description automatically generated">
            <a:extLst>
              <a:ext uri="{FF2B5EF4-FFF2-40B4-BE49-F238E27FC236}">
                <a16:creationId xmlns:a16="http://schemas.microsoft.com/office/drawing/2014/main" id="{D501F3B9-1D2B-4EF8-B11A-52F777E9393A}"/>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82735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983BB99-7878-4217-A951-411299834543}"/>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3" name="Text Box 34">
            <a:extLst>
              <a:ext uri="{FF2B5EF4-FFF2-40B4-BE49-F238E27FC236}">
                <a16:creationId xmlns:a16="http://schemas.microsoft.com/office/drawing/2014/main" id="{240B5949-9623-44F1-9AA6-24FEF357FEA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CWE and CAPEC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1999–2022, </a:t>
            </a:r>
            <a:r>
              <a:rPr lang="en-US" sz="1050" dirty="0">
                <a:latin typeface="Helvetica LT Std"/>
                <a:hlinkClick r:id="rId4"/>
              </a:rPr>
              <a:t>The MITRE Corporation</a:t>
            </a:r>
            <a:r>
              <a:rPr lang="en-US" sz="1050" dirty="0">
                <a:latin typeface="Helvetica LT Std"/>
              </a:rPr>
              <a:t>. CWE, CAPEC, the CWE logo, and the CAPEC logo are trademarks of The MITRE Corporation.</a:t>
            </a:r>
            <a:endParaRPr lang="en-US" altLang="en-US" sz="1050" b="0" u="none" baseline="0" dirty="0">
              <a:solidFill>
                <a:schemeClr val="tx1"/>
              </a:solidFill>
              <a:latin typeface="Helvetica LT Std"/>
              <a:cs typeface="+mn-cs"/>
            </a:endParaRPr>
          </a:p>
        </p:txBody>
      </p:sp>
      <p:pic>
        <p:nvPicPr>
          <p:cNvPr id="10" name="Picture 9" descr="A close up of a sign&#10;&#10;Description automatically generated">
            <a:extLst>
              <a:ext uri="{FF2B5EF4-FFF2-40B4-BE49-F238E27FC236}">
                <a16:creationId xmlns:a16="http://schemas.microsoft.com/office/drawing/2014/main" id="{F3B19DBD-FE97-4317-8891-AE048BEA4F24}"/>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2" name="Picture 11" descr="A close up of a sign&#10;&#10;Description automatically generated">
            <a:extLst>
              <a:ext uri="{FF2B5EF4-FFF2-40B4-BE49-F238E27FC236}">
                <a16:creationId xmlns:a16="http://schemas.microsoft.com/office/drawing/2014/main" id="{CA940501-E3FF-44F0-AC34-2833AF9B96AF}"/>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416028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480646" y="1162059"/>
            <a:ext cx="11368454"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5" name="Text Box 34">
            <a:extLst>
              <a:ext uri="{FF2B5EF4-FFF2-40B4-BE49-F238E27FC236}">
                <a16:creationId xmlns:a16="http://schemas.microsoft.com/office/drawing/2014/main" id="{3E7EEDC5-E2C2-4484-B218-16D4BD4ABA83}"/>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CWE and CAPEC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1999–2022, </a:t>
            </a:r>
            <a:r>
              <a:rPr lang="en-US" sz="1050" dirty="0">
                <a:latin typeface="Helvetica LT Std"/>
                <a:hlinkClick r:id="rId4"/>
              </a:rPr>
              <a:t>The MITRE Corporation</a:t>
            </a:r>
            <a:r>
              <a:rPr lang="en-US" sz="1050" dirty="0">
                <a:latin typeface="Helvetica LT Std"/>
              </a:rPr>
              <a:t>. CWE, CAPEC, the CWE logo, and the CAPEC logo are trademarks of The MITRE Corporation.</a:t>
            </a:r>
            <a:endParaRPr lang="en-US" altLang="en-US" sz="1050" b="0" u="none" baseline="0" dirty="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C59F5330-E135-4DA1-85AF-4EA953CBF31E}"/>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4" name="Picture 13" descr="A close up of a sign&#10;&#10;Description automatically generated">
            <a:extLst>
              <a:ext uri="{FF2B5EF4-FFF2-40B4-BE49-F238E27FC236}">
                <a16:creationId xmlns:a16="http://schemas.microsoft.com/office/drawing/2014/main" id="{451E8B4E-364B-490B-9E8A-759F1DC6F901}"/>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83869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3D89D2D-9F9A-4436-ACCC-12C4EEB682D9}"/>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3" name="Text Box 34">
            <a:extLst>
              <a:ext uri="{FF2B5EF4-FFF2-40B4-BE49-F238E27FC236}">
                <a16:creationId xmlns:a16="http://schemas.microsoft.com/office/drawing/2014/main" id="{EB0BC522-7426-4789-83C2-B203EF0C9C75}"/>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CWE and CAPEC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1999–2022, </a:t>
            </a:r>
            <a:r>
              <a:rPr lang="en-US" sz="1050" dirty="0">
                <a:latin typeface="Helvetica LT Std"/>
                <a:hlinkClick r:id="rId4"/>
              </a:rPr>
              <a:t>The MITRE Corporation</a:t>
            </a:r>
            <a:r>
              <a:rPr lang="en-US" sz="1050" dirty="0">
                <a:latin typeface="Helvetica LT Std"/>
              </a:rPr>
              <a:t>. CWE, CAPEC, the CWE logo, and the CAPEC logo are trademarks of The MITRE Corporation.</a:t>
            </a:r>
            <a:endParaRPr lang="en-US" altLang="en-US" sz="1050" b="0" u="none" baseline="0" dirty="0">
              <a:solidFill>
                <a:schemeClr val="tx1"/>
              </a:solidFill>
              <a:latin typeface="Helvetica LT Std"/>
              <a:cs typeface="+mn-cs"/>
            </a:endParaRPr>
          </a:p>
        </p:txBody>
      </p:sp>
      <p:pic>
        <p:nvPicPr>
          <p:cNvPr id="4" name="Picture 3" descr="A close up of a sign&#10;&#10;Description automatically generated">
            <a:extLst>
              <a:ext uri="{FF2B5EF4-FFF2-40B4-BE49-F238E27FC236}">
                <a16:creationId xmlns:a16="http://schemas.microsoft.com/office/drawing/2014/main" id="{8A4A3E3F-14CC-4725-9CD5-BA6D039DFF22}"/>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2" name="Picture 11" descr="A close up of a sign&#10;&#10;Description automatically generated">
            <a:extLst>
              <a:ext uri="{FF2B5EF4-FFF2-40B4-BE49-F238E27FC236}">
                <a16:creationId xmlns:a16="http://schemas.microsoft.com/office/drawing/2014/main" id="{68C61E62-70AD-4B10-8BBD-4DBF4460F232}"/>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423412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527538" y="1162059"/>
            <a:ext cx="11321562" cy="18609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7818" y="1295400"/>
            <a:ext cx="1729468" cy="791415"/>
          </a:xfrm>
          <a:prstGeom prst="rect">
            <a:avLst/>
          </a:prstGeom>
        </p:spPr>
      </p:pic>
      <p:sp>
        <p:nvSpPr>
          <p:cNvPr id="13" name="Slide Number Placeholder 5">
            <a:extLst>
              <a:ext uri="{FF2B5EF4-FFF2-40B4-BE49-F238E27FC236}">
                <a16:creationId xmlns:a16="http://schemas.microsoft.com/office/drawing/2014/main" id="{B7782C9A-11A1-4178-A238-6B25283AF52F}"/>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14" name="TextBox 13">
            <a:extLst>
              <a:ext uri="{FF2B5EF4-FFF2-40B4-BE49-F238E27FC236}">
                <a16:creationId xmlns:a16="http://schemas.microsoft.com/office/drawing/2014/main" id="{17109A21-2439-4CFB-9479-D8A7F30FB2A1}"/>
              </a:ext>
            </a:extLst>
          </p:cNvPr>
          <p:cNvSpPr txBox="1"/>
          <p:nvPr/>
        </p:nvSpPr>
        <p:spPr>
          <a:xfrm>
            <a:off x="3070716" y="2220156"/>
            <a:ext cx="6083673" cy="1846659"/>
          </a:xfrm>
          <a:prstGeom prst="rect">
            <a:avLst/>
          </a:prstGeom>
          <a:noFill/>
        </p:spPr>
        <p:txBody>
          <a:bodyPr wrap="square" rtlCol="0">
            <a:spAutoFit/>
          </a:bodyPr>
          <a:lstStyle/>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MITRE’s mission-driven teams are dedicated to solving problems for a safer world. Through our federally funded R&amp;D centers and public-private partnerships, we work across government to tackle challenges to the safety, stability, and well-being of our nation.</a:t>
            </a:r>
            <a:b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br>
            <a:endPar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Learn more </a:t>
            </a:r>
            <a:r>
              <a:rPr lang="en-US" sz="1600" u="sng"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hlinkClick r:id="rId3"/>
              </a:rPr>
              <a:t>www.mitre.org</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p>
          <a:p>
            <a:pPr algn="ctr">
              <a:spcAft>
                <a:spcPts val="600"/>
              </a:spcAft>
            </a:pPr>
            <a:r>
              <a:rPr lang="en-US" sz="1600" dirty="0">
                <a:solidFill>
                  <a:schemeClr val="tx1">
                    <a:lumMod val="50000"/>
                    <a:lumOff val="50000"/>
                  </a:schemeClr>
                </a:solidFill>
              </a:rPr>
              <a:t> </a:t>
            </a:r>
            <a:endParaRPr lang="en-US" sz="1400" dirty="0">
              <a:solidFill>
                <a:schemeClr val="tx1">
                  <a:lumMod val="50000"/>
                  <a:lumOff val="50000"/>
                </a:schemeClr>
              </a:solidFill>
              <a:ea typeface="Verdana" pitchFamily="34" charset="0"/>
              <a:cs typeface="Verdana" pitchFamily="34" charset="0"/>
            </a:endParaRPr>
          </a:p>
        </p:txBody>
      </p:sp>
      <p:pic>
        <p:nvPicPr>
          <p:cNvPr id="6" name="Picture 5" descr="Facebook Logo">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14545" y="4419742"/>
            <a:ext cx="498578" cy="498578"/>
          </a:xfrm>
          <a:prstGeom prst="rect">
            <a:avLst/>
          </a:prstGeom>
        </p:spPr>
      </p:pic>
      <p:pic>
        <p:nvPicPr>
          <p:cNvPr id="15" name="Picture 14" descr="LinkedIn Logo">
            <a:extLst>
              <a:ext uri="{FF2B5EF4-FFF2-40B4-BE49-F238E27FC236}">
                <a16:creationId xmlns:a16="http://schemas.microsoft.com/office/drawing/2014/main" id="{02C622B8-4947-4CAB-8194-8CD6F1245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7963" y="4421381"/>
            <a:ext cx="498578" cy="498578"/>
          </a:xfrm>
          <a:prstGeom prst="rect">
            <a:avLst/>
          </a:prstGeom>
        </p:spPr>
      </p:pic>
      <p:pic>
        <p:nvPicPr>
          <p:cNvPr id="17" name="Picture 16" descr="YouTube Logo">
            <a:extLst>
              <a:ext uri="{FF2B5EF4-FFF2-40B4-BE49-F238E27FC236}">
                <a16:creationId xmlns:a16="http://schemas.microsoft.com/office/drawing/2014/main" id="{74F8B3DA-1668-47E0-836F-3E3BFF70CF2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481381" y="4427165"/>
            <a:ext cx="1186209" cy="498578"/>
          </a:xfrm>
          <a:prstGeom prst="rect">
            <a:avLst/>
          </a:prstGeom>
        </p:spPr>
      </p:pic>
      <p:pic>
        <p:nvPicPr>
          <p:cNvPr id="19" name="Picture 18" descr="Twitter Logo">
            <a:extLst>
              <a:ext uri="{FF2B5EF4-FFF2-40B4-BE49-F238E27FC236}">
                <a16:creationId xmlns:a16="http://schemas.microsoft.com/office/drawing/2014/main" id="{72F06D0D-7B3F-44C8-895A-1F35137BDE6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57514" y="4419742"/>
            <a:ext cx="498578" cy="498578"/>
          </a:xfrm>
          <a:prstGeom prst="rect">
            <a:avLst/>
          </a:prstGeom>
        </p:spPr>
      </p:pic>
    </p:spTree>
    <p:extLst>
      <p:ext uri="{BB962C8B-B14F-4D97-AF65-F5344CB8AC3E}">
        <p14:creationId xmlns:p14="http://schemas.microsoft.com/office/powerpoint/2010/main" val="121730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1" y="274638"/>
            <a:ext cx="9328727" cy="868362"/>
          </a:xfrm>
          <a:prstGeom prst="rect">
            <a:avLst/>
          </a:prstGeom>
        </p:spPr>
        <p:txBody>
          <a:bodyPr vert="horz" lIns="91440" tIns="45720" rIns="91440" bIns="45720" rtlCol="0" anchor="ctr" anchorCtr="0">
            <a:normAutofit/>
          </a:bodyPr>
          <a:lstStyle>
            <a:lvl1pPr>
              <a:lnSpc>
                <a:spcPts val="3200"/>
              </a:lnSpc>
              <a:defRPr>
                <a:solidFill>
                  <a:schemeClr val="tx2"/>
                </a:solidFill>
                <a:latin typeface="Helvetica LT Std" pitchFamily="34" charset="0"/>
                <a:ea typeface="Verdana" pitchFamily="34" charset="0"/>
                <a:cs typeface="Verdana" pitchFamily="34" charset="0"/>
              </a:defRPr>
            </a:lvl1pPr>
          </a:lstStyle>
          <a:p>
            <a:r>
              <a:rPr lang="en-US"/>
              <a:t>Click to edit Master title style</a:t>
            </a:r>
            <a:endParaRPr lang="en-US" dirty="0"/>
          </a:p>
        </p:txBody>
      </p:sp>
      <p:sp>
        <p:nvSpPr>
          <p:cNvPr id="8" name="Text Placeholder 2"/>
          <p:cNvSpPr>
            <a:spLocks noGrp="1"/>
          </p:cNvSpPr>
          <p:nvPr>
            <p:ph idx="1"/>
          </p:nvPr>
        </p:nvSpPr>
        <p:spPr>
          <a:xfrm>
            <a:off x="812800" y="1447801"/>
            <a:ext cx="10972800" cy="4589745"/>
          </a:xfrm>
          <a:prstGeom prst="rect">
            <a:avLst/>
          </a:prstGeom>
        </p:spPr>
        <p:txBody>
          <a:bodyPr vert="horz" lIns="91440" tIns="45720" rIns="91440" bIns="45720" rtlCol="0">
            <a:normAutofit/>
          </a:bodyPr>
          <a:lstStyle>
            <a:lvl1pPr marL="228600" indent="-228600">
              <a:spcAft>
                <a:spcPts val="600"/>
              </a:spcAft>
              <a:buFont typeface="Wingdings" panose="05000000000000000000" pitchFamily="2" charset="2"/>
              <a:buChar char="§"/>
              <a:defRPr sz="2400" baseline="0">
                <a:solidFill>
                  <a:schemeClr val="tx1"/>
                </a:solidFill>
                <a:latin typeface="Helvetica LT Std" pitchFamily="34" charset="0"/>
                <a:ea typeface="Verdana" pitchFamily="34" charset="0"/>
                <a:cs typeface="Verdana" pitchFamily="34" charset="0"/>
              </a:defRPr>
            </a:lvl1pPr>
            <a:lvl2pPr marL="725070" indent="-342900">
              <a:spcAft>
                <a:spcPts val="600"/>
              </a:spcAft>
              <a:buFontTx/>
              <a:buChar char="-"/>
              <a:def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spcAft>
                <a:spcPts val="600"/>
              </a:spcAft>
              <a:buFont typeface="Wingdings" panose="05000000000000000000" pitchFamily="2" charset="2"/>
              <a:buChar char="§"/>
              <a:defRPr sz="1800">
                <a:solidFill>
                  <a:schemeClr val="tx1"/>
                </a:solidFill>
                <a:latin typeface="Helvetica LT Std" pitchFamily="34" charset="0"/>
                <a:ea typeface="Verdana" pitchFamily="34" charset="0"/>
                <a:cs typeface="Verdana" pitchFamily="34" charset="0"/>
              </a:defRPr>
            </a:lvl3pPr>
          </a:lstStyle>
          <a:p>
            <a:pPr lvl="0"/>
            <a:r>
              <a:rPr lang="en-US"/>
              <a:t>Click to edit Master text styles</a:t>
            </a:r>
          </a:p>
          <a:p>
            <a:pPr lvl="1"/>
            <a:r>
              <a:rPr lang="en-US"/>
              <a:t>Second level</a:t>
            </a:r>
          </a:p>
          <a:p>
            <a:pPr lvl="2"/>
            <a:r>
              <a:rPr lang="en-US"/>
              <a:t>Third level</a:t>
            </a:r>
          </a:p>
        </p:txBody>
      </p:sp>
      <p:sp>
        <p:nvSpPr>
          <p:cNvPr id="10" name="Slide Number Placeholder 5"/>
          <p:cNvSpPr>
            <a:spLocks noGrp="1"/>
          </p:cNvSpPr>
          <p:nvPr>
            <p:ph type="sldNum" sz="quarter" idx="4"/>
          </p:nvPr>
        </p:nvSpPr>
        <p:spPr>
          <a:xfrm>
            <a:off x="11124579" y="6126163"/>
            <a:ext cx="661021"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
        <p:nvSpPr>
          <p:cNvPr id="3" name="Text Box 34">
            <a:extLst>
              <a:ext uri="{FF2B5EF4-FFF2-40B4-BE49-F238E27FC236}">
                <a16:creationId xmlns:a16="http://schemas.microsoft.com/office/drawing/2014/main" id="{D9D268EC-7B53-4A79-B58A-882FA941BE22}"/>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CWE and CAPEC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1999–2022, </a:t>
            </a:r>
            <a:r>
              <a:rPr lang="en-US" sz="1050" dirty="0">
                <a:latin typeface="Helvetica LT Std"/>
                <a:hlinkClick r:id="rId4"/>
              </a:rPr>
              <a:t>The MITRE Corporation</a:t>
            </a:r>
            <a:r>
              <a:rPr lang="en-US" sz="1050" dirty="0">
                <a:latin typeface="Helvetica LT Std"/>
              </a:rPr>
              <a:t>. CWE, CAPEC, the CWE logo, and the CAPEC logo are trademarks of The MITRE Corporation.</a:t>
            </a:r>
            <a:endParaRPr lang="en-US" altLang="en-US" sz="1050" b="0" u="none" baseline="0" dirty="0">
              <a:solidFill>
                <a:schemeClr val="tx1"/>
              </a:solidFill>
              <a:latin typeface="Helvetica LT Std"/>
              <a:cs typeface="+mn-cs"/>
            </a:endParaRPr>
          </a:p>
        </p:txBody>
      </p:sp>
      <p:pic>
        <p:nvPicPr>
          <p:cNvPr id="4" name="Picture 3" descr="A close up of a sign&#10;&#10;Description automatically generated">
            <a:extLst>
              <a:ext uri="{FF2B5EF4-FFF2-40B4-BE49-F238E27FC236}">
                <a16:creationId xmlns:a16="http://schemas.microsoft.com/office/drawing/2014/main" id="{E1C3BA65-6189-449B-9011-BE61FC523074}"/>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4" name="Picture 13" descr="A close up of a sign&#10;&#10;Description automatically generated">
            <a:extLst>
              <a:ext uri="{FF2B5EF4-FFF2-40B4-BE49-F238E27FC236}">
                <a16:creationId xmlns:a16="http://schemas.microsoft.com/office/drawing/2014/main" id="{FE8E16FE-4666-4DD6-99D5-EE7B81531C39}"/>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595071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616448" y="365760"/>
            <a:ext cx="11236721" cy="750253"/>
          </a:xfrm>
          <a:prstGeom prst="rect">
            <a:avLst/>
          </a:prstGeom>
        </p:spPr>
        <p:txBody>
          <a:bodyPr vert="horz" lIns="91440" tIns="45720" rIns="91440" bIns="45720" rtlCol="0" anchor="ctr" anchorCtr="0">
            <a:noAutofit/>
          </a:bodyPr>
          <a:lstStyle/>
          <a:p>
            <a:pPr lvl="0">
              <a:lnSpc>
                <a:spcPts val="3200"/>
              </a:lnSpc>
            </a:pPr>
            <a:r>
              <a:rPr lang="en-US"/>
              <a:t>Click to edit Master title style</a:t>
            </a:r>
            <a:endParaRPr lang="en-US" dirty="0"/>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616449" y="1371601"/>
            <a:ext cx="11236720" cy="4794737"/>
          </a:xfrm>
          <a:prstGeom prst="rect">
            <a:avLst/>
          </a:prstGeom>
        </p:spPr>
        <p:txBody>
          <a:bodyPr vert="horz" lIns="91440" tIns="45720" rIns="91440" bIns="45720" rtlCol="0">
            <a:noAutofit/>
          </a:bodyPr>
          <a:lstStyle/>
          <a:p>
            <a:pPr marL="308269" lvl="0" indent="-308269" defTabSz="1216185">
              <a:spcBef>
                <a:spcPts val="0"/>
              </a:spcBef>
              <a:spcAft>
                <a:spcPts val="798"/>
              </a:spcAft>
              <a:buClr>
                <a:schemeClr val="tx2"/>
              </a:buClr>
              <a:buSzPct val="120000"/>
              <a:buFont typeface="Wingdings" pitchFamily="2" charset="2"/>
              <a:buChar char="§"/>
            </a:pPr>
            <a:r>
              <a:rPr lang="en-US" dirty="0"/>
              <a:t>Edit Master text styles</a:t>
            </a:r>
          </a:p>
          <a:p>
            <a:pPr marL="686216" lvl="1" indent="-304046" defTabSz="1216185">
              <a:spcBef>
                <a:spcPts val="0"/>
              </a:spcBef>
              <a:spcAft>
                <a:spcPts val="798"/>
              </a:spcAft>
              <a:buClr>
                <a:schemeClr val="tx2"/>
              </a:buClr>
              <a:buChar char="–"/>
            </a:pPr>
            <a:r>
              <a:rPr lang="en-US" dirty="0"/>
              <a:t>Second level</a:t>
            </a:r>
          </a:p>
          <a:p>
            <a:pPr marL="994485" lvl="2" indent="-308269" defTabSz="1216185">
              <a:spcBef>
                <a:spcPts val="0"/>
              </a:spcBef>
              <a:spcAft>
                <a:spcPts val="798"/>
              </a:spcAft>
              <a:buClr>
                <a:schemeClr val="tx2"/>
              </a:buClr>
              <a:buSzPct val="110000"/>
              <a:buFont typeface="Wingdings" pitchFamily="2" charset="2"/>
              <a:buChar char="§"/>
            </a:pPr>
            <a:r>
              <a:rPr lang="en-US" dirty="0"/>
              <a:t>Third level</a:t>
            </a: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81483" y="1"/>
            <a:ext cx="99586"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81483" y="1"/>
            <a:ext cx="99586" cy="1219200"/>
          </a:xfrm>
          <a:prstGeom prst="rect">
            <a:avLst/>
          </a:prstGeom>
          <a:solidFill>
            <a:schemeClr val="accent1"/>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57132481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5" r:id="rId3"/>
    <p:sldLayoutId id="2147483660" r:id="rId4"/>
    <p:sldLayoutId id="2147483661" r:id="rId5"/>
    <p:sldLayoutId id="2147483662" r:id="rId6"/>
    <p:sldLayoutId id="2147483663" r:id="rId7"/>
    <p:sldLayoutId id="2147483664" r:id="rId8"/>
    <p:sldLayoutId id="2147483669" r:id="rId9"/>
  </p:sldLayoutIdLst>
  <p:hf hdr="0" dt="0"/>
  <p:txStyles>
    <p:titleStyle>
      <a:lvl1pPr algn="l" defTabSz="914400" rtl="0" eaLnBrk="1" latinLnBrk="0" hangingPunct="1">
        <a:lnSpc>
          <a:spcPct val="90000"/>
        </a:lnSpc>
        <a:spcBef>
          <a:spcPct val="0"/>
        </a:spcBef>
        <a:buNone/>
        <a:defRPr lang="en-US" sz="32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cwe@mitre.org" TargetMode="External"/><Relationship Id="rId2" Type="http://schemas.microsoft.com/office/2018/10/relationships/comments" Target="../comments/modernComment_164_3F26A8DF.xml"/><Relationship Id="rId1" Type="http://schemas.openxmlformats.org/officeDocument/2006/relationships/slideLayout" Target="../slideLayouts/slideLayout9.xml"/><Relationship Id="rId4" Type="http://schemas.openxmlformats.org/officeDocument/2006/relationships/hyperlink" Target="mailto:capec@mitre.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8/10/relationships/comments" Target="../comments/modernComment_107_1306D3C5.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cwe@mitre.org"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hyperlink" Target="mailto:capec@mitre.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63_3CE5CE62.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F8CC5-C2C4-6441-A117-CD8D639E4E14}"/>
              </a:ext>
            </a:extLst>
          </p:cNvPr>
          <p:cNvSpPr>
            <a:spLocks noGrp="1"/>
          </p:cNvSpPr>
          <p:nvPr>
            <p:ph type="ctrTitle" sz="quarter"/>
          </p:nvPr>
        </p:nvSpPr>
        <p:spPr/>
        <p:txBody>
          <a:bodyPr/>
          <a:lstStyle/>
          <a:p>
            <a:r>
              <a:rPr lang="en-US" dirty="0"/>
              <a:t>CWE/CAPEC User Experience Working Group</a:t>
            </a:r>
          </a:p>
        </p:txBody>
      </p:sp>
      <p:sp>
        <p:nvSpPr>
          <p:cNvPr id="3" name="Subtitle 2">
            <a:extLst>
              <a:ext uri="{FF2B5EF4-FFF2-40B4-BE49-F238E27FC236}">
                <a16:creationId xmlns:a16="http://schemas.microsoft.com/office/drawing/2014/main" id="{2DA1CBA8-0641-3149-9CAD-CE6FCE2D900D}"/>
              </a:ext>
            </a:extLst>
          </p:cNvPr>
          <p:cNvSpPr>
            <a:spLocks noGrp="1"/>
          </p:cNvSpPr>
          <p:nvPr>
            <p:ph type="subTitle" idx="1"/>
          </p:nvPr>
        </p:nvSpPr>
        <p:spPr/>
        <p:txBody>
          <a:bodyPr/>
          <a:lstStyle/>
          <a:p>
            <a:r>
              <a:rPr lang="en-US" dirty="0"/>
              <a:t>April 6, 2022</a:t>
            </a:r>
          </a:p>
        </p:txBody>
      </p:sp>
      <p:sp>
        <p:nvSpPr>
          <p:cNvPr id="4" name="Slide Number Placeholder 3">
            <a:extLst>
              <a:ext uri="{FF2B5EF4-FFF2-40B4-BE49-F238E27FC236}">
                <a16:creationId xmlns:a16="http://schemas.microsoft.com/office/drawing/2014/main" id="{BD35F1D0-8616-AB41-AD6A-4889142D0006}"/>
              </a:ext>
            </a:extLst>
          </p:cNvPr>
          <p:cNvSpPr>
            <a:spLocks noGrp="1"/>
          </p:cNvSpPr>
          <p:nvPr>
            <p:ph type="sldNum" sz="quarter" idx="12"/>
          </p:nvPr>
        </p:nvSpPr>
        <p:spPr/>
        <p:txBody>
          <a:bodyPr/>
          <a:lstStyle/>
          <a:p>
            <a:r>
              <a:rPr lang="en-US">
                <a:latin typeface="Arial" pitchFamily="34" charset="0"/>
              </a:rPr>
              <a:t>|</a:t>
            </a:r>
            <a:r>
              <a:rPr lang="en-US">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1</a:t>
            </a:fld>
            <a:r>
              <a:rPr lang="en-US">
                <a:latin typeface="Tahoma" panose="020B0604030504040204" pitchFamily="34" charset="0"/>
                <a:ea typeface="Tahoma" panose="020B0604030504040204" pitchFamily="34" charset="0"/>
                <a:cs typeface="Tahoma" panose="020B0604030504040204" pitchFamily="34" charset="0"/>
              </a:rPr>
              <a:t> </a:t>
            </a:r>
            <a:r>
              <a:rPr lang="en-US">
                <a:latin typeface="Arial" pitchFamily="34" charset="0"/>
              </a:rPr>
              <a:t>|</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2288089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D6059-57DD-9B48-B61B-C31DCDE30D30}"/>
              </a:ext>
            </a:extLst>
          </p:cNvPr>
          <p:cNvSpPr>
            <a:spLocks noGrp="1"/>
          </p:cNvSpPr>
          <p:nvPr>
            <p:ph type="title"/>
          </p:nvPr>
        </p:nvSpPr>
        <p:spPr/>
        <p:txBody>
          <a:bodyPr/>
          <a:lstStyle/>
          <a:p>
            <a:r>
              <a:rPr lang="en-US" dirty="0"/>
              <a:t>CWE/CAPEC REST API Working Group</a:t>
            </a:r>
          </a:p>
        </p:txBody>
      </p:sp>
      <p:sp>
        <p:nvSpPr>
          <p:cNvPr id="3" name="Content Placeholder 2">
            <a:extLst>
              <a:ext uri="{FF2B5EF4-FFF2-40B4-BE49-F238E27FC236}">
                <a16:creationId xmlns:a16="http://schemas.microsoft.com/office/drawing/2014/main" id="{D80D579E-2E51-1843-ACDE-AD4C5850CB32}"/>
              </a:ext>
            </a:extLst>
          </p:cNvPr>
          <p:cNvSpPr>
            <a:spLocks noGrp="1"/>
          </p:cNvSpPr>
          <p:nvPr>
            <p:ph idx="1"/>
          </p:nvPr>
        </p:nvSpPr>
        <p:spPr/>
        <p:txBody>
          <a:bodyPr>
            <a:normAutofit fontScale="77500" lnSpcReduction="20000"/>
          </a:bodyPr>
          <a:lstStyle/>
          <a:p>
            <a:r>
              <a:rPr lang="en-US" dirty="0"/>
              <a:t>Launching imminently – first meeting being scheduled for early next week!</a:t>
            </a:r>
          </a:p>
          <a:p>
            <a:r>
              <a:rPr lang="en-US" dirty="0"/>
              <a:t>Activities: </a:t>
            </a:r>
          </a:p>
          <a:p>
            <a:pPr lvl="1"/>
            <a:r>
              <a:rPr lang="en-US" dirty="0"/>
              <a:t>1)  Craft the RESTful API syntax and semantics which users will send to the CWE and CAPEC database web services; </a:t>
            </a:r>
          </a:p>
          <a:p>
            <a:pPr lvl="1"/>
            <a:r>
              <a:rPr lang="en-US" dirty="0"/>
              <a:t>2)  Determine which content and syntax the databases will use to deliver content back to the users; </a:t>
            </a:r>
          </a:p>
          <a:p>
            <a:pPr lvl="1"/>
            <a:r>
              <a:rPr lang="en-US" dirty="0"/>
              <a:t>3)  Determine if there are structures or content missing from these databases which would complete a link between this content and that required for tools and standards (such as the </a:t>
            </a:r>
            <a:r>
              <a:rPr lang="en-US" dirty="0" err="1"/>
              <a:t>Accellera</a:t>
            </a:r>
            <a:r>
              <a:rPr lang="en-US" dirty="0"/>
              <a:t> SA-EDI standard); and </a:t>
            </a:r>
          </a:p>
          <a:p>
            <a:pPr lvl="1"/>
            <a:r>
              <a:rPr lang="en-US" dirty="0"/>
              <a:t>4)  List any structure or content missing from these databases that would help with further automation (such as versioning, etc.). </a:t>
            </a:r>
          </a:p>
          <a:p>
            <a:r>
              <a:rPr lang="en-US" dirty="0"/>
              <a:t>Attendance at virtual meetings, once a week, likely through the end of 2022. </a:t>
            </a:r>
          </a:p>
          <a:p>
            <a:r>
              <a:rPr lang="en-US" dirty="0"/>
              <a:t>At the end of this process, the Working Group will provide development and design support, and deliver a document and any other collateral that can be used by MITRE to craft the required infrastructure to support the RESTful API. </a:t>
            </a:r>
          </a:p>
          <a:p>
            <a:r>
              <a:rPr lang="en-US" dirty="0"/>
              <a:t>Please reply to </a:t>
            </a:r>
            <a:r>
              <a:rPr lang="en-US" dirty="0">
                <a:hlinkClick r:id="rId3"/>
              </a:rPr>
              <a:t>cwe@mitre.org</a:t>
            </a:r>
            <a:r>
              <a:rPr lang="en-US" dirty="0"/>
              <a:t>, </a:t>
            </a:r>
            <a:r>
              <a:rPr lang="en-US" dirty="0">
                <a:hlinkClick r:id="rId4"/>
              </a:rPr>
              <a:t>capec@mitre.org</a:t>
            </a:r>
            <a:r>
              <a:rPr lang="en-US" dirty="0"/>
              <a:t> if you are interested in actively participating in this effort. </a:t>
            </a:r>
          </a:p>
        </p:txBody>
      </p:sp>
      <p:sp>
        <p:nvSpPr>
          <p:cNvPr id="4" name="Slide Number Placeholder 3">
            <a:extLst>
              <a:ext uri="{FF2B5EF4-FFF2-40B4-BE49-F238E27FC236}">
                <a16:creationId xmlns:a16="http://schemas.microsoft.com/office/drawing/2014/main" id="{75E72501-CDFE-2944-9700-CDFC50CF0DC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059498207"/>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9E24AF-8C94-8A43-91E3-994015932ED0}"/>
              </a:ext>
            </a:extLst>
          </p:cNvPr>
          <p:cNvSpPr>
            <a:spLocks noGrp="1"/>
          </p:cNvSpPr>
          <p:nvPr>
            <p:ph idx="1"/>
          </p:nvPr>
        </p:nvSpPr>
        <p:spPr/>
        <p:txBody>
          <a:bodyPr>
            <a:normAutofit/>
          </a:bodyPr>
          <a:lstStyle/>
          <a:p>
            <a:pPr marL="0" indent="0" algn="ctr">
              <a:buNone/>
            </a:pPr>
            <a:endParaRPr lang="en-US" sz="3600" dirty="0">
              <a:latin typeface="Tahoma" panose="020B0604030504040204" pitchFamily="34" charset="0"/>
              <a:ea typeface="Tahoma" panose="020B0604030504040204" pitchFamily="34" charset="0"/>
              <a:cs typeface="Tahoma" panose="020B0604030504040204" pitchFamily="34" charset="0"/>
            </a:endParaRPr>
          </a:p>
          <a:p>
            <a:pPr marL="0" indent="0" algn="ctr">
              <a:buNone/>
            </a:pPr>
            <a:r>
              <a:rPr lang="en-US" sz="4000" dirty="0">
                <a:latin typeface="Tahoma" panose="020B0604030504040204" pitchFamily="34" charset="0"/>
                <a:ea typeface="Tahoma" panose="020B0604030504040204" pitchFamily="34" charset="0"/>
                <a:cs typeface="Tahoma" panose="020B0604030504040204" pitchFamily="34" charset="0"/>
              </a:rPr>
              <a:t>Topic</a:t>
            </a:r>
          </a:p>
          <a:p>
            <a:pPr marL="0" indent="0" algn="ctr">
              <a:buNone/>
            </a:pPr>
            <a:r>
              <a:rPr lang="en-US" sz="3200" dirty="0">
                <a:latin typeface="Tahoma" panose="020B0604030504040204" pitchFamily="34" charset="0"/>
              </a:rPr>
              <a:t>Continued Discussion: </a:t>
            </a:r>
          </a:p>
          <a:p>
            <a:pPr marL="0" indent="0" algn="ctr">
              <a:buNone/>
            </a:pPr>
            <a:r>
              <a:rPr lang="en-US" sz="3200" dirty="0">
                <a:latin typeface="Tahoma" panose="020B0604030504040204" pitchFamily="34" charset="0"/>
              </a:rPr>
              <a:t>CWE/CAPEC ‘field’ importance findings</a:t>
            </a:r>
            <a:endParaRPr lang="en-US" sz="3200" b="0" dirty="0">
              <a:latin typeface="Tahoma" panose="020B0604030504040204" pitchFamily="34" charset="0"/>
              <a:ea typeface="Tahoma" panose="020B0604030504040204" pitchFamily="34" charset="0"/>
              <a:cs typeface="Tahoma" panose="020B0604030504040204" pitchFamily="34" charset="0"/>
            </a:endParaRPr>
          </a:p>
          <a:p>
            <a:pPr marL="0" indent="0" algn="ctr">
              <a:buNone/>
            </a:pPr>
            <a:r>
              <a:rPr lang="en-US" sz="3200" i="1"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Rich Piazza</a:t>
            </a:r>
          </a:p>
          <a:p>
            <a:pPr marL="0" indent="0" algn="ctr">
              <a:buNone/>
            </a:pPr>
            <a:r>
              <a:rPr lang="en-US" sz="3200" i="1"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CAPEC Task Lead</a:t>
            </a:r>
          </a:p>
          <a:p>
            <a:pPr marL="0" indent="0" algn="ctr">
              <a:buNone/>
            </a:pPr>
            <a:endParaRPr 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6F3582C8-833E-7948-A7F2-A1D0C509C4D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698880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B660E-A74E-564D-8233-04F8AE30BC68}"/>
              </a:ext>
            </a:extLst>
          </p:cNvPr>
          <p:cNvSpPr>
            <a:spLocks noGrp="1"/>
          </p:cNvSpPr>
          <p:nvPr>
            <p:ph type="title"/>
          </p:nvPr>
        </p:nvSpPr>
        <p:spPr/>
        <p:txBody>
          <a:bodyPr/>
          <a:lstStyle/>
          <a:p>
            <a:r>
              <a:rPr lang="en-US" dirty="0"/>
              <a:t>Field Importance Findings</a:t>
            </a:r>
          </a:p>
        </p:txBody>
      </p:sp>
      <p:sp>
        <p:nvSpPr>
          <p:cNvPr id="4" name="Slide Number Placeholder 3">
            <a:extLst>
              <a:ext uri="{FF2B5EF4-FFF2-40B4-BE49-F238E27FC236}">
                <a16:creationId xmlns:a16="http://schemas.microsoft.com/office/drawing/2014/main" id="{6A36EE01-AD90-574B-81AC-F76DADC2B42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12</a:t>
            </a:fld>
            <a:r>
              <a:rPr lang="en-US"/>
              <a:t> </a:t>
            </a:r>
            <a:r>
              <a:rPr lang="en-US">
                <a:solidFill>
                  <a:srgbClr val="C1CD23"/>
                </a:solidFill>
              </a:rPr>
              <a:t>|</a:t>
            </a:r>
            <a:endParaRPr lang="en-US" dirty="0">
              <a:solidFill>
                <a:srgbClr val="C1CD23"/>
              </a:solidFill>
            </a:endParaRPr>
          </a:p>
        </p:txBody>
      </p:sp>
      <p:sp>
        <p:nvSpPr>
          <p:cNvPr id="14" name="Rectangle 13">
            <a:extLst>
              <a:ext uri="{FF2B5EF4-FFF2-40B4-BE49-F238E27FC236}">
                <a16:creationId xmlns:a16="http://schemas.microsoft.com/office/drawing/2014/main" id="{6C7DD95C-CFE1-D04F-9998-E16E3DF66451}"/>
              </a:ext>
            </a:extLst>
          </p:cNvPr>
          <p:cNvSpPr/>
          <p:nvPr/>
        </p:nvSpPr>
        <p:spPr>
          <a:xfrm>
            <a:off x="379584" y="4026816"/>
            <a:ext cx="11075505" cy="1938992"/>
          </a:xfrm>
          <a:prstGeom prst="rect">
            <a:avLst/>
          </a:prstGeom>
        </p:spPr>
        <p:txBody>
          <a:bodyPr wrap="square">
            <a:spAutoFit/>
          </a:bodyPr>
          <a:lstStyle/>
          <a:p>
            <a:pPr marL="285750" indent="-285750">
              <a:buFont typeface="Arial" panose="020B0604020202020204" pitchFamily="34" charset="0"/>
              <a:buChar char="•"/>
            </a:pPr>
            <a:r>
              <a:rPr lang="en-US" dirty="0"/>
              <a:t>Results relatively consistent</a:t>
            </a:r>
          </a:p>
          <a:p>
            <a:pPr marL="742950" lvl="1" indent="-285750">
              <a:buFont typeface="Arial" panose="020B0604020202020204" pitchFamily="34" charset="0"/>
              <a:buChar char="•"/>
            </a:pPr>
            <a:r>
              <a:rPr lang="en-US" sz="1400" dirty="0"/>
              <a:t>UEWG (over 50%) – </a:t>
            </a:r>
          </a:p>
          <a:p>
            <a:pPr lvl="2"/>
            <a:r>
              <a:rPr lang="en-US" sz="1400" dirty="0"/>
              <a:t>Prerequisites, </a:t>
            </a:r>
            <a:r>
              <a:rPr lang="en-US" sz="1400" dirty="0" err="1"/>
              <a:t>Related_Weaknesses</a:t>
            </a:r>
            <a:r>
              <a:rPr lang="en-US" sz="1400" dirty="0"/>
              <a:t>, </a:t>
            </a:r>
            <a:r>
              <a:rPr lang="en-US" sz="1400" dirty="0" err="1"/>
              <a:t>Taxonomy_Mappings</a:t>
            </a:r>
            <a:r>
              <a:rPr lang="en-US" sz="1400" dirty="0"/>
              <a:t>, </a:t>
            </a:r>
            <a:r>
              <a:rPr lang="en-US" sz="1400" dirty="0">
                <a:solidFill>
                  <a:srgbClr val="FF0000"/>
                </a:solidFill>
              </a:rPr>
              <a:t>Indicators</a:t>
            </a:r>
            <a:r>
              <a:rPr lang="en-US" sz="1400" dirty="0"/>
              <a:t>, Consequences, Mitigations</a:t>
            </a:r>
          </a:p>
          <a:p>
            <a:pPr marL="742950" lvl="1" indent="-285750">
              <a:buFont typeface="Arial" panose="020B0604020202020204" pitchFamily="34" charset="0"/>
              <a:buChar char="•"/>
            </a:pPr>
            <a:r>
              <a:rPr lang="en-US" sz="1400" dirty="0"/>
              <a:t>Summit (over 50%)</a:t>
            </a:r>
          </a:p>
          <a:p>
            <a:pPr lvl="2"/>
            <a:r>
              <a:rPr lang="en-US" sz="1400" dirty="0" err="1"/>
              <a:t>Related_Weaknesses</a:t>
            </a:r>
            <a:r>
              <a:rPr lang="en-US" sz="1400" dirty="0"/>
              <a:t>, Mitigations, Consequences, </a:t>
            </a:r>
            <a:r>
              <a:rPr lang="en-US" sz="1400" dirty="0" err="1"/>
              <a:t>Taxonomy_Mappings</a:t>
            </a:r>
            <a:r>
              <a:rPr lang="en-US" sz="1400" dirty="0"/>
              <a:t>, </a:t>
            </a:r>
            <a:r>
              <a:rPr lang="en-US" sz="1400" dirty="0" err="1">
                <a:solidFill>
                  <a:srgbClr val="00B050"/>
                </a:solidFill>
              </a:rPr>
              <a:t>Related_Attack_Patterns</a:t>
            </a:r>
            <a:r>
              <a:rPr lang="en-US" sz="1400" dirty="0"/>
              <a:t>, Prerequisites, </a:t>
            </a:r>
            <a:r>
              <a:rPr lang="en-US" sz="1400" dirty="0" err="1">
                <a:solidFill>
                  <a:srgbClr val="00B050"/>
                </a:solidFill>
              </a:rPr>
              <a:t>Likelihood_Of_Attack</a:t>
            </a:r>
            <a:endParaRPr lang="en-US" sz="1400" dirty="0">
              <a:solidFill>
                <a:srgbClr val="00B050"/>
              </a:solidFill>
            </a:endParaRPr>
          </a:p>
          <a:p>
            <a:pPr marL="285750" indent="-285750">
              <a:buFont typeface="Arial" panose="020B0604020202020204" pitchFamily="34" charset="0"/>
              <a:buChar char="•"/>
            </a:pPr>
            <a:r>
              <a:rPr lang="en-US" dirty="0"/>
              <a:t>Execution Flows and Example Instances rated near the bottom</a:t>
            </a:r>
          </a:p>
          <a:p>
            <a:pPr marL="742950" lvl="1" indent="-285750">
              <a:buFont typeface="Arial" panose="020B0604020202020204" pitchFamily="34" charset="0"/>
              <a:buChar char="•"/>
            </a:pPr>
            <a:r>
              <a:rPr lang="en-US" sz="1400" dirty="0"/>
              <a:t>Execution Flows only important for pen testing use case</a:t>
            </a:r>
          </a:p>
          <a:p>
            <a:pPr marL="742950" lvl="1" indent="-285750">
              <a:buFont typeface="Arial" panose="020B0604020202020204" pitchFamily="34" charset="0"/>
              <a:buChar char="•"/>
            </a:pPr>
            <a:r>
              <a:rPr lang="en-US" sz="1400" dirty="0"/>
              <a:t>Why aren’t examples instances viewed as important?</a:t>
            </a:r>
          </a:p>
        </p:txBody>
      </p:sp>
      <p:pic>
        <p:nvPicPr>
          <p:cNvPr id="18" name="Content Placeholder 17" descr="Table&#10;&#10;Description automatically generated with medium confidence">
            <a:extLst>
              <a:ext uri="{FF2B5EF4-FFF2-40B4-BE49-F238E27FC236}">
                <a16:creationId xmlns:a16="http://schemas.microsoft.com/office/drawing/2014/main" id="{E29A83D4-2FDB-B24D-9CDF-A2D7FBF36A56}"/>
              </a:ext>
            </a:extLst>
          </p:cNvPr>
          <p:cNvPicPr>
            <a:picLocks noGrp="1" noChangeAspect="1"/>
          </p:cNvPicPr>
          <p:nvPr>
            <p:ph idx="1"/>
          </p:nvPr>
        </p:nvPicPr>
        <p:blipFill>
          <a:blip r:embed="rId3"/>
          <a:stretch>
            <a:fillRect/>
          </a:stretch>
        </p:blipFill>
        <p:spPr>
          <a:xfrm>
            <a:off x="3543852" y="1277690"/>
            <a:ext cx="5451061" cy="2614436"/>
          </a:xfrm>
        </p:spPr>
      </p:pic>
    </p:spTree>
    <p:extLst>
      <p:ext uri="{BB962C8B-B14F-4D97-AF65-F5344CB8AC3E}">
        <p14:creationId xmlns:p14="http://schemas.microsoft.com/office/powerpoint/2010/main" val="319214533"/>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7D5BA-B4FC-2044-8E44-3E2BDEC7B8D8}"/>
              </a:ext>
            </a:extLst>
          </p:cNvPr>
          <p:cNvSpPr>
            <a:spLocks noGrp="1"/>
          </p:cNvSpPr>
          <p:nvPr>
            <p:ph type="title"/>
          </p:nvPr>
        </p:nvSpPr>
        <p:spPr/>
        <p:txBody>
          <a:bodyPr/>
          <a:lstStyle/>
          <a:p>
            <a:r>
              <a:rPr lang="en-US" dirty="0"/>
              <a:t>Announcements and Reminders</a:t>
            </a:r>
          </a:p>
        </p:txBody>
      </p:sp>
      <p:sp>
        <p:nvSpPr>
          <p:cNvPr id="3" name="Content Placeholder 2">
            <a:extLst>
              <a:ext uri="{FF2B5EF4-FFF2-40B4-BE49-F238E27FC236}">
                <a16:creationId xmlns:a16="http://schemas.microsoft.com/office/drawing/2014/main" id="{4A27F040-AFB0-0B40-B75E-C43443FB022F}"/>
              </a:ext>
            </a:extLst>
          </p:cNvPr>
          <p:cNvSpPr>
            <a:spLocks noGrp="1"/>
          </p:cNvSpPr>
          <p:nvPr>
            <p:ph idx="1"/>
          </p:nvPr>
        </p:nvSpPr>
        <p:spPr/>
        <p:txBody>
          <a:bodyPr>
            <a:normAutofit/>
          </a:bodyPr>
          <a:lstStyle/>
          <a:p>
            <a:r>
              <a:rPr lang="en-US" sz="3200" dirty="0"/>
              <a:t>CWE 4.7 Release – end of April</a:t>
            </a:r>
          </a:p>
          <a:p>
            <a:r>
              <a:rPr lang="en-US" sz="3200" dirty="0"/>
              <a:t>Status attribute will no longer be displayed in CWE or CAPEC web pages</a:t>
            </a:r>
          </a:p>
          <a:p>
            <a:pPr lvl="1"/>
            <a:r>
              <a:rPr lang="en-US" sz="2800" dirty="0"/>
              <a:t>Still included in XML data</a:t>
            </a:r>
          </a:p>
          <a:p>
            <a:pPr lvl="1"/>
            <a:r>
              <a:rPr lang="en-US" sz="2800" dirty="0"/>
              <a:t>Strictly for internal tracking</a:t>
            </a:r>
          </a:p>
          <a:p>
            <a:pPr lvl="1"/>
            <a:r>
              <a:rPr lang="en-US" sz="2800" dirty="0"/>
              <a:t>No schema or data changes planned until field completeness is finalized</a:t>
            </a:r>
          </a:p>
        </p:txBody>
      </p:sp>
      <p:sp>
        <p:nvSpPr>
          <p:cNvPr id="4" name="Slide Number Placeholder 3">
            <a:extLst>
              <a:ext uri="{FF2B5EF4-FFF2-40B4-BE49-F238E27FC236}">
                <a16:creationId xmlns:a16="http://schemas.microsoft.com/office/drawing/2014/main" id="{90D5C2EC-BEAF-A94C-B5D9-C071A990628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729126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CA74A-3141-9B4D-BB33-D320F37C039C}"/>
              </a:ext>
            </a:extLst>
          </p:cNvPr>
          <p:cNvSpPr>
            <a:spLocks noGrp="1"/>
          </p:cNvSpPr>
          <p:nvPr>
            <p:ph type="title"/>
          </p:nvPr>
        </p:nvSpPr>
        <p:spPr/>
        <p:txBody>
          <a:bodyPr/>
          <a:lstStyle/>
          <a:p>
            <a:r>
              <a:rPr lang="en-US" dirty="0"/>
              <a:t>Next Meeting – check your inbox soon ;-)</a:t>
            </a:r>
          </a:p>
        </p:txBody>
      </p:sp>
      <p:sp>
        <p:nvSpPr>
          <p:cNvPr id="3" name="Content Placeholder 2">
            <a:extLst>
              <a:ext uri="{FF2B5EF4-FFF2-40B4-BE49-F238E27FC236}">
                <a16:creationId xmlns:a16="http://schemas.microsoft.com/office/drawing/2014/main" id="{0211F04A-A36B-C84B-AC7A-10CEB1D91425}"/>
              </a:ext>
            </a:extLst>
          </p:cNvPr>
          <p:cNvSpPr>
            <a:spLocks noGrp="1"/>
          </p:cNvSpPr>
          <p:nvPr>
            <p:ph idx="1"/>
          </p:nvPr>
        </p:nvSpPr>
        <p:spPr/>
        <p:txBody>
          <a:bodyPr>
            <a:normAutofit/>
          </a:bodyPr>
          <a:lstStyle/>
          <a:p>
            <a:pPr marL="0" lvl="0" indent="0" algn="ctr">
              <a:buNone/>
            </a:pPr>
            <a:endParaRPr lang="en-US" sz="2800" dirty="0">
              <a:latin typeface="Tahoma" panose="020B0604030504040204" pitchFamily="34" charset="0"/>
              <a:ea typeface="Tahoma" panose="020B0604030504040204" pitchFamily="34" charset="0"/>
              <a:cs typeface="Tahoma" panose="020B0604030504040204" pitchFamily="34" charset="0"/>
            </a:endParaRPr>
          </a:p>
          <a:p>
            <a:pPr marL="0" lvl="0" indent="0" algn="ctr">
              <a:buNone/>
            </a:pPr>
            <a:r>
              <a:rPr lang="en-US" sz="2800" dirty="0">
                <a:latin typeface="Tahoma" panose="020B0604030504040204" pitchFamily="34" charset="0"/>
                <a:ea typeface="Tahoma" panose="020B0604030504040204" pitchFamily="34" charset="0"/>
                <a:cs typeface="Tahoma" panose="020B0604030504040204" pitchFamily="34" charset="0"/>
              </a:rPr>
              <a:t>New meeting series invite coming!</a:t>
            </a:r>
          </a:p>
          <a:p>
            <a:pPr marL="0" lvl="0" indent="0" algn="ctr">
              <a:buNone/>
            </a:pPr>
            <a:r>
              <a:rPr lang="en-US" sz="2800" dirty="0">
                <a:latin typeface="Tahoma" panose="020B0604030504040204" pitchFamily="34" charset="0"/>
                <a:ea typeface="Tahoma" panose="020B0604030504040204" pitchFamily="34" charset="0"/>
                <a:cs typeface="Tahoma" panose="020B0604030504040204" pitchFamily="34" charset="0"/>
              </a:rPr>
              <a:t>PLEASE CONTACT WITH ANY QUESTIONS OR THOUGHTS</a:t>
            </a:r>
          </a:p>
          <a:p>
            <a:pPr lvl="0"/>
            <a:endParaRPr lang="en-US" sz="2400" dirty="0">
              <a:latin typeface="Tahoma" panose="020B0604030504040204" pitchFamily="34" charset="0"/>
              <a:ea typeface="Tahoma" panose="020B0604030504040204" pitchFamily="34" charset="0"/>
              <a:cs typeface="Tahoma" panose="020B0604030504040204" pitchFamily="34" charset="0"/>
            </a:endParaRPr>
          </a:p>
          <a:p>
            <a:pPr marL="0" lvl="0" indent="0">
              <a:buNone/>
            </a:pPr>
            <a:endParaRPr lang="en-US" sz="2800" dirty="0">
              <a:latin typeface="Tahoma" panose="020B0604030504040204" pitchFamily="34" charset="0"/>
              <a:ea typeface="Tahoma" panose="020B0604030504040204" pitchFamily="34" charset="0"/>
              <a:cs typeface="Tahoma" panose="020B0604030504040204" pitchFamily="34" charset="0"/>
            </a:endParaRPr>
          </a:p>
          <a:p>
            <a:pPr marL="382170" lvl="1" indent="0">
              <a:buNone/>
            </a:pPr>
            <a:endParaRPr lang="en-US" sz="2400" dirty="0">
              <a:latin typeface="Tahoma" panose="020B0604030504040204" pitchFamily="34" charset="0"/>
            </a:endParaRPr>
          </a:p>
          <a:p>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620A4E05-961E-4B4F-8266-033C7DFE6ED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14</a:t>
            </a:fld>
            <a:r>
              <a:rPr lang="en-US"/>
              <a:t> </a:t>
            </a:r>
            <a:r>
              <a:rPr lang="en-US">
                <a:solidFill>
                  <a:srgbClr val="C1CD23"/>
                </a:solidFill>
              </a:rPr>
              <a:t>|</a:t>
            </a:r>
            <a:endParaRPr lang="en-US" dirty="0">
              <a:solidFill>
                <a:srgbClr val="C1CD23"/>
              </a:solidFill>
            </a:endParaRPr>
          </a:p>
        </p:txBody>
      </p:sp>
      <p:sp>
        <p:nvSpPr>
          <p:cNvPr id="5" name="Rounded Rectangle 4">
            <a:extLst>
              <a:ext uri="{FF2B5EF4-FFF2-40B4-BE49-F238E27FC236}">
                <a16:creationId xmlns:a16="http://schemas.microsoft.com/office/drawing/2014/main" id="{A875774B-28BE-5740-80EC-20E0FE5DE5B0}"/>
              </a:ext>
            </a:extLst>
          </p:cNvPr>
          <p:cNvSpPr/>
          <p:nvPr/>
        </p:nvSpPr>
        <p:spPr>
          <a:xfrm>
            <a:off x="1500069" y="3429000"/>
            <a:ext cx="4595931" cy="715738"/>
          </a:xfrm>
          <a:prstGeom prst="roundRect">
            <a:avLst/>
          </a:prstGeom>
          <a:solidFill>
            <a:srgbClr val="3A51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Tahoma" panose="020B0604030504040204" pitchFamily="34" charset="0"/>
                <a:ea typeface="Tahoma" panose="020B0604030504040204" pitchFamily="34" charset="0"/>
                <a:cs typeface="Tahoma" panose="020B0604030504040204" pitchFamily="34" charset="0"/>
              </a:rPr>
              <a:t>CWE@MITRE.ORG</a:t>
            </a:r>
          </a:p>
        </p:txBody>
      </p:sp>
      <p:sp>
        <p:nvSpPr>
          <p:cNvPr id="6" name="Rounded Rectangle 5">
            <a:extLst>
              <a:ext uri="{FF2B5EF4-FFF2-40B4-BE49-F238E27FC236}">
                <a16:creationId xmlns:a16="http://schemas.microsoft.com/office/drawing/2014/main" id="{FEF3AF51-A678-2943-924C-3A2FA46EDE9C}"/>
              </a:ext>
            </a:extLst>
          </p:cNvPr>
          <p:cNvSpPr/>
          <p:nvPr/>
        </p:nvSpPr>
        <p:spPr>
          <a:xfrm>
            <a:off x="6528648" y="3429000"/>
            <a:ext cx="4595931" cy="715738"/>
          </a:xfrm>
          <a:prstGeom prst="roundRect">
            <a:avLst/>
          </a:prstGeom>
          <a:solidFill>
            <a:srgbClr val="8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Tahoma" panose="020B0604030504040204" pitchFamily="34" charset="0"/>
                <a:ea typeface="Tahoma" panose="020B0604030504040204" pitchFamily="34" charset="0"/>
                <a:cs typeface="Tahoma" panose="020B0604030504040204" pitchFamily="34" charset="0"/>
              </a:rPr>
              <a:t>CAPEC@MITRE.ORG</a:t>
            </a:r>
          </a:p>
        </p:txBody>
      </p:sp>
    </p:spTree>
    <p:extLst>
      <p:ext uri="{BB962C8B-B14F-4D97-AF65-F5344CB8AC3E}">
        <p14:creationId xmlns:p14="http://schemas.microsoft.com/office/powerpoint/2010/main" val="604466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70EC-76DB-7341-ADE7-D0E74CDFC65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6099DC1-BA7D-4042-AF43-80472A17BA8E}"/>
              </a:ext>
            </a:extLst>
          </p:cNvPr>
          <p:cNvSpPr>
            <a:spLocks noGrp="1"/>
          </p:cNvSpPr>
          <p:nvPr>
            <p:ph idx="1"/>
          </p:nvPr>
        </p:nvSpPr>
        <p:spPr/>
        <p:txBody>
          <a:bodyPr/>
          <a:lstStyle/>
          <a:p>
            <a:r>
              <a:rPr lang="en-US" dirty="0"/>
              <a:t>Housekeeping</a:t>
            </a:r>
          </a:p>
          <a:p>
            <a:r>
              <a:rPr lang="en-US" dirty="0"/>
              <a:t>Primary topics</a:t>
            </a:r>
          </a:p>
          <a:p>
            <a:pPr lvl="1"/>
            <a:r>
              <a:rPr lang="en-US" dirty="0"/>
              <a:t>Begin drafting formal definitions for CWE/CAPEC User Personas</a:t>
            </a:r>
          </a:p>
          <a:p>
            <a:pPr lvl="1"/>
            <a:r>
              <a:rPr lang="en-US" dirty="0"/>
              <a:t>CWE/CAPEC Content Fields</a:t>
            </a:r>
          </a:p>
          <a:p>
            <a:pPr lvl="1"/>
            <a:r>
              <a:rPr lang="en-US" dirty="0"/>
              <a:t>Responsive Actions after the CAPEC Community Summit </a:t>
            </a:r>
          </a:p>
          <a:p>
            <a:r>
              <a:rPr lang="en-US" dirty="0"/>
              <a:t>Reminders</a:t>
            </a:r>
          </a:p>
          <a:p>
            <a:r>
              <a:rPr lang="en-US" dirty="0"/>
              <a:t>Adjourn</a:t>
            </a:r>
          </a:p>
          <a:p>
            <a:endParaRPr lang="en-US" dirty="0"/>
          </a:p>
        </p:txBody>
      </p:sp>
      <p:sp>
        <p:nvSpPr>
          <p:cNvPr id="4" name="Slide Number Placeholder 3">
            <a:extLst>
              <a:ext uri="{FF2B5EF4-FFF2-40B4-BE49-F238E27FC236}">
                <a16:creationId xmlns:a16="http://schemas.microsoft.com/office/drawing/2014/main" id="{18D797F3-61A7-6740-BE80-00D1E0AEC611}"/>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1044286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B41A9-2405-F440-8546-A278E072E471}"/>
              </a:ext>
            </a:extLst>
          </p:cNvPr>
          <p:cNvSpPr>
            <a:spLocks noGrp="1"/>
          </p:cNvSpPr>
          <p:nvPr>
            <p:ph type="title"/>
          </p:nvPr>
        </p:nvSpPr>
        <p:spPr/>
        <p:txBody>
          <a:bodyPr/>
          <a:lstStyle/>
          <a:p>
            <a:r>
              <a:rPr lang="en-US" dirty="0"/>
              <a:t>UEWG: Reminders</a:t>
            </a:r>
          </a:p>
        </p:txBody>
      </p:sp>
      <p:sp>
        <p:nvSpPr>
          <p:cNvPr id="3" name="Content Placeholder 2">
            <a:extLst>
              <a:ext uri="{FF2B5EF4-FFF2-40B4-BE49-F238E27FC236}">
                <a16:creationId xmlns:a16="http://schemas.microsoft.com/office/drawing/2014/main" id="{127E5EBF-A073-0B4A-AD7D-FE65BBF1E297}"/>
              </a:ext>
            </a:extLst>
          </p:cNvPr>
          <p:cNvSpPr>
            <a:spLocks noGrp="1"/>
          </p:cNvSpPr>
          <p:nvPr>
            <p:ph idx="1"/>
          </p:nvPr>
        </p:nvSpPr>
        <p:spPr/>
        <p:txBody>
          <a:bodyPr>
            <a:normAutofit/>
          </a:bodyPr>
          <a:lstStyle/>
          <a:p>
            <a:r>
              <a:rPr lang="en-US" sz="3200" dirty="0">
                <a:latin typeface="Tahoma" panose="020B0604030504040204" pitchFamily="34" charset="0"/>
              </a:rPr>
              <a:t>Mission: </a:t>
            </a:r>
            <a:r>
              <a:rPr lang="en-US" sz="3200" b="0" dirty="0">
                <a:latin typeface="Tahoma" panose="020B0604030504040204" pitchFamily="34" charset="0"/>
                <a:ea typeface="Tahoma" panose="020B0604030504040204" pitchFamily="34" charset="0"/>
                <a:cs typeface="Tahoma" panose="020B0604030504040204" pitchFamily="34" charset="0"/>
              </a:rPr>
              <a:t>Identifying areas where CWE/CAPEC content, rules, guidelines, and best practices must improve to better support stakeholder community, and work collaboratively to fix them</a:t>
            </a:r>
          </a:p>
          <a:p>
            <a:r>
              <a:rPr lang="en-US" sz="3200" dirty="0">
                <a:latin typeface="Tahoma" panose="020B0604030504040204" pitchFamily="34" charset="0"/>
              </a:rPr>
              <a:t>Periodic reporting of activities to CWE/CAPEC Board</a:t>
            </a:r>
            <a:endParaRPr lang="en-US" sz="3000" b="1" dirty="0">
              <a:latin typeface="Tahoma" panose="020B0604030504040204" pitchFamily="34" charset="0"/>
            </a:endParaRPr>
          </a:p>
          <a:p>
            <a:r>
              <a:rPr lang="en-US" sz="3200" dirty="0">
                <a:latin typeface="Tahoma" panose="020B0604030504040204" pitchFamily="34" charset="0"/>
              </a:rPr>
              <a:t>Please solicit participations from your contacts</a:t>
            </a:r>
          </a:p>
          <a:p>
            <a:pPr lvl="1"/>
            <a:r>
              <a:rPr lang="en-US" sz="2400" dirty="0">
                <a:latin typeface="Tahoma" panose="020B0604030504040204" pitchFamily="34" charset="0"/>
              </a:rPr>
              <a:t>Contact: </a:t>
            </a:r>
            <a:r>
              <a:rPr lang="en-US" sz="2400" dirty="0">
                <a:latin typeface="Tahoma" panose="020B0604030504040204" pitchFamily="34" charset="0"/>
                <a:hlinkClick r:id="rId3"/>
              </a:rPr>
              <a:t>cwe@mitre.org</a:t>
            </a:r>
            <a:r>
              <a:rPr lang="en-US" sz="2400" dirty="0">
                <a:latin typeface="Tahoma" panose="020B0604030504040204" pitchFamily="34" charset="0"/>
              </a:rPr>
              <a:t> &amp; </a:t>
            </a:r>
            <a:r>
              <a:rPr lang="en-US" sz="2400" dirty="0">
                <a:latin typeface="Tahoma" panose="020B0604030504040204" pitchFamily="34" charset="0"/>
                <a:hlinkClick r:id="rId4"/>
              </a:rPr>
              <a:t>capec@mitre.org</a:t>
            </a:r>
            <a:endParaRPr lang="en-US" sz="2400" dirty="0">
              <a:latin typeface="Tahoma" panose="020B0604030504040204" pitchFamily="34" charset="0"/>
            </a:endParaRPr>
          </a:p>
          <a:p>
            <a:endParaRPr lang="en-US" sz="3000" b="1" dirty="0">
              <a:latin typeface="Tahoma" panose="020B0604030504040204" pitchFamily="34" charset="0"/>
            </a:endParaRPr>
          </a:p>
          <a:p>
            <a:endParaRPr lang="en-US" dirty="0"/>
          </a:p>
        </p:txBody>
      </p:sp>
      <p:sp>
        <p:nvSpPr>
          <p:cNvPr id="4" name="Slide Number Placeholder 3">
            <a:extLst>
              <a:ext uri="{FF2B5EF4-FFF2-40B4-BE49-F238E27FC236}">
                <a16:creationId xmlns:a16="http://schemas.microsoft.com/office/drawing/2014/main" id="{6D956783-B74C-AA40-9CA2-362E5408D7A5}"/>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105591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585D-36C8-4420-A8BA-C543E1E02738}"/>
              </a:ext>
            </a:extLst>
          </p:cNvPr>
          <p:cNvSpPr>
            <a:spLocks noGrp="1"/>
          </p:cNvSpPr>
          <p:nvPr>
            <p:ph type="title"/>
          </p:nvPr>
        </p:nvSpPr>
        <p:spPr/>
        <p:txBody>
          <a:bodyPr/>
          <a:lstStyle/>
          <a:p>
            <a:r>
              <a:rPr lang="en-US" dirty="0"/>
              <a:t>Housekeeping</a:t>
            </a:r>
          </a:p>
        </p:txBody>
      </p:sp>
      <p:sp>
        <p:nvSpPr>
          <p:cNvPr id="3" name="Content Placeholder 2">
            <a:extLst>
              <a:ext uri="{FF2B5EF4-FFF2-40B4-BE49-F238E27FC236}">
                <a16:creationId xmlns:a16="http://schemas.microsoft.com/office/drawing/2014/main" id="{1379EEC0-1F5B-4BD8-986A-4B7F80DF2125}"/>
              </a:ext>
            </a:extLst>
          </p:cNvPr>
          <p:cNvSpPr>
            <a:spLocks noGrp="1"/>
          </p:cNvSpPr>
          <p:nvPr>
            <p:ph idx="1"/>
          </p:nvPr>
        </p:nvSpPr>
        <p:spPr/>
        <p:txBody>
          <a:bodyPr/>
          <a:lstStyle/>
          <a:p>
            <a:r>
              <a:rPr lang="en-US" dirty="0"/>
              <a:t>Monthly discussion has been informative</a:t>
            </a:r>
          </a:p>
          <a:p>
            <a:r>
              <a:rPr lang="en-US" dirty="0"/>
              <a:t>We would like more community ownership by UEWG members</a:t>
            </a:r>
          </a:p>
          <a:p>
            <a:pPr lvl="1"/>
            <a:r>
              <a:rPr lang="en-US" dirty="0"/>
              <a:t>Take a more active role</a:t>
            </a:r>
          </a:p>
          <a:p>
            <a:pPr lvl="1"/>
            <a:r>
              <a:rPr lang="en-US" dirty="0"/>
              <a:t>Help complete related tasks</a:t>
            </a:r>
          </a:p>
          <a:p>
            <a:pPr marL="0" indent="0">
              <a:buNone/>
            </a:pPr>
            <a:endParaRPr lang="en-US" dirty="0"/>
          </a:p>
          <a:p>
            <a:r>
              <a:rPr lang="en-US" dirty="0"/>
              <a:t>Community member co-chair?</a:t>
            </a:r>
          </a:p>
          <a:p>
            <a:endParaRPr lang="en-US" dirty="0"/>
          </a:p>
          <a:p>
            <a:r>
              <a:rPr lang="en-US" dirty="0"/>
              <a:t>Be aware: </a:t>
            </a:r>
            <a:r>
              <a:rPr lang="en-US" u="sng" dirty="0"/>
              <a:t>new meeting series invite is coming</a:t>
            </a:r>
          </a:p>
          <a:p>
            <a:pPr lvl="1"/>
            <a:r>
              <a:rPr lang="en-US" dirty="0"/>
              <a:t>Forthcoming email to explain actions to take</a:t>
            </a:r>
          </a:p>
        </p:txBody>
      </p:sp>
      <p:sp>
        <p:nvSpPr>
          <p:cNvPr id="4" name="Slide Number Placeholder 3">
            <a:extLst>
              <a:ext uri="{FF2B5EF4-FFF2-40B4-BE49-F238E27FC236}">
                <a16:creationId xmlns:a16="http://schemas.microsoft.com/office/drawing/2014/main" id="{C3D0AB13-DBDE-4BB6-A7A1-5F215DC0CA61}"/>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2192391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9E24AF-8C94-8A43-91E3-994015932ED0}"/>
              </a:ext>
            </a:extLst>
          </p:cNvPr>
          <p:cNvSpPr>
            <a:spLocks noGrp="1"/>
          </p:cNvSpPr>
          <p:nvPr>
            <p:ph idx="1"/>
          </p:nvPr>
        </p:nvSpPr>
        <p:spPr/>
        <p:txBody>
          <a:bodyPr>
            <a:normAutofit/>
          </a:bodyPr>
          <a:lstStyle/>
          <a:p>
            <a:pPr marL="0" indent="0" algn="ctr">
              <a:buNone/>
            </a:pPr>
            <a:endParaRPr lang="en-US" sz="3600" dirty="0">
              <a:latin typeface="Tahoma" panose="020B0604030504040204" pitchFamily="34" charset="0"/>
              <a:ea typeface="Tahoma" panose="020B0604030504040204" pitchFamily="34" charset="0"/>
              <a:cs typeface="Tahoma" panose="020B0604030504040204" pitchFamily="34" charset="0"/>
            </a:endParaRPr>
          </a:p>
          <a:p>
            <a:pPr marL="0" indent="0" algn="ctr">
              <a:buNone/>
            </a:pPr>
            <a:r>
              <a:rPr lang="en-US" sz="4000" dirty="0">
                <a:latin typeface="Tahoma" panose="020B0604030504040204" pitchFamily="34" charset="0"/>
                <a:ea typeface="Tahoma" panose="020B0604030504040204" pitchFamily="34" charset="0"/>
                <a:cs typeface="Tahoma" panose="020B0604030504040204" pitchFamily="34" charset="0"/>
              </a:rPr>
              <a:t>Topic</a:t>
            </a:r>
          </a:p>
          <a:p>
            <a:pPr marL="0" indent="0" algn="ctr">
              <a:buNone/>
            </a:pPr>
            <a:r>
              <a:rPr lang="en-US" sz="3200" dirty="0">
                <a:latin typeface="Tahoma" panose="020B0604030504040204" pitchFamily="34" charset="0"/>
              </a:rPr>
              <a:t>User Personas: Drafting formal definitions</a:t>
            </a:r>
            <a:endParaRPr lang="en-US" sz="3200" b="0" dirty="0">
              <a:latin typeface="Tahoma" panose="020B0604030504040204" pitchFamily="34" charset="0"/>
              <a:ea typeface="Tahoma" panose="020B0604030504040204" pitchFamily="34" charset="0"/>
              <a:cs typeface="Tahoma" panose="020B0604030504040204" pitchFamily="34" charset="0"/>
            </a:endParaRPr>
          </a:p>
          <a:p>
            <a:pPr marL="0" indent="0" algn="ctr">
              <a:buNone/>
            </a:pPr>
            <a:r>
              <a:rPr lang="en-US" sz="3200" i="1"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Alec Summers</a:t>
            </a:r>
          </a:p>
          <a:p>
            <a:pPr marL="0" indent="0" algn="ctr">
              <a:buNone/>
            </a:pPr>
            <a:r>
              <a:rPr lang="en-US" sz="3200" i="1"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CWE/CAPEC Deputy Project Lead</a:t>
            </a:r>
          </a:p>
          <a:p>
            <a:pPr marL="0" indent="0" algn="ctr">
              <a:buNone/>
            </a:pPr>
            <a:endParaRPr 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6F3582C8-833E-7948-A7F2-A1D0C509C4D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511107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4E0D584B-AF91-1948-B3A4-7EF5510C66F5}"/>
              </a:ext>
            </a:extLst>
          </p:cNvPr>
          <p:cNvSpPr/>
          <p:nvPr/>
        </p:nvSpPr>
        <p:spPr>
          <a:xfrm>
            <a:off x="6660117" y="2399287"/>
            <a:ext cx="5053780" cy="323783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E4FEE4-BFB6-BC45-9483-504B7B712201}"/>
              </a:ext>
            </a:extLst>
          </p:cNvPr>
          <p:cNvSpPr>
            <a:spLocks noGrp="1"/>
          </p:cNvSpPr>
          <p:nvPr>
            <p:ph type="title"/>
          </p:nvPr>
        </p:nvSpPr>
        <p:spPr/>
        <p:txBody>
          <a:bodyPr/>
          <a:lstStyle/>
          <a:p>
            <a:r>
              <a:rPr lang="en-US" dirty="0"/>
              <a:t>CWE/CAPEC Personas</a:t>
            </a:r>
          </a:p>
        </p:txBody>
      </p:sp>
      <p:sp>
        <p:nvSpPr>
          <p:cNvPr id="4" name="Slide Number Placeholder 3">
            <a:extLst>
              <a:ext uri="{FF2B5EF4-FFF2-40B4-BE49-F238E27FC236}">
                <a16:creationId xmlns:a16="http://schemas.microsoft.com/office/drawing/2014/main" id="{C4E744CC-A0EC-F649-B696-F456584DE3D5}"/>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6</a:t>
            </a:fld>
            <a:r>
              <a:rPr lang="en-US"/>
              <a:t> </a:t>
            </a:r>
            <a:r>
              <a:rPr lang="en-US">
                <a:solidFill>
                  <a:srgbClr val="C1CD23"/>
                </a:solidFill>
              </a:rPr>
              <a:t>|</a:t>
            </a:r>
            <a:endParaRPr lang="en-US" dirty="0">
              <a:solidFill>
                <a:srgbClr val="C1CD23"/>
              </a:solidFill>
            </a:endParaRPr>
          </a:p>
        </p:txBody>
      </p:sp>
      <p:sp>
        <p:nvSpPr>
          <p:cNvPr id="7" name="Content Placeholder 2">
            <a:extLst>
              <a:ext uri="{FF2B5EF4-FFF2-40B4-BE49-F238E27FC236}">
                <a16:creationId xmlns:a16="http://schemas.microsoft.com/office/drawing/2014/main" id="{86DEB077-FBBD-D24B-BF87-46AE363C07BB}"/>
              </a:ext>
            </a:extLst>
          </p:cNvPr>
          <p:cNvSpPr>
            <a:spLocks noGrp="1"/>
          </p:cNvSpPr>
          <p:nvPr>
            <p:ph idx="1"/>
          </p:nvPr>
        </p:nvSpPr>
        <p:spPr>
          <a:xfrm>
            <a:off x="812800" y="1447801"/>
            <a:ext cx="4968568" cy="4678362"/>
          </a:xfrm>
        </p:spPr>
        <p:txBody>
          <a:bodyPr numCol="1">
            <a:normAutofit fontScale="85000" lnSpcReduction="20000"/>
          </a:bodyPr>
          <a:lstStyle/>
          <a:p>
            <a:r>
              <a:rPr lang="en-US" dirty="0"/>
              <a:t>User Persona List (UEWG)</a:t>
            </a:r>
          </a:p>
          <a:p>
            <a:pPr marL="839370" lvl="1" indent="-457200">
              <a:buFont typeface="+mj-lt"/>
              <a:buAutoNum type="arabicPeriod"/>
            </a:pPr>
            <a:r>
              <a:rPr lang="en-US" sz="1800" dirty="0"/>
              <a:t>System Security Engineer</a:t>
            </a:r>
          </a:p>
          <a:p>
            <a:pPr marL="839370" lvl="1" indent="-457200">
              <a:buFont typeface="+mj-lt"/>
              <a:buAutoNum type="arabicPeriod"/>
            </a:pPr>
            <a:r>
              <a:rPr lang="en-US" sz="1800" dirty="0"/>
              <a:t>OEM Software Developers</a:t>
            </a:r>
          </a:p>
          <a:p>
            <a:pPr marL="839370" lvl="1" indent="-457200">
              <a:buFont typeface="+mj-lt"/>
              <a:buAutoNum type="arabicPeriod"/>
            </a:pPr>
            <a:r>
              <a:rPr lang="en-US" sz="1800" dirty="0"/>
              <a:t>Risk Assessors</a:t>
            </a:r>
          </a:p>
          <a:p>
            <a:pPr marL="839370" lvl="1" indent="-457200">
              <a:buFont typeface="+mj-lt"/>
              <a:buAutoNum type="arabicPeriod"/>
            </a:pPr>
            <a:r>
              <a:rPr lang="en-US" sz="1800" dirty="0"/>
              <a:t>Audit / IV&amp;V</a:t>
            </a:r>
          </a:p>
          <a:p>
            <a:pPr marL="839370" lvl="1" indent="-457200">
              <a:buFont typeface="+mj-lt"/>
              <a:buAutoNum type="arabicPeriod"/>
            </a:pPr>
            <a:r>
              <a:rPr lang="en-US" sz="1800" dirty="0"/>
              <a:t>Penetration Testers</a:t>
            </a:r>
          </a:p>
          <a:p>
            <a:pPr marL="839370" lvl="1" indent="-457200">
              <a:buFont typeface="+mj-lt"/>
              <a:buAutoNum type="arabicPeriod"/>
            </a:pPr>
            <a:r>
              <a:rPr lang="en-US" sz="1800" dirty="0"/>
              <a:t>Application/Product Security Engineer</a:t>
            </a:r>
          </a:p>
          <a:p>
            <a:pPr marL="839370" lvl="1" indent="-457200">
              <a:buFont typeface="+mj-lt"/>
              <a:buAutoNum type="arabicPeriod"/>
            </a:pPr>
            <a:r>
              <a:rPr lang="en-US" sz="1800" dirty="0"/>
              <a:t>Data Scientist</a:t>
            </a:r>
          </a:p>
          <a:p>
            <a:pPr marL="839370" lvl="1" indent="-457200">
              <a:buFont typeface="+mj-lt"/>
              <a:buAutoNum type="arabicPeriod"/>
            </a:pPr>
            <a:r>
              <a:rPr lang="en-US" sz="1800" dirty="0"/>
              <a:t>Technical Writer</a:t>
            </a:r>
          </a:p>
          <a:p>
            <a:pPr marL="839370" lvl="1" indent="-457200">
              <a:buFont typeface="+mj-lt"/>
              <a:buAutoNum type="arabicPeriod"/>
            </a:pPr>
            <a:r>
              <a:rPr lang="en-US" sz="1800" dirty="0"/>
              <a:t>Educator</a:t>
            </a:r>
          </a:p>
          <a:p>
            <a:pPr marL="839370" lvl="1" indent="-457200">
              <a:buFont typeface="+mj-lt"/>
              <a:buAutoNum type="arabicPeriod"/>
            </a:pPr>
            <a:r>
              <a:rPr lang="en-US" sz="1800" dirty="0"/>
              <a:t>Weakness Advocate</a:t>
            </a:r>
          </a:p>
          <a:p>
            <a:pPr marL="839370" lvl="1" indent="-457200">
              <a:buFont typeface="+mj-lt"/>
              <a:buAutoNum type="arabicPeriod"/>
            </a:pPr>
            <a:r>
              <a:rPr lang="en-US" sz="1800" dirty="0"/>
              <a:t>Tool Vendors</a:t>
            </a:r>
          </a:p>
          <a:p>
            <a:pPr marL="839370" lvl="1" indent="-457200">
              <a:buFont typeface="+mj-lt"/>
              <a:buAutoNum type="arabicPeriod"/>
            </a:pPr>
            <a:r>
              <a:rPr lang="en-US" sz="1800" dirty="0"/>
              <a:t>Assessment Customers</a:t>
            </a:r>
          </a:p>
          <a:p>
            <a:pPr marL="839370" lvl="1" indent="-457200">
              <a:buFont typeface="+mj-lt"/>
              <a:buAutoNum type="arabicPeriod"/>
            </a:pPr>
            <a:r>
              <a:rPr lang="en-US" sz="1800" dirty="0"/>
              <a:t>Software customers</a:t>
            </a:r>
          </a:p>
          <a:p>
            <a:pPr marL="839370" lvl="1" indent="-457200">
              <a:buFont typeface="+mj-lt"/>
              <a:buAutoNum type="arabicPeriod"/>
            </a:pPr>
            <a:r>
              <a:rPr lang="en-US" sz="1800" dirty="0"/>
              <a:t>Threat/Information Sharing Groups</a:t>
            </a:r>
          </a:p>
          <a:p>
            <a:pPr marL="0" indent="0">
              <a:buNone/>
            </a:pPr>
            <a:endParaRPr lang="en-US" sz="2200" dirty="0"/>
          </a:p>
          <a:p>
            <a:pPr marL="382170" lvl="1" indent="0">
              <a:buNone/>
            </a:pPr>
            <a:endParaRPr lang="en-US" dirty="0"/>
          </a:p>
          <a:p>
            <a:pPr lvl="1"/>
            <a:endParaRPr lang="en-US" dirty="0"/>
          </a:p>
          <a:p>
            <a:endParaRPr lang="en-US" dirty="0"/>
          </a:p>
        </p:txBody>
      </p:sp>
      <p:sp>
        <p:nvSpPr>
          <p:cNvPr id="8" name="Content Placeholder 2">
            <a:extLst>
              <a:ext uri="{FF2B5EF4-FFF2-40B4-BE49-F238E27FC236}">
                <a16:creationId xmlns:a16="http://schemas.microsoft.com/office/drawing/2014/main" id="{1EF45B0E-6048-EB4E-B262-07F8FDEECD71}"/>
              </a:ext>
            </a:extLst>
          </p:cNvPr>
          <p:cNvSpPr txBox="1">
            <a:spLocks/>
          </p:cNvSpPr>
          <p:nvPr/>
        </p:nvSpPr>
        <p:spPr>
          <a:xfrm>
            <a:off x="6481187" y="2591024"/>
            <a:ext cx="5411640" cy="2955666"/>
          </a:xfrm>
          <a:prstGeom prst="rect">
            <a:avLst/>
          </a:prstGeom>
        </p:spPr>
        <p:txBody>
          <a:bodyPr vert="horz" lIns="91440" tIns="45720" rIns="91440" bIns="45720" numCol="1" rtlCol="0">
            <a:normAutofit fontScale="92500" lnSpcReduction="20000"/>
          </a:bodyPr>
          <a:lstStyle>
            <a:lvl1pPr marL="228600" indent="-228600" algn="l" defTabSz="914400" rtl="0" eaLnBrk="1" latinLnBrk="0" hangingPunct="1">
              <a:lnSpc>
                <a:spcPct val="90000"/>
              </a:lnSpc>
              <a:spcBef>
                <a:spcPts val="1000"/>
              </a:spcBef>
              <a:spcAft>
                <a:spcPts val="600"/>
              </a:spcAft>
              <a:buFont typeface="Wingdings" panose="05000000000000000000" pitchFamily="2" charset="2"/>
              <a:buChar char="§"/>
              <a:defRPr lang="en-US" sz="2400" b="1" kern="1200" baseline="0">
                <a:solidFill>
                  <a:schemeClr val="tx1"/>
                </a:solidFill>
                <a:latin typeface="Helvetica LT Std" pitchFamily="34" charset="0"/>
                <a:ea typeface="Verdana" pitchFamily="34" charset="0"/>
                <a:cs typeface="Verdana" pitchFamily="34" charset="0"/>
              </a:defRPr>
            </a:lvl1pPr>
            <a:lvl2pPr marL="725070" indent="-342900" algn="l" defTabSz="914400" rtl="0" eaLnBrk="1" latinLnBrk="0" hangingPunct="1">
              <a:lnSpc>
                <a:spcPct val="90000"/>
              </a:lnSpc>
              <a:spcBef>
                <a:spcPts val="500"/>
              </a:spcBef>
              <a:spcAft>
                <a:spcPts val="600"/>
              </a:spcAft>
              <a:buFontTx/>
              <a:buChar char="-"/>
              <a:def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spcAft>
                <a:spcPts val="600"/>
              </a:spcAft>
              <a:buFont typeface="Wingdings" panose="05000000000000000000" pitchFamily="2" charset="2"/>
              <a:buChar char="§"/>
              <a:defRPr lang="en-US" sz="1800" kern="1200">
                <a:solidFill>
                  <a:schemeClr val="tx1"/>
                </a:solidFill>
                <a:latin typeface="Helvetica LT Std" pitchFamily="34" charset="0"/>
                <a:ea typeface="Verdana" pitchFamily="34" charset="0"/>
                <a:cs typeface="Verdana"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2170" lvl="1" indent="0">
              <a:buNone/>
            </a:pPr>
            <a:r>
              <a:rPr lang="en-US" sz="1800" b="1" dirty="0"/>
              <a:t>- Those who:</a:t>
            </a:r>
          </a:p>
          <a:p>
            <a:pPr lvl="2">
              <a:buFont typeface="+mj-lt"/>
              <a:buAutoNum type="arabicPeriod"/>
            </a:pPr>
            <a:r>
              <a:rPr lang="en-US" sz="1600" dirty="0"/>
              <a:t>Build systems</a:t>
            </a:r>
          </a:p>
          <a:p>
            <a:pPr lvl="2">
              <a:buFont typeface="+mj-lt"/>
              <a:buAutoNum type="arabicPeriod"/>
            </a:pPr>
            <a:r>
              <a:rPr lang="en-US" sz="1600" dirty="0"/>
              <a:t>Use systems</a:t>
            </a:r>
          </a:p>
          <a:p>
            <a:pPr lvl="2">
              <a:buFont typeface="+mj-lt"/>
              <a:buAutoNum type="arabicPeriod"/>
            </a:pPr>
            <a:r>
              <a:rPr lang="en-US" sz="1600" dirty="0"/>
              <a:t>Protect infrastructure around those systems</a:t>
            </a:r>
          </a:p>
          <a:p>
            <a:pPr lvl="1"/>
            <a:r>
              <a:rPr lang="en-US" sz="1800" b="1" dirty="0"/>
              <a:t>Educators</a:t>
            </a:r>
          </a:p>
          <a:p>
            <a:pPr lvl="1"/>
            <a:r>
              <a:rPr lang="en-US" sz="1800" b="1" dirty="0"/>
              <a:t>Technical Writers </a:t>
            </a:r>
          </a:p>
          <a:p>
            <a:pPr lvl="1"/>
            <a:r>
              <a:rPr lang="en-US" sz="1800" b="1" dirty="0"/>
              <a:t>Tool Developers</a:t>
            </a:r>
          </a:p>
          <a:p>
            <a:pPr lvl="1"/>
            <a:r>
              <a:rPr lang="en-US" sz="1800" b="1" dirty="0"/>
              <a:t>Security Researchers</a:t>
            </a:r>
          </a:p>
          <a:p>
            <a:pPr lvl="1"/>
            <a:r>
              <a:rPr lang="en-US" sz="1800" b="1" dirty="0"/>
              <a:t>Incident Response Teams</a:t>
            </a:r>
          </a:p>
        </p:txBody>
      </p:sp>
      <p:sp>
        <p:nvSpPr>
          <p:cNvPr id="3" name="Right Arrow 2">
            <a:extLst>
              <a:ext uri="{FF2B5EF4-FFF2-40B4-BE49-F238E27FC236}">
                <a16:creationId xmlns:a16="http://schemas.microsoft.com/office/drawing/2014/main" id="{CDEDEE9E-719B-4646-B3DF-33FD3F99EDCC}"/>
              </a:ext>
            </a:extLst>
          </p:cNvPr>
          <p:cNvSpPr/>
          <p:nvPr/>
        </p:nvSpPr>
        <p:spPr>
          <a:xfrm>
            <a:off x="5079380" y="3352147"/>
            <a:ext cx="1401807" cy="601073"/>
          </a:xfrm>
          <a:prstGeom prst="rightArrow">
            <a:avLst>
              <a:gd name="adj1" fmla="val 50000"/>
              <a:gd name="adj2" fmla="val 90145"/>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666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E1FF1-84E8-0242-B677-EE87BE8DFFBB}"/>
              </a:ext>
            </a:extLst>
          </p:cNvPr>
          <p:cNvSpPr>
            <a:spLocks noGrp="1"/>
          </p:cNvSpPr>
          <p:nvPr>
            <p:ph type="title"/>
          </p:nvPr>
        </p:nvSpPr>
        <p:spPr/>
        <p:txBody>
          <a:bodyPr/>
          <a:lstStyle/>
          <a:p>
            <a:r>
              <a:rPr lang="en-US" dirty="0"/>
              <a:t>Personas: Next Steps</a:t>
            </a:r>
          </a:p>
        </p:txBody>
      </p:sp>
      <p:sp>
        <p:nvSpPr>
          <p:cNvPr id="3" name="Content Placeholder 2">
            <a:extLst>
              <a:ext uri="{FF2B5EF4-FFF2-40B4-BE49-F238E27FC236}">
                <a16:creationId xmlns:a16="http://schemas.microsoft.com/office/drawing/2014/main" id="{E190BD44-A31A-BF4E-B803-D5C668AF3BF5}"/>
              </a:ext>
            </a:extLst>
          </p:cNvPr>
          <p:cNvSpPr>
            <a:spLocks noGrp="1"/>
          </p:cNvSpPr>
          <p:nvPr>
            <p:ph idx="1"/>
          </p:nvPr>
        </p:nvSpPr>
        <p:spPr>
          <a:xfrm>
            <a:off x="812800" y="1447801"/>
            <a:ext cx="10972800" cy="4859280"/>
          </a:xfrm>
        </p:spPr>
        <p:txBody>
          <a:bodyPr>
            <a:normAutofit fontScale="62500" lnSpcReduction="20000"/>
          </a:bodyPr>
          <a:lstStyle/>
          <a:p>
            <a:r>
              <a:rPr lang="en-US" dirty="0"/>
              <a:t>Formally define each user persona</a:t>
            </a:r>
          </a:p>
          <a:p>
            <a:pPr lvl="1"/>
            <a:r>
              <a:rPr lang="en-US" dirty="0"/>
              <a:t>Share with CWE/CAPEC Board </a:t>
            </a:r>
          </a:p>
          <a:p>
            <a:pPr lvl="1"/>
            <a:r>
              <a:rPr lang="en-US" dirty="0"/>
              <a:t>Once finalized, make public on our sites</a:t>
            </a:r>
          </a:p>
          <a:p>
            <a:pPr lvl="1"/>
            <a:r>
              <a:rPr lang="en-US" dirty="0"/>
              <a:t>Use that as a catalyst for modernizing presentation according to persona needs</a:t>
            </a:r>
          </a:p>
          <a:p>
            <a:r>
              <a:rPr lang="en-US" dirty="0"/>
              <a:t>“Development lifecycle”</a:t>
            </a:r>
          </a:p>
          <a:p>
            <a:pPr lvl="1"/>
            <a:r>
              <a:rPr lang="en-US" dirty="0"/>
              <a:t>Those who build systems: [DEFINE]</a:t>
            </a:r>
          </a:p>
          <a:p>
            <a:pPr lvl="1"/>
            <a:r>
              <a:rPr lang="en-US" dirty="0"/>
              <a:t>Those who use systems: [DEFINE]</a:t>
            </a:r>
          </a:p>
          <a:p>
            <a:pPr lvl="1"/>
            <a:r>
              <a:rPr lang="en-US" dirty="0"/>
              <a:t>Those who protect infrastructure around those systems: [DEFINE]</a:t>
            </a:r>
          </a:p>
          <a:p>
            <a:r>
              <a:rPr lang="en-US" dirty="0"/>
              <a:t>Educators: </a:t>
            </a:r>
            <a:r>
              <a:rPr lang="en-US" b="0" dirty="0"/>
              <a:t>Teachers, professors, or certification programs that educate developers and system designers how to develop more secure code, design more secure products, and/or how to find vulnerabilities.</a:t>
            </a:r>
          </a:p>
          <a:p>
            <a:r>
              <a:rPr lang="en-US" dirty="0"/>
              <a:t>Technical Writers: </a:t>
            </a:r>
            <a:r>
              <a:rPr lang="en-US" b="0" dirty="0"/>
              <a:t>Those who communicate advanced technical concepts as clearly, accurately, and comprehensively as possible to their intended audience (e.g., code analysis tool users or system designers)</a:t>
            </a:r>
            <a:endParaRPr lang="en-US" dirty="0"/>
          </a:p>
          <a:p>
            <a:r>
              <a:rPr lang="en-US" dirty="0"/>
              <a:t>Tool Developers: </a:t>
            </a:r>
            <a:r>
              <a:rPr lang="en-US" b="0" dirty="0"/>
              <a:t>Developers of code scanning products, services, and other types of automated techniques for finding weaknesses and attacking systems</a:t>
            </a:r>
          </a:p>
          <a:p>
            <a:r>
              <a:rPr lang="en-US" dirty="0"/>
              <a:t>Security Researchers: </a:t>
            </a:r>
            <a:r>
              <a:rPr lang="en-US" b="0" dirty="0"/>
              <a:t>Those who look for ways to attack a product by finding weaknesses using manual and/or automated techniques, then reporting the findings to the vendor and/or the general public</a:t>
            </a:r>
          </a:p>
          <a:p>
            <a:r>
              <a:rPr lang="en-US" dirty="0"/>
              <a:t>Incident Response Teams: </a:t>
            </a:r>
            <a:r>
              <a:rPr lang="en-US" b="0" dirty="0"/>
              <a:t>Those responsible for the preparation and reaction to any security event</a:t>
            </a:r>
          </a:p>
        </p:txBody>
      </p:sp>
      <p:sp>
        <p:nvSpPr>
          <p:cNvPr id="4" name="Slide Number Placeholder 3">
            <a:extLst>
              <a:ext uri="{FF2B5EF4-FFF2-40B4-BE49-F238E27FC236}">
                <a16:creationId xmlns:a16="http://schemas.microsoft.com/office/drawing/2014/main" id="{678AEDDD-855F-7C48-9DD6-10CF0646A6D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021693538"/>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9E24AF-8C94-8A43-91E3-994015932ED0}"/>
              </a:ext>
            </a:extLst>
          </p:cNvPr>
          <p:cNvSpPr>
            <a:spLocks noGrp="1"/>
          </p:cNvSpPr>
          <p:nvPr>
            <p:ph idx="1"/>
          </p:nvPr>
        </p:nvSpPr>
        <p:spPr/>
        <p:txBody>
          <a:bodyPr>
            <a:normAutofit/>
          </a:bodyPr>
          <a:lstStyle/>
          <a:p>
            <a:pPr marL="0" indent="0" algn="ctr">
              <a:buNone/>
            </a:pPr>
            <a:endParaRPr lang="en-US" sz="3600" dirty="0">
              <a:latin typeface="Tahoma" panose="020B0604030504040204" pitchFamily="34" charset="0"/>
              <a:ea typeface="Tahoma" panose="020B0604030504040204" pitchFamily="34" charset="0"/>
              <a:cs typeface="Tahoma" panose="020B0604030504040204" pitchFamily="34" charset="0"/>
            </a:endParaRPr>
          </a:p>
          <a:p>
            <a:pPr marL="0" indent="0" algn="ctr">
              <a:buNone/>
            </a:pPr>
            <a:r>
              <a:rPr lang="en-US" sz="4000" dirty="0">
                <a:latin typeface="Tahoma" panose="020B0604030504040204" pitchFamily="34" charset="0"/>
                <a:ea typeface="Tahoma" panose="020B0604030504040204" pitchFamily="34" charset="0"/>
                <a:cs typeface="Tahoma" panose="020B0604030504040204" pitchFamily="34" charset="0"/>
              </a:rPr>
              <a:t>Topic</a:t>
            </a:r>
          </a:p>
          <a:p>
            <a:pPr marL="0" indent="0" algn="ctr">
              <a:buNone/>
            </a:pPr>
            <a:r>
              <a:rPr lang="en-US" sz="3200" dirty="0">
                <a:latin typeface="Tahoma" panose="020B0604030504040204" pitchFamily="34" charset="0"/>
              </a:rPr>
              <a:t>CAPEC Summit: Responsive Actions</a:t>
            </a:r>
            <a:endParaRPr lang="en-US" sz="3200" b="0" dirty="0">
              <a:latin typeface="Tahoma" panose="020B0604030504040204" pitchFamily="34" charset="0"/>
              <a:ea typeface="Tahoma" panose="020B0604030504040204" pitchFamily="34" charset="0"/>
              <a:cs typeface="Tahoma" panose="020B0604030504040204" pitchFamily="34" charset="0"/>
            </a:endParaRPr>
          </a:p>
          <a:p>
            <a:pPr marL="0" indent="0" algn="ctr">
              <a:buNone/>
            </a:pPr>
            <a:r>
              <a:rPr lang="en-US" sz="3200" i="1"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Rich Piazza</a:t>
            </a:r>
          </a:p>
          <a:p>
            <a:pPr marL="0" indent="0" algn="ctr">
              <a:buNone/>
            </a:pPr>
            <a:r>
              <a:rPr lang="en-US" sz="3200" i="1"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CAPEC Task Lead</a:t>
            </a:r>
          </a:p>
          <a:p>
            <a:pPr marL="0" indent="0" algn="ctr">
              <a:buNone/>
            </a:pPr>
            <a:endParaRPr 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6F3582C8-833E-7948-A7F2-A1D0C509C4D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264996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6EA8-42A4-6340-BAC6-5F230C86F6F4}"/>
              </a:ext>
            </a:extLst>
          </p:cNvPr>
          <p:cNvSpPr>
            <a:spLocks noGrp="1"/>
          </p:cNvSpPr>
          <p:nvPr>
            <p:ph type="title"/>
          </p:nvPr>
        </p:nvSpPr>
        <p:spPr/>
        <p:txBody>
          <a:bodyPr/>
          <a:lstStyle/>
          <a:p>
            <a:r>
              <a:rPr lang="en-US" dirty="0"/>
              <a:t>CAPEC Summit Informs Future Direction </a:t>
            </a:r>
          </a:p>
        </p:txBody>
      </p:sp>
      <p:sp>
        <p:nvSpPr>
          <p:cNvPr id="3" name="Content Placeholder 2">
            <a:extLst>
              <a:ext uri="{FF2B5EF4-FFF2-40B4-BE49-F238E27FC236}">
                <a16:creationId xmlns:a16="http://schemas.microsoft.com/office/drawing/2014/main" id="{F5391A22-F4F2-5E49-995E-E4865B5F0E1D}"/>
              </a:ext>
            </a:extLst>
          </p:cNvPr>
          <p:cNvSpPr>
            <a:spLocks noGrp="1"/>
          </p:cNvSpPr>
          <p:nvPr>
            <p:ph idx="1"/>
          </p:nvPr>
        </p:nvSpPr>
        <p:spPr>
          <a:xfrm>
            <a:off x="812800" y="1447801"/>
            <a:ext cx="4991652" cy="4589745"/>
          </a:xfrm>
        </p:spPr>
        <p:txBody>
          <a:bodyPr>
            <a:normAutofit/>
          </a:bodyPr>
          <a:lstStyle/>
          <a:p>
            <a:pPr marL="0" indent="0">
              <a:buNone/>
            </a:pPr>
            <a:r>
              <a:rPr lang="en-US" dirty="0"/>
              <a:t>Opportunities We Heard:</a:t>
            </a:r>
          </a:p>
          <a:p>
            <a:pPr marL="0" indent="0">
              <a:buNone/>
            </a:pPr>
            <a:r>
              <a:rPr lang="en-US" b="0" dirty="0"/>
              <a:t>“Frameworks like CWE and CAPEC are significantly important for beginners in the cyber workforce.”</a:t>
            </a:r>
          </a:p>
          <a:p>
            <a:pPr marL="0" indent="0">
              <a:buNone/>
            </a:pPr>
            <a:endParaRPr lang="en-US" b="0" dirty="0"/>
          </a:p>
          <a:p>
            <a:pPr marL="0" indent="0">
              <a:buNone/>
            </a:pPr>
            <a:r>
              <a:rPr lang="en-US" b="0" dirty="0"/>
              <a:t>“CWE/CAPEC content ‘fields’ vary in importance by user persona”</a:t>
            </a:r>
          </a:p>
          <a:p>
            <a:pPr marL="0" indent="0">
              <a:buNone/>
            </a:pPr>
            <a:r>
              <a:rPr lang="en-US" b="0" dirty="0"/>
              <a:t>“A CWE/CAPEC REST API would be a valuable resource for the community”</a:t>
            </a:r>
          </a:p>
        </p:txBody>
      </p:sp>
      <p:sp>
        <p:nvSpPr>
          <p:cNvPr id="4" name="Slide Number Placeholder 3">
            <a:extLst>
              <a:ext uri="{FF2B5EF4-FFF2-40B4-BE49-F238E27FC236}">
                <a16:creationId xmlns:a16="http://schemas.microsoft.com/office/drawing/2014/main" id="{D98CE94F-6687-AF4C-8E4D-2344290AB967}"/>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9</a:t>
            </a:fld>
            <a:r>
              <a:rPr lang="en-US"/>
              <a:t> </a:t>
            </a:r>
            <a:r>
              <a:rPr lang="en-US">
                <a:solidFill>
                  <a:srgbClr val="C1CD23"/>
                </a:solidFill>
              </a:rPr>
              <a:t>|</a:t>
            </a:r>
            <a:endParaRPr lang="en-US" dirty="0">
              <a:solidFill>
                <a:srgbClr val="C1CD23"/>
              </a:solidFill>
            </a:endParaRPr>
          </a:p>
        </p:txBody>
      </p:sp>
      <p:sp>
        <p:nvSpPr>
          <p:cNvPr id="5" name="Content Placeholder 2">
            <a:extLst>
              <a:ext uri="{FF2B5EF4-FFF2-40B4-BE49-F238E27FC236}">
                <a16:creationId xmlns:a16="http://schemas.microsoft.com/office/drawing/2014/main" id="{B7D31B39-9566-664C-B4E1-D8FCCFB71A7A}"/>
              </a:ext>
            </a:extLst>
          </p:cNvPr>
          <p:cNvSpPr txBox="1">
            <a:spLocks/>
          </p:cNvSpPr>
          <p:nvPr/>
        </p:nvSpPr>
        <p:spPr>
          <a:xfrm>
            <a:off x="6387548" y="1447801"/>
            <a:ext cx="5398052" cy="45897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spcAft>
                <a:spcPts val="600"/>
              </a:spcAft>
              <a:buFont typeface="Wingdings" panose="05000000000000000000" pitchFamily="2" charset="2"/>
              <a:buChar char="§"/>
              <a:defRPr lang="en-US" sz="2400" b="1" kern="1200" baseline="0">
                <a:solidFill>
                  <a:schemeClr val="tx1"/>
                </a:solidFill>
                <a:latin typeface="Helvetica LT Std" pitchFamily="34" charset="0"/>
                <a:ea typeface="Verdana" pitchFamily="34" charset="0"/>
                <a:cs typeface="Verdana" pitchFamily="34" charset="0"/>
              </a:defRPr>
            </a:lvl1pPr>
            <a:lvl2pPr marL="725070" indent="-342900" algn="l" defTabSz="914400" rtl="0" eaLnBrk="1" latinLnBrk="0" hangingPunct="1">
              <a:lnSpc>
                <a:spcPct val="90000"/>
              </a:lnSpc>
              <a:spcBef>
                <a:spcPts val="500"/>
              </a:spcBef>
              <a:spcAft>
                <a:spcPts val="600"/>
              </a:spcAft>
              <a:buFontTx/>
              <a:buChar char="-"/>
              <a:def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spcAft>
                <a:spcPts val="600"/>
              </a:spcAft>
              <a:buFont typeface="Wingdings" panose="05000000000000000000" pitchFamily="2" charset="2"/>
              <a:buChar char="§"/>
              <a:defRPr lang="en-US" sz="1800" kern="1200">
                <a:solidFill>
                  <a:schemeClr val="tx1"/>
                </a:solidFill>
                <a:latin typeface="Helvetica LT Std" pitchFamily="34" charset="0"/>
                <a:ea typeface="Verdana" pitchFamily="34" charset="0"/>
                <a:cs typeface="Verdana"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dirty="0"/>
              <a:t>Responsive Action:</a:t>
            </a:r>
          </a:p>
          <a:p>
            <a:r>
              <a:rPr lang="en-US" dirty="0"/>
              <a:t>Develop a curriculum for using CAPEC/CWE in the classroom or training setting </a:t>
            </a:r>
          </a:p>
          <a:p>
            <a:pPr lvl="1"/>
            <a:r>
              <a:rPr lang="en-US" dirty="0"/>
              <a:t>Start with Pen Testing &amp; Static Analysis </a:t>
            </a:r>
          </a:p>
          <a:p>
            <a:pPr lvl="1"/>
            <a:r>
              <a:rPr lang="en-US" dirty="0"/>
              <a:t>Support external PIs</a:t>
            </a:r>
          </a:p>
          <a:p>
            <a:r>
              <a:rPr lang="en-US" dirty="0"/>
              <a:t>Formally define personas &amp; requirements</a:t>
            </a:r>
          </a:p>
          <a:p>
            <a:r>
              <a:rPr lang="en-US" dirty="0"/>
              <a:t>REST API</a:t>
            </a:r>
          </a:p>
          <a:p>
            <a:pPr lvl="1"/>
            <a:r>
              <a:rPr lang="en-US" dirty="0"/>
              <a:t>New working group launching!</a:t>
            </a:r>
          </a:p>
        </p:txBody>
      </p:sp>
    </p:spTree>
    <p:extLst>
      <p:ext uri="{BB962C8B-B14F-4D97-AF65-F5344CB8AC3E}">
        <p14:creationId xmlns:p14="http://schemas.microsoft.com/office/powerpoint/2010/main" val="2061691658"/>
      </p:ext>
    </p:extLst>
  </p:cSld>
  <p:clrMapOvr>
    <a:masterClrMapping/>
  </p:clrMapOvr>
</p:sld>
</file>

<file path=ppt/theme/theme1.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WE_CAPEC POWERPOINT TEMPLATE_2022 12Jan2022" id="{800B0BF9-EDC3-914E-BDA4-E9B5A9B0558D}" vid="{7AA02F7D-33D0-394F-9B62-90B714619F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D7D12093FFC84AB17C2D6CFA9D1EDE" ma:contentTypeVersion="7" ma:contentTypeDescription="Create a new document." ma:contentTypeScope="" ma:versionID="85e3c405e50bbbe8816477487156b4fc">
  <xsd:schema xmlns:xsd="http://www.w3.org/2001/XMLSchema" xmlns:xs="http://www.w3.org/2001/XMLSchema" xmlns:p="http://schemas.microsoft.com/office/2006/metadata/properties" targetNamespace="http://schemas.microsoft.com/office/2006/metadata/properties" ma:root="true" ma:fieldsID="6834f8c0c0eabdc6c42b2f987c760c0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5866544-84CD-42FD-B141-A01F66B0BD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16BA5C9-2D71-4B86-AE8A-8C0D9BC5FB22}">
  <ds:schemaRefs>
    <ds:schemaRef ds:uri="http://schemas.microsoft.com/sharepoint/v3/contenttype/forms"/>
  </ds:schemaRefs>
</ds:datastoreItem>
</file>

<file path=customXml/itemProps3.xml><?xml version="1.0" encoding="utf-8"?>
<ds:datastoreItem xmlns:ds="http://schemas.openxmlformats.org/officeDocument/2006/customXml" ds:itemID="{5450FCDD-08B1-48D8-BB50-7A17E590A5EE}">
  <ds:schemaRefs>
    <ds:schemaRef ds:uri="http://purl.org/dc/terms/"/>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mitre-2018</Template>
  <TotalTime>627</TotalTime>
  <Words>970</Words>
  <Application>Microsoft Macintosh PowerPoint</Application>
  <PresentationFormat>Widescreen</PresentationFormat>
  <Paragraphs>143</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Helvetica LT Std</vt:lpstr>
      <vt:lpstr>Tahoma</vt:lpstr>
      <vt:lpstr>Wingdings</vt:lpstr>
      <vt:lpstr>mitre-2018</vt:lpstr>
      <vt:lpstr>CWE/CAPEC User Experience Working Group</vt:lpstr>
      <vt:lpstr>Agenda</vt:lpstr>
      <vt:lpstr>UEWG: Reminders</vt:lpstr>
      <vt:lpstr>Housekeeping</vt:lpstr>
      <vt:lpstr>PowerPoint Presentation</vt:lpstr>
      <vt:lpstr>CWE/CAPEC Personas</vt:lpstr>
      <vt:lpstr>Personas: Next Steps</vt:lpstr>
      <vt:lpstr>PowerPoint Presentation</vt:lpstr>
      <vt:lpstr>CAPEC Summit Informs Future Direction </vt:lpstr>
      <vt:lpstr>CWE/CAPEC REST API Working Group</vt:lpstr>
      <vt:lpstr>PowerPoint Presentation</vt:lpstr>
      <vt:lpstr>Field Importance Findings</vt:lpstr>
      <vt:lpstr>Announcements and Reminders</vt:lpstr>
      <vt:lpstr>Next Meeting – check your inbox soon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CAPEC Summit Informs Future Direction </dc:title>
  <dc:creator>Rich Piazza</dc:creator>
  <cp:lastModifiedBy>Alec J Summers</cp:lastModifiedBy>
  <cp:revision>39</cp:revision>
  <dcterms:created xsi:type="dcterms:W3CDTF">2022-04-05T14:57:07Z</dcterms:created>
  <dcterms:modified xsi:type="dcterms:W3CDTF">2022-04-06T16:59:44Z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0x01010010D7D12093FFC84AB17C2D6CFA9D1EDE</vt:lpwstr>
  </property>
</Properties>
</file>