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4"/>
  </p:sldMasterIdLst>
  <p:notesMasterIdLst>
    <p:notesMasterId r:id="rId19"/>
  </p:notesMasterIdLst>
  <p:handoutMasterIdLst>
    <p:handoutMasterId r:id="rId20"/>
  </p:handoutMasterIdLst>
  <p:sldIdLst>
    <p:sldId id="280" r:id="rId5"/>
    <p:sldId id="281" r:id="rId6"/>
    <p:sldId id="275" r:id="rId7"/>
    <p:sldId id="354" r:id="rId8"/>
    <p:sldId id="360" r:id="rId9"/>
    <p:sldId id="364" r:id="rId10"/>
    <p:sldId id="365" r:id="rId11"/>
    <p:sldId id="361" r:id="rId12"/>
    <p:sldId id="282" r:id="rId13"/>
    <p:sldId id="355" r:id="rId14"/>
    <p:sldId id="359" r:id="rId15"/>
    <p:sldId id="362" r:id="rId16"/>
    <p:sldId id="363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12B4D78-08F5-582B-42D3-A0FE16C544AC}" name="Alec J Summers" initials="AJS" userId="S::asummers@mitre.org::d9c4246f-ffa8-4c52-a253-9dc5efe19ef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04" autoAdjust="0"/>
    <p:restoredTop sz="94663" autoAdjust="0"/>
  </p:normalViewPr>
  <p:slideViewPr>
    <p:cSldViewPr snapToGrid="0">
      <p:cViewPr>
        <p:scale>
          <a:sx n="143" d="100"/>
          <a:sy n="143" d="100"/>
        </p:scale>
        <p:origin x="-64" y="4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3354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1872F47-6CE5-4D95-B8D6-9AEA9A7E5F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F9E59F-E5BF-4AA4-882B-F5B705DF29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C879B-2DAC-426D-B5B4-08F42B952A26}" type="datetimeFigureOut">
              <a:rPr lang="en-US" smtClean="0"/>
              <a:t>5/4/22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2C577A-CE6A-45AF-8211-1E758E6AA8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9FD71-56EF-4DDF-81F5-C5CCA31DCE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856900-9607-4639-A903-F11B6E04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44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54576-A3BB-48F9-891E-992E86D01A7B}" type="datetimeFigureOut">
              <a:rPr lang="en-US" smtClean="0"/>
              <a:t>5/4/22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F3C89-9E49-4851-A18A-DAECD34FD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10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8F3C89-9E49-4851-A18A-DAECD34FD6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53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www.mitre.org/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hyperlink" Target="http://www.facebook.com/MITREcorp" TargetMode="Externa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1480" y="0"/>
            <a:ext cx="99589" cy="6858000"/>
            <a:chOff x="0" y="0"/>
            <a:chExt cx="407324" cy="6858000"/>
          </a:xfrm>
        </p:grpSpPr>
        <p:sp>
          <p:nvSpPr>
            <p:cNvPr id="18" name="Rectangle 17"/>
            <p:cNvSpPr/>
            <p:nvPr/>
          </p:nvSpPr>
          <p:spPr bwMode="auto">
            <a:xfrm>
              <a:off x="0" y="0"/>
              <a:ext cx="407324" cy="2398143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0" y="2510287"/>
              <a:ext cx="407324" cy="4347713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09528" y="368932"/>
            <a:ext cx="966216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1098208" y="2448468"/>
            <a:ext cx="10593057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Subtitle 1"/>
          <p:cNvSpPr>
            <a:spLocks noGrp="1"/>
          </p:cNvSpPr>
          <p:nvPr>
            <p:ph type="subTitle" idx="1" hasCustomPrompt="1"/>
          </p:nvPr>
        </p:nvSpPr>
        <p:spPr>
          <a:xfrm>
            <a:off x="1044164" y="2568943"/>
            <a:ext cx="7655345" cy="389923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Author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95288DB-2197-4AA1-9E62-6093715D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>
                <a:latin typeface="Arial" pitchFamily="34" charset="0"/>
              </a:rPr>
              <a:t>|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295008BC-DA31-4D19-837B-EFA4386B05F5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‹#›</a:t>
            </a:fld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Arial" pitchFamily="34" charset="0"/>
              </a:rPr>
              <a:t>|</a:t>
            </a:r>
            <a:r>
              <a:rPr lang="en-US" dirty="0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20" name="Text Box 34">
            <a:extLst>
              <a:ext uri="{FF2B5EF4-FFF2-40B4-BE49-F238E27FC236}">
                <a16:creationId xmlns:a16="http://schemas.microsoft.com/office/drawing/2014/main" id="{64B792E7-8D76-4EA8-9A42-E8F01873420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1999–2022,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5539A13C-3B91-4B52-A780-74E4F9EFC96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8951FE24-11A2-434A-BA2E-1EFAAF01006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487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9E1AE-2D0B-4241-8DAC-76DB42568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448" y="365760"/>
            <a:ext cx="11236721" cy="75025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DC7E0-961C-4A00-8B0B-83ECF8E3C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08269" indent="-308269"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defRPr lang="en-US" sz="2400" b="1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6216" marR="0" indent="-304046" algn="l" defTabSz="121618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Tx/>
              <a:buFont typeface="Arial" pitchFamily="34" charset="0"/>
              <a:buChar char="–"/>
              <a:tabLst/>
              <a:defRPr lang="en-US"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994485" indent="-308269"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  <a:defRPr lang="en-US" sz="2400" kern="12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defRPr lang="en-US" sz="2400" b="0" kern="12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defRPr lang="en-US" sz="2660" b="1" kern="120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5pPr>
          </a:lstStyle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Click to edit Master text styles</a:t>
            </a:r>
          </a:p>
          <a:p>
            <a:pPr marL="308269" lvl="1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308269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53F2848-DF32-4C59-B04B-EBFD963B2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Text Box 34">
            <a:extLst>
              <a:ext uri="{FF2B5EF4-FFF2-40B4-BE49-F238E27FC236}">
                <a16:creationId xmlns:a16="http://schemas.microsoft.com/office/drawing/2014/main" id="{F26136AE-C7F6-42AC-A5EE-9C5F4672AC8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1999–2022,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03325267-8D95-42AC-ABD8-B9640FC9462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391D8836-AB2B-453D-B8C1-F3F83AF851B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84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81480" y="0"/>
            <a:ext cx="99589" cy="6858000"/>
            <a:chOff x="1" y="0"/>
            <a:chExt cx="380999" cy="6858000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" y="0"/>
              <a:ext cx="380999" cy="3276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1" y="3505200"/>
              <a:ext cx="380999" cy="335280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1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85800" y="2523067"/>
            <a:ext cx="10820400" cy="1803399"/>
          </a:xfrm>
        </p:spPr>
        <p:txBody>
          <a:bodyPr anchor="ctr" anchorCtr="0">
            <a:noAutofit/>
          </a:bodyPr>
          <a:lstStyle>
            <a:lvl1pPr algn="ctr">
              <a:lnSpc>
                <a:spcPts val="4400"/>
              </a:lnSpc>
              <a:defRPr sz="4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Divider Slide – Section Title here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85800" y="2057400"/>
            <a:ext cx="107442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6000">
                  <a:schemeClr val="tx2"/>
                </a:gs>
                <a:gs pos="77000">
                  <a:schemeClr val="tx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85800" y="4800600"/>
            <a:ext cx="107442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6000">
                  <a:schemeClr val="tx2"/>
                </a:gs>
                <a:gs pos="77000">
                  <a:schemeClr val="tx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2030547" y="0"/>
            <a:ext cx="99589" cy="6858000"/>
            <a:chOff x="1" y="0"/>
            <a:chExt cx="380999" cy="6858000"/>
          </a:xfrm>
        </p:grpSpPr>
        <p:sp>
          <p:nvSpPr>
            <p:cNvPr id="20" name="Rectangle 19"/>
            <p:cNvSpPr/>
            <p:nvPr/>
          </p:nvSpPr>
          <p:spPr bwMode="auto">
            <a:xfrm>
              <a:off x="1" y="0"/>
              <a:ext cx="380999" cy="3276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1" y="3505200"/>
              <a:ext cx="380999" cy="335280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B0B872EE-CF6B-48C6-B994-9F72BDEE7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55136C6F-E106-4C5E-A51C-738B02B4B8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1999–2022,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3F93B5CE-42C6-4323-9D83-A3B20F1EF90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21707997-1734-49D5-97AC-331B75A5018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494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367E-171D-4F02-854A-869820690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E0C53-8592-4185-BA98-B6863E30C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17281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Click to edit Master text styles</a:t>
            </a:r>
          </a:p>
          <a:p>
            <a:pPr marL="308269" lvl="1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308269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AA94F-F00A-4D54-B986-1C6CE3499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17281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Click to edit Master text styles</a:t>
            </a:r>
          </a:p>
          <a:p>
            <a:pPr marL="308269" lvl="1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308269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B45D1C-3664-40B8-A5D0-E8CCF94E9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Text Box 34">
            <a:extLst>
              <a:ext uri="{FF2B5EF4-FFF2-40B4-BE49-F238E27FC236}">
                <a16:creationId xmlns:a16="http://schemas.microsoft.com/office/drawing/2014/main" id="{985AB8DA-B389-403F-B992-76FCB96372D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1999–2022,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9BA12432-E09E-4DFC-99AC-7A0775EAB0E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D501F3B9-1D2B-4EF8-B11A-52F777E9393A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350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983BB99-7878-4217-A951-41129983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240B5949-9623-44F1-9AA6-24FEF357FEA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1999–2022,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F3B19DBD-FE97-4317-8891-AE048BEA4F2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CA940501-E3FF-44F0-AC34-2833AF9B96AF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288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o Title and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0100" y="1162058"/>
            <a:ext cx="11049000" cy="25717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0646" y="1162059"/>
            <a:ext cx="11368454" cy="20954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40930-2B08-4727-B9A2-078A4D8C5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Text Box 34">
            <a:extLst>
              <a:ext uri="{FF2B5EF4-FFF2-40B4-BE49-F238E27FC236}">
                <a16:creationId xmlns:a16="http://schemas.microsoft.com/office/drawing/2014/main" id="{3E7EEDC5-E2C2-4484-B218-16D4BD4ABA8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1999–2022,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C59F5330-E135-4DA1-85AF-4EA953CBF31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451E8B4E-364B-490B-9E8A-759F1DC6F901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690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Slide -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3D89D2D-9F9A-4436-ACCC-12C4EEB68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EB0BC522-7426-4789-83C2-B203EF0C9C7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1999–2022,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8A4A3E3F-14CC-4725-9CD5-BA6D039DFF2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68C61E62-70AD-4B10-8BBD-4DBF4460F23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24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0100" y="1162058"/>
            <a:ext cx="11049000" cy="25717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7538" y="1162059"/>
            <a:ext cx="11321562" cy="18609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818" y="1295400"/>
            <a:ext cx="1729468" cy="791415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7782C9A-11A1-4178-A238-6B25283AF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109A21-2439-4CFB-9479-D8A7F30FB2A1}"/>
              </a:ext>
            </a:extLst>
          </p:cNvPr>
          <p:cNvSpPr txBox="1"/>
          <p:nvPr/>
        </p:nvSpPr>
        <p:spPr>
          <a:xfrm>
            <a:off x="3070716" y="2220156"/>
            <a:ext cx="608367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MITRE’s mission-driven teams are dedicated to solving problems for a safer world. Through our federally funded R&amp;D centers and public-private partnerships, we work across government to tackle challenges to the safety, stability, and well-being of our nation.</a:t>
            </a:r>
            <a:b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 more </a:t>
            </a:r>
            <a:r>
              <a:rPr lang="en-US" sz="16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www.mitre.org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ea typeface="Verdana" pitchFamily="34" charset="0"/>
              <a:cs typeface="Verdana" pitchFamily="34" charset="0"/>
            </a:endParaRPr>
          </a:p>
        </p:txBody>
      </p:sp>
      <p:pic>
        <p:nvPicPr>
          <p:cNvPr id="6" name="Picture 5" descr="Facebook Logo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545" y="4419742"/>
            <a:ext cx="498578" cy="498578"/>
          </a:xfrm>
          <a:prstGeom prst="rect">
            <a:avLst/>
          </a:prstGeom>
        </p:spPr>
      </p:pic>
      <p:pic>
        <p:nvPicPr>
          <p:cNvPr id="15" name="Picture 14" descr="LinkedIn Logo">
            <a:extLst>
              <a:ext uri="{FF2B5EF4-FFF2-40B4-BE49-F238E27FC236}">
                <a16:creationId xmlns:a16="http://schemas.microsoft.com/office/drawing/2014/main" id="{02C622B8-4947-4CAB-8194-8CD6F1245B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963" y="4421381"/>
            <a:ext cx="498578" cy="498578"/>
          </a:xfrm>
          <a:prstGeom prst="rect">
            <a:avLst/>
          </a:prstGeom>
        </p:spPr>
      </p:pic>
      <p:pic>
        <p:nvPicPr>
          <p:cNvPr id="17" name="Picture 16" descr="YouTube Logo">
            <a:extLst>
              <a:ext uri="{FF2B5EF4-FFF2-40B4-BE49-F238E27FC236}">
                <a16:creationId xmlns:a16="http://schemas.microsoft.com/office/drawing/2014/main" id="{74F8B3DA-1668-47E0-836F-3E3BFF70CF2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381" y="4427165"/>
            <a:ext cx="1186209" cy="498578"/>
          </a:xfrm>
          <a:prstGeom prst="rect">
            <a:avLst/>
          </a:prstGeom>
        </p:spPr>
      </p:pic>
      <p:pic>
        <p:nvPicPr>
          <p:cNvPr id="19" name="Picture 18" descr="Twitter Logo">
            <a:extLst>
              <a:ext uri="{FF2B5EF4-FFF2-40B4-BE49-F238E27FC236}">
                <a16:creationId xmlns:a16="http://schemas.microsoft.com/office/drawing/2014/main" id="{72F06D0D-7B3F-44C8-895A-1F35137BDE6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514" y="4419742"/>
            <a:ext cx="498578" cy="49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307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12801" y="274638"/>
            <a:ext cx="9328727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lnSpc>
                <a:spcPts val="3200"/>
              </a:lnSpc>
              <a:defRPr>
                <a:solidFill>
                  <a:schemeClr val="tx2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812800" y="1447801"/>
            <a:ext cx="10972800" cy="4589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spcAft>
                <a:spcPts val="600"/>
              </a:spcAft>
              <a:buFont typeface="Wingdings" panose="05000000000000000000" pitchFamily="2" charset="2"/>
              <a:buChar char="§"/>
              <a:defRPr sz="2400" baseline="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1pPr>
            <a:lvl2pPr marL="725070" indent="-342900">
              <a:spcAft>
                <a:spcPts val="600"/>
              </a:spcAft>
              <a:buFontTx/>
              <a:buChar char="-"/>
              <a:defRPr lang="en-US" sz="2000" kern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Aft>
                <a:spcPts val="600"/>
              </a:spcAft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24579" y="6126163"/>
            <a:ext cx="661021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D9D268EC-7B53-4A79-B58A-882FA941BE2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1999–2022,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E1C3BA65-6189-449B-9011-BE61FC52307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FE8E16FE-4666-4DD6-99D5-EE7B81531C3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071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82BF51-56C6-45DE-975B-E54B78AB8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448" y="365760"/>
            <a:ext cx="11236721" cy="75025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lvl="0">
              <a:lnSpc>
                <a:spcPts val="32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798B9-CA6E-4EEF-AFEA-D99321F30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6449" y="1371601"/>
            <a:ext cx="11236720" cy="47947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dirty="0"/>
              <a:t>Edit Master text styles</a:t>
            </a:r>
          </a:p>
          <a:p>
            <a:pPr marL="686216" lvl="1" indent="-304046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Char char="–"/>
            </a:pPr>
            <a:r>
              <a:rPr lang="en-US" dirty="0"/>
              <a:t>Second level</a:t>
            </a:r>
          </a:p>
          <a:p>
            <a:pPr marL="994485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</a:pPr>
            <a:r>
              <a:rPr lang="en-US" dirty="0"/>
              <a:t>Third level</a:t>
            </a:r>
          </a:p>
        </p:txBody>
      </p:sp>
      <p:sp>
        <p:nvSpPr>
          <p:cNvPr id="10" name="Rectangle 9" descr="Artifact">
            <a:extLst>
              <a:ext uri="{FF2B5EF4-FFF2-40B4-BE49-F238E27FC236}">
                <a16:creationId xmlns:a16="http://schemas.microsoft.com/office/drawing/2014/main" id="{76AE87BA-EAF2-4F85-A4C6-431AB731984B}"/>
              </a:ext>
            </a:extLst>
          </p:cNvPr>
          <p:cNvSpPr/>
          <p:nvPr/>
        </p:nvSpPr>
        <p:spPr bwMode="auto">
          <a:xfrm>
            <a:off x="81483" y="1"/>
            <a:ext cx="99586" cy="1219200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 descr="Artifact">
            <a:extLst>
              <a:ext uri="{FF2B5EF4-FFF2-40B4-BE49-F238E27FC236}">
                <a16:creationId xmlns:a16="http://schemas.microsoft.com/office/drawing/2014/main" id="{B6C3F526-F252-41AB-A61C-F10A1CF2B122}"/>
              </a:ext>
            </a:extLst>
          </p:cNvPr>
          <p:cNvSpPr/>
          <p:nvPr/>
        </p:nvSpPr>
        <p:spPr bwMode="auto">
          <a:xfrm>
            <a:off x="81483" y="1371601"/>
            <a:ext cx="99586" cy="5486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3" name="Rectangle 12" descr="Artifact">
            <a:extLst>
              <a:ext uri="{FF2B5EF4-FFF2-40B4-BE49-F238E27FC236}">
                <a16:creationId xmlns:a16="http://schemas.microsoft.com/office/drawing/2014/main" id="{0FC1AD13-1188-4710-AA4D-CAD582AF814C}"/>
              </a:ext>
            </a:extLst>
          </p:cNvPr>
          <p:cNvSpPr/>
          <p:nvPr userDrawn="1"/>
        </p:nvSpPr>
        <p:spPr bwMode="auto">
          <a:xfrm>
            <a:off x="81483" y="1"/>
            <a:ext cx="99586" cy="1219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 descr="Artifact">
            <a:extLst>
              <a:ext uri="{FF2B5EF4-FFF2-40B4-BE49-F238E27FC236}">
                <a16:creationId xmlns:a16="http://schemas.microsoft.com/office/drawing/2014/main" id="{33566D52-4B10-4869-BC77-6B0630C04620}"/>
              </a:ext>
            </a:extLst>
          </p:cNvPr>
          <p:cNvSpPr/>
          <p:nvPr userDrawn="1"/>
        </p:nvSpPr>
        <p:spPr bwMode="auto">
          <a:xfrm>
            <a:off x="81483" y="1371601"/>
            <a:ext cx="99586" cy="5486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16" name="Straight Connector 15" descr="Artifact">
            <a:extLst>
              <a:ext uri="{FF2B5EF4-FFF2-40B4-BE49-F238E27FC236}">
                <a16:creationId xmlns:a16="http://schemas.microsoft.com/office/drawing/2014/main" id="{8E84DD11-8C76-4BBF-8684-CF89C69047E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16449" y="1242752"/>
            <a:ext cx="1123672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7132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5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9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b="1" kern="120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b="1" kern="120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400" kern="120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400" kern="120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394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39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cwe@mitre.or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hyperlink" Target="mailto:capec@mitre.or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F8CC5-C2C4-6441-A117-CD8D639E4E14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CWE/CAPEC User Experience Working Group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A1CBA8-0641-3149-9CAD-CE6FCE2D90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May 4 , 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5F1D0-8616-AB41-AD6A-4889142D0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295008BC-DA31-4D19-837B-EFA4386B05F5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1</a:t>
            </a:fld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>
                <a:latin typeface="Arial" pitchFamily="34" charset="0"/>
              </a:rPr>
              <a:t>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089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E1FF1-84E8-0242-B677-EE87BE8DF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Personas: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0BD44-A31A-BF4E-B803-D5C668AF3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330180"/>
            <a:ext cx="10972800" cy="525318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“Development lifecycle”</a:t>
            </a:r>
          </a:p>
          <a:p>
            <a:pPr lvl="1"/>
            <a:r>
              <a:rPr lang="en-US" dirty="0"/>
              <a:t>Those who build systems: [DEFINE]</a:t>
            </a:r>
          </a:p>
          <a:p>
            <a:pPr lvl="1"/>
            <a:r>
              <a:rPr lang="en-US" dirty="0"/>
              <a:t>Those who use systems: [DEFINE]</a:t>
            </a:r>
          </a:p>
          <a:p>
            <a:pPr lvl="1"/>
            <a:r>
              <a:rPr lang="en-US" dirty="0"/>
              <a:t>Those who protect infrastructure around those systems: [DEFINE]</a:t>
            </a:r>
          </a:p>
          <a:p>
            <a:r>
              <a:rPr lang="en-US" dirty="0"/>
              <a:t>Educators: </a:t>
            </a:r>
            <a:r>
              <a:rPr lang="en-US" b="0" dirty="0"/>
              <a:t>Teachers, professors, or certification programs that educate developers and system designers how to develop more secure code, design more secure products, and/or how to find vulnerabilities.</a:t>
            </a:r>
          </a:p>
          <a:p>
            <a:r>
              <a:rPr lang="en-US" dirty="0"/>
              <a:t>Technical Writers: </a:t>
            </a:r>
            <a:r>
              <a:rPr lang="en-US" b="0" dirty="0"/>
              <a:t>Those who communicate advanced technical concepts as clearly, accurately, and comprehensively as possible to their intended audience (e.g., code analysis tool users or system designers)</a:t>
            </a:r>
            <a:endParaRPr lang="en-US" dirty="0"/>
          </a:p>
          <a:p>
            <a:r>
              <a:rPr lang="en-US" dirty="0"/>
              <a:t>Tool Developers: </a:t>
            </a:r>
            <a:r>
              <a:rPr lang="en-US" b="0" dirty="0"/>
              <a:t>Developers of code scanning products, services, and other types of automated techniques for finding weaknesses and attacking systems, and reporting/educating on findings to users</a:t>
            </a:r>
          </a:p>
          <a:p>
            <a:r>
              <a:rPr lang="en-US" dirty="0"/>
              <a:t>Security Researchers/Analysts: </a:t>
            </a:r>
            <a:r>
              <a:rPr lang="en-US" b="0" dirty="0"/>
              <a:t>Those who look for ways to attack a product by finding weaknesses using manual and/or automated techniques, then reporting the findings to the vendor and/or the general public (to include threat modeling, C-SCRM)</a:t>
            </a:r>
          </a:p>
          <a:p>
            <a:r>
              <a:rPr lang="en-US" dirty="0"/>
              <a:t>Incident Response Teams: </a:t>
            </a:r>
            <a:r>
              <a:rPr lang="en-US" b="0" dirty="0"/>
              <a:t>Those responsible for preparation and reaction to any security event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AEDDD-855F-7C48-9DD6-10CF0646A6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10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AD4CA00-DB1E-8B5B-B5B5-78328C215981}"/>
              </a:ext>
            </a:extLst>
          </p:cNvPr>
          <p:cNvSpPr/>
          <p:nvPr/>
        </p:nvSpPr>
        <p:spPr>
          <a:xfrm>
            <a:off x="8166847" y="157018"/>
            <a:ext cx="3683408" cy="98598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r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ysClr val="windowText" lastClr="000000"/>
                </a:solidFill>
              </a:rPr>
              <a:t>Formally define each user persona</a:t>
            </a:r>
          </a:p>
          <a:p>
            <a:pPr marL="171450" indent="-171450" algn="r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ysClr val="windowText" lastClr="000000"/>
                </a:solidFill>
              </a:rPr>
              <a:t>Share with CWE/CAPEC Board </a:t>
            </a:r>
          </a:p>
          <a:p>
            <a:pPr marL="171450" indent="-171450" algn="r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ysClr val="windowText" lastClr="000000"/>
                </a:solidFill>
              </a:rPr>
              <a:t>Once finalized, make public on our sites</a:t>
            </a:r>
          </a:p>
          <a:p>
            <a:pPr marL="171450" indent="-171450" algn="r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ysClr val="windowText" lastClr="000000"/>
                </a:solidFill>
              </a:rPr>
              <a:t>Use that as a catalyst for modernizing presentation according to persona needs</a:t>
            </a:r>
          </a:p>
        </p:txBody>
      </p:sp>
    </p:spTree>
    <p:extLst>
      <p:ext uri="{BB962C8B-B14F-4D97-AF65-F5344CB8AC3E}">
        <p14:creationId xmlns:p14="http://schemas.microsoft.com/office/powerpoint/2010/main" val="1021693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D2363-249C-A80C-A0D4-68264B896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Scenarios </a:t>
            </a:r>
            <a:r>
              <a:rPr lang="en-US" dirty="0">
                <a:sym typeface="Wingdings" pitchFamily="2" charset="2"/>
              </a:rPr>
              <a:t> Content Presentation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FAA08-3D56-83D6-1B71-15D84C9F0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447802"/>
            <a:ext cx="10972800" cy="954740"/>
          </a:xfrm>
        </p:spPr>
        <p:txBody>
          <a:bodyPr/>
          <a:lstStyle/>
          <a:p>
            <a:r>
              <a:rPr lang="en-US" dirty="0"/>
              <a:t>CAPEC Existing functionality to filter content detail </a:t>
            </a:r>
          </a:p>
          <a:p>
            <a:pPr lvl="1"/>
            <a:r>
              <a:rPr lang="en-US" dirty="0"/>
              <a:t>Basic, High-level, Mapping-friendly, Complete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6CF658-B3C2-0620-68B8-70C86883DF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11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F359382-2D17-827B-B1D5-4287A36C5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617662"/>
              </p:ext>
            </p:extLst>
          </p:nvPr>
        </p:nvGraphicFramePr>
        <p:xfrm>
          <a:off x="1202367" y="2539085"/>
          <a:ext cx="10290387" cy="3048000"/>
        </p:xfrm>
        <a:graphic>
          <a:graphicData uri="http://schemas.openxmlformats.org/drawingml/2006/table">
            <a:tbl>
              <a:tblPr/>
              <a:tblGrid>
                <a:gridCol w="2549186">
                  <a:extLst>
                    <a:ext uri="{9D8B030D-6E8A-4147-A177-3AD203B41FA5}">
                      <a16:colId xmlns:a16="http://schemas.microsoft.com/office/drawing/2014/main" val="2953064364"/>
                    </a:ext>
                  </a:extLst>
                </a:gridCol>
                <a:gridCol w="2465947">
                  <a:extLst>
                    <a:ext uri="{9D8B030D-6E8A-4147-A177-3AD203B41FA5}">
                      <a16:colId xmlns:a16="http://schemas.microsoft.com/office/drawing/2014/main" val="1020640808"/>
                    </a:ext>
                  </a:extLst>
                </a:gridCol>
                <a:gridCol w="2297879">
                  <a:extLst>
                    <a:ext uri="{9D8B030D-6E8A-4147-A177-3AD203B41FA5}">
                      <a16:colId xmlns:a16="http://schemas.microsoft.com/office/drawing/2014/main" val="3045058831"/>
                    </a:ext>
                  </a:extLst>
                </a:gridCol>
                <a:gridCol w="2977375">
                  <a:extLst>
                    <a:ext uri="{9D8B030D-6E8A-4147-A177-3AD203B41FA5}">
                      <a16:colId xmlns:a16="http://schemas.microsoft.com/office/drawing/2014/main" val="2570871283"/>
                    </a:ext>
                  </a:extLst>
                </a:gridCol>
              </a:tblGrid>
              <a:tr h="2540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CWE Content Filter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22858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BASIC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HIGH-LEVEL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MAPPING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COMPLETE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032041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Description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Description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Description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Description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68189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Applicable_Platforms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View_Audience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View_Audience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View_Audience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799168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Common_Consequences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Alternate_Terms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Alternate_Terms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Alternate_Terms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459815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Likelihood_of_Exploit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Time_of_Introduction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Terminology_Notes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Terminology_Notes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125981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Demonstrative_Examples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Common_Consequences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Relationships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Applicable_Platforms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93538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Potential_Mitigations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Relationships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Relationship_Notes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Modes_of_Introduction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943348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Relationships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Content_History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Theoretical_Notes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Common_Consequences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789019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Content_History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Related_Attack_Patterns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Likelihood_of_Exploit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372080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Content_History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Enabling_Factors_for_Exploitation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488422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Detection_Methods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0795136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BE05C1D-483E-672E-B394-7B59F0B49FD3}"/>
              </a:ext>
            </a:extLst>
          </p:cNvPr>
          <p:cNvSpPr txBox="1"/>
          <p:nvPr/>
        </p:nvSpPr>
        <p:spPr>
          <a:xfrm>
            <a:off x="8919883" y="565925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"/>
            <a:r>
              <a:rPr lang="en-US" sz="1800" b="1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and more…  </a:t>
            </a:r>
          </a:p>
        </p:txBody>
      </p:sp>
    </p:spTree>
    <p:extLst>
      <p:ext uri="{BB962C8B-B14F-4D97-AF65-F5344CB8AC3E}">
        <p14:creationId xmlns:p14="http://schemas.microsoft.com/office/powerpoint/2010/main" val="3671276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D2363-249C-A80C-A0D4-68264B896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1" y="274638"/>
            <a:ext cx="9979474" cy="868362"/>
          </a:xfrm>
        </p:spPr>
        <p:txBody>
          <a:bodyPr/>
          <a:lstStyle/>
          <a:p>
            <a:r>
              <a:rPr lang="en-US" dirty="0"/>
              <a:t>Use Case Scenarios </a:t>
            </a:r>
            <a:r>
              <a:rPr lang="en-US" dirty="0">
                <a:sym typeface="Wingdings" pitchFamily="2" charset="2"/>
              </a:rPr>
              <a:t> Content Presentation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FAA08-3D56-83D6-1B71-15D84C9F0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799" y="1447802"/>
            <a:ext cx="11738233" cy="954740"/>
          </a:xfrm>
        </p:spPr>
        <p:txBody>
          <a:bodyPr/>
          <a:lstStyle/>
          <a:p>
            <a:r>
              <a:rPr lang="en-US" dirty="0"/>
              <a:t>CAPEC Existing functionality to filter content detail </a:t>
            </a:r>
          </a:p>
          <a:p>
            <a:pPr lvl="1"/>
            <a:r>
              <a:rPr lang="en-US" dirty="0"/>
              <a:t>Basic, Complete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6CF658-B3C2-0620-68B8-70C86883DF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24579" y="6126163"/>
            <a:ext cx="707132" cy="180918"/>
          </a:xfrm>
        </p:spPr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12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1863E5D-8319-78B7-28F9-3F135EE916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051909"/>
              </p:ext>
            </p:extLst>
          </p:nvPr>
        </p:nvGraphicFramePr>
        <p:xfrm>
          <a:off x="4019176" y="1919131"/>
          <a:ext cx="7240495" cy="4040505"/>
        </p:xfrm>
        <a:graphic>
          <a:graphicData uri="http://schemas.openxmlformats.org/drawingml/2006/table">
            <a:tbl>
              <a:tblPr/>
              <a:tblGrid>
                <a:gridCol w="2986899">
                  <a:extLst>
                    <a:ext uri="{9D8B030D-6E8A-4147-A177-3AD203B41FA5}">
                      <a16:colId xmlns:a16="http://schemas.microsoft.com/office/drawing/2014/main" val="1717919559"/>
                    </a:ext>
                  </a:extLst>
                </a:gridCol>
                <a:gridCol w="4253596">
                  <a:extLst>
                    <a:ext uri="{9D8B030D-6E8A-4147-A177-3AD203B41FA5}">
                      <a16:colId xmlns:a16="http://schemas.microsoft.com/office/drawing/2014/main" val="380893931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CAPEC CONTENT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7035"/>
                  </a:ext>
                </a:extLst>
              </a:tr>
              <a:tr h="154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BASIC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732090"/>
                  </a:ext>
                </a:extLst>
              </a:tr>
              <a:tr h="154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Description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8796288"/>
                  </a:ext>
                </a:extLst>
              </a:tr>
              <a:tr h="154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Relationships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Relationships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3739434"/>
                  </a:ext>
                </a:extLst>
              </a:tr>
              <a:tr h="154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Memberships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Memberships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7691023"/>
                  </a:ext>
                </a:extLst>
              </a:tr>
              <a:tr h="154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Execution_Flow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Execution_Flow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9003131"/>
                  </a:ext>
                </a:extLst>
              </a:tr>
              <a:tr h="154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Prerequisites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Prerequisites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253323"/>
                  </a:ext>
                </a:extLst>
              </a:tr>
              <a:tr h="154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Mitigations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Mitigations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861387"/>
                  </a:ext>
                </a:extLst>
              </a:tr>
              <a:tr h="154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Related_Weaknesses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Likelihood_Of_Attack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00707"/>
                  </a:ext>
                </a:extLst>
              </a:tr>
              <a:tr h="154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Alternate_Terms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0011519"/>
                  </a:ext>
                </a:extLst>
              </a:tr>
              <a:tr h="154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Typical_Severity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4332346"/>
                  </a:ext>
                </a:extLst>
              </a:tr>
              <a:tr h="154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Skills_Required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9764226"/>
                  </a:ext>
                </a:extLst>
              </a:tr>
              <a:tr h="154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Resources_Required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2107494"/>
                  </a:ext>
                </a:extLst>
              </a:tr>
              <a:tr h="154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Indicators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3387985"/>
                  </a:ext>
                </a:extLst>
              </a:tr>
              <a:tr h="154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Consequences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4190087"/>
                  </a:ext>
                </a:extLst>
              </a:tr>
              <a:tr h="154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Example_Instances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2441966"/>
                  </a:ext>
                </a:extLst>
              </a:tr>
              <a:tr h="154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Related_Weaknesses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7554273"/>
                  </a:ext>
                </a:extLst>
              </a:tr>
              <a:tr h="154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Taxonomy_Mappings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3473109"/>
                  </a:ext>
                </a:extLst>
              </a:tr>
              <a:tr h="154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References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6423764"/>
                  </a:ext>
                </a:extLst>
              </a:tr>
              <a:tr h="154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Notes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9639682"/>
                  </a:ext>
                </a:extLst>
              </a:tr>
              <a:tr h="154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Content_History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3873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1614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2F7B5-E974-51BE-A859-B3E2E9E6E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Suggestion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F2F35-52D4-DB66-EC1C-E18C2C4E7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447801"/>
            <a:ext cx="11379200" cy="4589745"/>
          </a:xfrm>
        </p:spPr>
        <p:txBody>
          <a:bodyPr/>
          <a:lstStyle/>
          <a:p>
            <a:r>
              <a:rPr lang="en-US" dirty="0"/>
              <a:t>Such granular definitions might not bring expected results</a:t>
            </a:r>
          </a:p>
          <a:p>
            <a:pPr lvl="1"/>
            <a:r>
              <a:rPr lang="en-US" dirty="0"/>
              <a:t>might make wrong decisions based on such definitions and in the end make CWE/CAPEC data more complex than it is now</a:t>
            </a:r>
          </a:p>
          <a:p>
            <a:r>
              <a:rPr lang="en-US" dirty="0"/>
              <a:t>“Two-type” persona-defined presentation</a:t>
            </a:r>
          </a:p>
          <a:p>
            <a:r>
              <a:rPr lang="en-US" dirty="0"/>
              <a:t>Current user personas definitions, there two major groups:</a:t>
            </a:r>
          </a:p>
          <a:p>
            <a:pPr lvl="1"/>
            <a:r>
              <a:rPr lang="en-US" dirty="0"/>
              <a:t>‘Theoretical’ users (Educators, Technical Writers, subset of Tool Developers)</a:t>
            </a:r>
          </a:p>
          <a:p>
            <a:pPr lvl="1"/>
            <a:r>
              <a:rPr lang="en-US" dirty="0"/>
              <a:t>‘Advanced technical users’ (Advanced Tool Developers, Security Researchers, IR Teams, etc. </a:t>
            </a:r>
          </a:p>
          <a:p>
            <a:pPr lvl="1"/>
            <a:r>
              <a:rPr lang="en-US" dirty="0"/>
              <a:t>What are the needs of these of these “two types”?</a:t>
            </a:r>
          </a:p>
          <a:p>
            <a:pPr lvl="2"/>
            <a:r>
              <a:rPr lang="en-US" dirty="0"/>
              <a:t>e.g., timely CVE information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EF16B-BA21-9AC7-D682-6BD2AA9CD7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13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9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CA74A-3141-9B4D-BB33-D320F37C0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Meeting – </a:t>
            </a:r>
            <a:r>
              <a:rPr lang="en-US" dirty="0">
                <a:solidFill>
                  <a:srgbClr val="FF0000"/>
                </a:solidFill>
              </a:rPr>
              <a:t>June 1 @ 12pm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1F04A-A36B-C84B-AC7A-10CEB1D91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ctr">
              <a:buNone/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ctr">
              <a:buNone/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ctr">
              <a:buNone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PLEASE CONTACT WITH ANY QUESTIONS OR THOUGHTS</a:t>
            </a:r>
          </a:p>
          <a:p>
            <a:pPr lvl="0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>
              <a:buNone/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82170" lvl="1" indent="0">
              <a:buNone/>
            </a:pPr>
            <a:endParaRPr lang="en-US" sz="2400" dirty="0">
              <a:latin typeface="Tahoma" panose="020B0604030504040204" pitchFamily="34" charset="0"/>
            </a:endParaRPr>
          </a:p>
          <a:p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A4E05-961E-4B4F-8266-033C7DFE6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14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875774B-28BE-5740-80EC-20E0FE5DE5B0}"/>
              </a:ext>
            </a:extLst>
          </p:cNvPr>
          <p:cNvSpPr/>
          <p:nvPr/>
        </p:nvSpPr>
        <p:spPr>
          <a:xfrm>
            <a:off x="1500069" y="3429000"/>
            <a:ext cx="4595931" cy="715738"/>
          </a:xfrm>
          <a:prstGeom prst="roundRect">
            <a:avLst/>
          </a:prstGeom>
          <a:solidFill>
            <a:srgbClr val="3A51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CWE@MITRE.ORG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EF3AF51-A678-2943-924C-3A2FA46EDE9C}"/>
              </a:ext>
            </a:extLst>
          </p:cNvPr>
          <p:cNvSpPr/>
          <p:nvPr/>
        </p:nvSpPr>
        <p:spPr>
          <a:xfrm>
            <a:off x="6528648" y="3429000"/>
            <a:ext cx="4595931" cy="715738"/>
          </a:xfrm>
          <a:prstGeom prst="roundRect">
            <a:avLst/>
          </a:prstGeom>
          <a:solidFill>
            <a:srgbClr val="8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CAPEC@MITRE.ORG</a:t>
            </a:r>
          </a:p>
        </p:txBody>
      </p:sp>
    </p:spTree>
    <p:extLst>
      <p:ext uri="{BB962C8B-B14F-4D97-AF65-F5344CB8AC3E}">
        <p14:creationId xmlns:p14="http://schemas.microsoft.com/office/powerpoint/2010/main" val="604466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870EC-76DB-7341-ADE7-D0E74CDFC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99DC1-BA7D-4042-AF43-80472A17B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  <a:p>
            <a:r>
              <a:rPr lang="en-US" dirty="0"/>
              <a:t>Primary topics</a:t>
            </a:r>
          </a:p>
          <a:p>
            <a:pPr lvl="1"/>
            <a:r>
              <a:rPr lang="en-US" dirty="0"/>
              <a:t>CWE v4.7 Release</a:t>
            </a:r>
          </a:p>
          <a:p>
            <a:pPr lvl="1"/>
            <a:r>
              <a:rPr lang="en-US" dirty="0"/>
              <a:t>Continuing discussion of User Personas</a:t>
            </a:r>
          </a:p>
          <a:p>
            <a:pPr lvl="2"/>
            <a:r>
              <a:rPr lang="en-US" dirty="0"/>
              <a:t>Definitions</a:t>
            </a:r>
          </a:p>
          <a:p>
            <a:pPr lvl="2"/>
            <a:r>
              <a:rPr lang="en-US" dirty="0"/>
              <a:t>The “two-type” model proposal</a:t>
            </a:r>
          </a:p>
          <a:p>
            <a:r>
              <a:rPr lang="en-US" dirty="0"/>
              <a:t>Reminders</a:t>
            </a:r>
          </a:p>
          <a:p>
            <a:r>
              <a:rPr lang="en-US" dirty="0"/>
              <a:t>Adjourn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797F3-61A7-6740-BE80-00D1E0AEC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2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286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B41A9-2405-F440-8546-A278E072E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UEWG: Reminders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E5EBF-A073-0B4A-AD7D-FE65BBF1E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ahoma" panose="020B0604030504040204" pitchFamily="34" charset="0"/>
              </a:rPr>
              <a:t>Mission: </a:t>
            </a:r>
            <a:r>
              <a:rPr lang="en-US" sz="32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Identifying areas where CWE/CAPEC content, rules, guidelines, and best practices must improve to better support stakeholder community, and work collaboratively to fix them</a:t>
            </a:r>
          </a:p>
          <a:p>
            <a:r>
              <a:rPr lang="en-US" sz="3200" dirty="0">
                <a:latin typeface="Tahoma" panose="020B0604030504040204" pitchFamily="34" charset="0"/>
              </a:rPr>
              <a:t>Periodic reporting of activities to CWE/CAPEC Board</a:t>
            </a:r>
            <a:endParaRPr lang="en-US" sz="3000" b="1" dirty="0">
              <a:latin typeface="Tahoma" panose="020B0604030504040204" pitchFamily="34" charset="0"/>
            </a:endParaRPr>
          </a:p>
          <a:p>
            <a:r>
              <a:rPr lang="en-US" sz="3200" dirty="0">
                <a:latin typeface="Tahoma" panose="020B0604030504040204" pitchFamily="34" charset="0"/>
              </a:rPr>
              <a:t>Please solicit participations from your contacts</a:t>
            </a:r>
          </a:p>
          <a:p>
            <a:pPr lvl="1"/>
            <a:r>
              <a:rPr lang="en-US" sz="2400" dirty="0">
                <a:latin typeface="Tahoma" panose="020B0604030504040204" pitchFamily="34" charset="0"/>
              </a:rPr>
              <a:t>Contact: </a:t>
            </a:r>
            <a:r>
              <a:rPr lang="en-US" sz="2400" dirty="0">
                <a:latin typeface="Tahoma" panose="020B0604030504040204" pitchFamily="34" charset="0"/>
                <a:hlinkClick r:id="rId3"/>
              </a:rPr>
              <a:t>cwe@mitre.org</a:t>
            </a:r>
            <a:r>
              <a:rPr lang="en-US" sz="2400" dirty="0">
                <a:latin typeface="Tahoma" panose="020B0604030504040204" pitchFamily="34" charset="0"/>
              </a:rPr>
              <a:t> &amp; </a:t>
            </a:r>
            <a:r>
              <a:rPr lang="en-US" sz="2400" dirty="0">
                <a:latin typeface="Tahoma" panose="020B0604030504040204" pitchFamily="34" charset="0"/>
                <a:hlinkClick r:id="rId4"/>
              </a:rPr>
              <a:t>capec@mitre.org</a:t>
            </a:r>
            <a:endParaRPr lang="en-US" sz="2400" dirty="0">
              <a:latin typeface="Tahoma" panose="020B0604030504040204" pitchFamily="34" charset="0"/>
            </a:endParaRPr>
          </a:p>
          <a:p>
            <a:endParaRPr lang="en-US" sz="3000" b="1" dirty="0">
              <a:latin typeface="Tahoma" panose="020B060403050404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56783-B74C-AA40-9CA2-362E5408D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591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9585D-36C8-4420-A8BA-C543E1E02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9EEC0-1F5B-4BD8-986A-4B7F80DF2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would like more community ownership by UEWG members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Community member co-chair?</a:t>
            </a:r>
          </a:p>
          <a:p>
            <a:pPr lvl="1"/>
            <a:r>
              <a:rPr lang="en-US" dirty="0"/>
              <a:t>Take a more active role in such things as:</a:t>
            </a:r>
          </a:p>
          <a:p>
            <a:pPr lvl="2"/>
            <a:r>
              <a:rPr lang="en-US" dirty="0"/>
              <a:t>Plan meeting agendas, identify opportunities for discussion/action, drive working group activities, etc. </a:t>
            </a:r>
          </a:p>
          <a:p>
            <a:pPr lvl="2"/>
            <a:r>
              <a:rPr lang="en-US" dirty="0"/>
              <a:t>Possible co-chair might periodically brief the CWE/CAPEC Board with me to update them on UEWG activities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D0AB13-DBDE-4BB6-A7A1-5F215DC0C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4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391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E24AF-8C94-8A43-91E3-994015932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Topic</a:t>
            </a:r>
          </a:p>
          <a:p>
            <a:pPr marL="0" indent="0" algn="ctr">
              <a:buNone/>
            </a:pPr>
            <a:r>
              <a:rPr lang="en-US" sz="3200" dirty="0">
                <a:latin typeface="Tahoma" panose="020B0604030504040204" pitchFamily="34" charset="0"/>
              </a:rPr>
              <a:t>Minor Release Overview: CWE v4.7</a:t>
            </a:r>
            <a:endParaRPr lang="en-US" sz="32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 sz="3200" i="1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Steve Christey Coley</a:t>
            </a:r>
          </a:p>
          <a:p>
            <a:pPr marL="0" indent="0" algn="ctr">
              <a:buNone/>
            </a:pPr>
            <a:r>
              <a:rPr lang="en-US" sz="3200" i="1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CWE/CAPEC Technical Lead</a:t>
            </a:r>
          </a:p>
          <a:p>
            <a:pPr marL="0" indent="0" algn="ctr">
              <a:buNone/>
            </a:pP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582C8-833E-7948-A7F2-A1D0C509C4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5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294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ABBF8-3F0E-4C1C-A06E-C59E5AB85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CWE 4.7 Release Highlights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CCE65-10EC-4D2A-B637-C18D423B8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Removed “Status” attribute from display</a:t>
            </a:r>
          </a:p>
          <a:p>
            <a:r>
              <a:rPr lang="en-US" dirty="0"/>
              <a:t>New/updated individual entries</a:t>
            </a:r>
          </a:p>
          <a:p>
            <a:pPr lvl="1"/>
            <a:r>
              <a:rPr lang="en-US" dirty="0"/>
              <a:t>Software: CWE-1385: Missing Origin Validation in WebSockets</a:t>
            </a:r>
          </a:p>
          <a:p>
            <a:pPr lvl="1"/>
            <a:r>
              <a:rPr lang="en-US" dirty="0"/>
              <a:t>Hardware: CWE-1384: Improper Handling of Extreme Physical Environment Conditions</a:t>
            </a:r>
          </a:p>
          <a:p>
            <a:pPr lvl="1"/>
            <a:r>
              <a:rPr lang="en-US" dirty="0"/>
              <a:t>HW/SW: CWE-1357: Reliance on Uncontrolled Component</a:t>
            </a:r>
          </a:p>
          <a:p>
            <a:pPr lvl="1"/>
            <a:r>
              <a:rPr lang="en-US" dirty="0"/>
              <a:t>Deprecated: CWE-365: Race Condition in Switch</a:t>
            </a:r>
          </a:p>
          <a:p>
            <a:r>
              <a:rPr lang="en-US" dirty="0"/>
              <a:t>144 entries changed</a:t>
            </a:r>
          </a:p>
          <a:p>
            <a:pPr lvl="1"/>
            <a:r>
              <a:rPr lang="en-US" dirty="0"/>
              <a:t>Relationships (54), Related Attack Patterns (37), Research Gaps (27)</a:t>
            </a:r>
          </a:p>
          <a:p>
            <a:pPr lvl="1"/>
            <a:r>
              <a:rPr lang="en-US" dirty="0"/>
              <a:t>Issue: how best to describe what’s changed? For which user personas?</a:t>
            </a:r>
          </a:p>
          <a:p>
            <a:pPr lvl="1"/>
            <a:r>
              <a:rPr lang="en-US" dirty="0"/>
              <a:t>https://cwe.mitre.org/data/reports/diff_reports/v4.6_v4.7.html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F607A1-A88B-4016-815B-56DA2CDA3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6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321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D2A6E-6977-43BD-8C92-A5666A56D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CWE 4.7 Release Highlights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E6EBD-6DD0-48EF-90DA-496D8BE55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expansion / coverage of ICS/OT</a:t>
            </a:r>
          </a:p>
          <a:p>
            <a:pPr lvl="1"/>
            <a:r>
              <a:rPr lang="en-US" dirty="0"/>
              <a:t>New CWE/CAPEC ICS/OT SIG formed</a:t>
            </a:r>
          </a:p>
          <a:p>
            <a:r>
              <a:rPr lang="en-US" dirty="0"/>
              <a:t>New view: CWE-1358: Weaknesses in SEI ETF Categories of Security Vulnerabilities in ICS</a:t>
            </a:r>
          </a:p>
          <a:p>
            <a:pPr lvl="1"/>
            <a:r>
              <a:rPr lang="en-US" dirty="0"/>
              <a:t>Active development to take place in the coming months (in the SIG)</a:t>
            </a:r>
          </a:p>
          <a:p>
            <a:pPr lvl="1"/>
            <a:r>
              <a:rPr lang="en-US" dirty="0"/>
              <a:t>Many “scoping” challenges, e.</a:t>
            </a:r>
            <a:r>
              <a:rPr lang="en-US"/>
              <a:t>g., </a:t>
            </a:r>
            <a:r>
              <a:rPr lang="en-US" dirty="0"/>
              <a:t>human processes or practices</a:t>
            </a:r>
          </a:p>
          <a:p>
            <a:pPr lvl="1"/>
            <a:r>
              <a:rPr lang="en-US" dirty="0"/>
              <a:t>https://inl.gov/wp-content/uploads/2022/03/SEI-ETF-NCSV-TPT-Categories-of-Security-Vulnerabilities-ICS-v1_03-09-22.pdf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8CC3B2-6A6A-483C-8F73-1470D1BC8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7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016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27B55-BA51-450F-A42E-6629571FD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– External Submissions and Transparency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57BB8-3BCB-4C7A-B984-9E8C75603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External submission server has received 3 new submissions</a:t>
            </a:r>
          </a:p>
          <a:p>
            <a:pPr lvl="1"/>
            <a:r>
              <a:rPr lang="en-US" sz="2000" dirty="0"/>
              <a:t>One “good” one</a:t>
            </a:r>
          </a:p>
          <a:p>
            <a:pPr lvl="1"/>
            <a:r>
              <a:rPr lang="en-US" sz="2000" dirty="0"/>
              <a:t>One that’s not a weakness, just a kind of technology where many weaknesses can occur</a:t>
            </a:r>
          </a:p>
          <a:p>
            <a:pPr lvl="1"/>
            <a:r>
              <a:rPr lang="en-US" sz="2000" dirty="0"/>
              <a:t>One that’s not a weakness, just a specific CVE example. Are they asking us to add it as a demonstrative example? (The cited CWE isn’t immediately relevant.)</a:t>
            </a:r>
          </a:p>
          <a:p>
            <a:r>
              <a:rPr lang="en-US" sz="2000" dirty="0"/>
              <a:t>Limitation: users can’t submit Categories, or suggest modifications</a:t>
            </a:r>
          </a:p>
          <a:p>
            <a:r>
              <a:rPr lang="en-US" sz="2000" dirty="0"/>
              <a:t>Still refining full process with better back-and-forth communication</a:t>
            </a:r>
          </a:p>
          <a:p>
            <a:r>
              <a:rPr lang="en-US" sz="2000" dirty="0"/>
              <a:t>Still working on transparency (e.g., public GitHub server)</a:t>
            </a:r>
          </a:p>
          <a:p>
            <a:pPr lvl="1"/>
            <a:r>
              <a:rPr lang="en-US" sz="2000" dirty="0"/>
              <a:t>Comments / change suggestions from community</a:t>
            </a:r>
          </a:p>
          <a:p>
            <a:pPr lvl="1"/>
            <a:r>
              <a:rPr lang="en-US" sz="2000" dirty="0"/>
              <a:t>Transparent shifts in submission status</a:t>
            </a:r>
          </a:p>
          <a:p>
            <a:r>
              <a:rPr lang="en-US" sz="2000" dirty="0"/>
              <a:t>Formally defining / documenting “scope” and inclusion/exclusion criteria</a:t>
            </a:r>
          </a:p>
          <a:p>
            <a:r>
              <a:rPr lang="en-US" sz="2000" dirty="0"/>
              <a:t>This may be a “rich” area for UEWG input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C7B3D2-4ADE-42AE-9D39-5C024BB20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8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815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E24AF-8C94-8A43-91E3-994015932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Topic</a:t>
            </a:r>
          </a:p>
          <a:p>
            <a:pPr marL="0" indent="0" algn="ctr">
              <a:buNone/>
            </a:pPr>
            <a:r>
              <a:rPr lang="en-US" sz="3200" dirty="0">
                <a:latin typeface="Tahoma" panose="020B0604030504040204" pitchFamily="34" charset="0"/>
              </a:rPr>
              <a:t>Continuing the Discussion: User Personas and CWE/CAPEC User Experience</a:t>
            </a:r>
            <a:endParaRPr lang="en-US" sz="32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 sz="3200" i="1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Alec Summers</a:t>
            </a:r>
          </a:p>
          <a:p>
            <a:pPr marL="0" indent="0" algn="ctr">
              <a:buNone/>
            </a:pPr>
            <a:r>
              <a:rPr lang="en-US" sz="3200" i="1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CWE/CAPEC Deputy Project Lead</a:t>
            </a:r>
          </a:p>
          <a:p>
            <a:pPr marL="0" indent="0" algn="ctr">
              <a:buNone/>
            </a:pP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582C8-833E-7948-A7F2-A1D0C509C4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9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107857"/>
      </p:ext>
    </p:extLst>
  </p:cSld>
  <p:clrMapOvr>
    <a:masterClrMapping/>
  </p:clrMapOvr>
</p:sld>
</file>

<file path=ppt/theme/theme1.xml><?xml version="1.0" encoding="utf-8"?>
<a:theme xmlns:a="http://schemas.openxmlformats.org/drawingml/2006/main" name="mitre-2018">
  <a:themeElements>
    <a:clrScheme name="MITRE">
      <a:dk1>
        <a:sysClr val="windowText" lastClr="000000"/>
      </a:dk1>
      <a:lt1>
        <a:sysClr val="window" lastClr="FFFFFF"/>
      </a:lt1>
      <a:dk2>
        <a:srgbClr val="005F9E"/>
      </a:dk2>
      <a:lt2>
        <a:srgbClr val="EEECE1"/>
      </a:lt2>
      <a:accent1>
        <a:srgbClr val="00B3DC"/>
      </a:accent1>
      <a:accent2>
        <a:srgbClr val="F7901E"/>
      </a:accent2>
      <a:accent3>
        <a:srgbClr val="FFE23C"/>
      </a:accent3>
      <a:accent4>
        <a:srgbClr val="C1CD23"/>
      </a:accent4>
      <a:accent5>
        <a:srgbClr val="C6401D"/>
      </a:accent5>
      <a:accent6>
        <a:srgbClr val="FFFFFF"/>
      </a:accent6>
      <a:hlink>
        <a:srgbClr val="005F9E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WE_CAPEC POWERPOINT TEMPLATE_2022 12Jan2022" id="{800B0BF9-EDC3-914E-BDA4-E9B5A9B0558D}" vid="{7AA02F7D-33D0-394F-9B62-90B714619FC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D7D12093FFC84AB17C2D6CFA9D1EDE" ma:contentTypeVersion="7" ma:contentTypeDescription="Create a new document." ma:contentTypeScope="" ma:versionID="85e3c405e50bbbe8816477487156b4f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34f8c0c0eabdc6c42b2f987c760c0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450FCDD-08B1-48D8-BB50-7A17E590A5EE}">
  <ds:schemaRefs>
    <ds:schemaRef ds:uri="http://purl.org/dc/terms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416BA5C9-2D71-4B86-AE8A-8C0D9BC5FB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866544-84CD-42FD-B141-A01F66B0BD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mitre-2018</Template>
  <TotalTime>767</TotalTime>
  <Words>1162</Words>
  <Application>Microsoft Macintosh PowerPoint</Application>
  <PresentationFormat>Widescreen</PresentationFormat>
  <Paragraphs>202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 Unicode MS</vt:lpstr>
      <vt:lpstr>Arial</vt:lpstr>
      <vt:lpstr>Calibri</vt:lpstr>
      <vt:lpstr>Helvetica LT Std</vt:lpstr>
      <vt:lpstr>Tahoma</vt:lpstr>
      <vt:lpstr>Times New Roman</vt:lpstr>
      <vt:lpstr>Wingdings</vt:lpstr>
      <vt:lpstr>mitre-2018</vt:lpstr>
      <vt:lpstr>CWE/CAPEC User Experience Working Group</vt:lpstr>
      <vt:lpstr>Agenda</vt:lpstr>
      <vt:lpstr>UEWG: Reminders</vt:lpstr>
      <vt:lpstr>Housekeeping</vt:lpstr>
      <vt:lpstr>PowerPoint Presentation</vt:lpstr>
      <vt:lpstr>CWE 4.7 Release Highlights</vt:lpstr>
      <vt:lpstr>CWE 4.7 Release Highlights (2)</vt:lpstr>
      <vt:lpstr>Update – External Submissions and Transparency</vt:lpstr>
      <vt:lpstr>PowerPoint Presentation</vt:lpstr>
      <vt:lpstr>Personas: Next Steps</vt:lpstr>
      <vt:lpstr>Use Case Scenarios  Content Presentation</vt:lpstr>
      <vt:lpstr>Use Case Scenarios  Content Presentation</vt:lpstr>
      <vt:lpstr>Community Suggestion</vt:lpstr>
      <vt:lpstr>Next Meeting – June 1 @ 12pm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CAPEC Summit Informs Future Direction </dc:title>
  <dc:creator>Rich Piazza</dc:creator>
  <cp:lastModifiedBy>Alec J Summers</cp:lastModifiedBy>
  <cp:revision>74</cp:revision>
  <dcterms:created xsi:type="dcterms:W3CDTF">2022-04-05T14:57:07Z</dcterms:created>
  <dcterms:modified xsi:type="dcterms:W3CDTF">2022-05-04T15:58:01Z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0x01010010D7D12093FFC84AB17C2D6CFA9D1EDE</vt:lpwstr>
  </property>
</Properties>
</file>