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9" r:id="rId6"/>
    <p:sldId id="273" r:id="rId7"/>
    <p:sldId id="274" r:id="rId8"/>
    <p:sldId id="275" r:id="rId9"/>
    <p:sldId id="261" r:id="rId10"/>
    <p:sldId id="296" r:id="rId11"/>
    <p:sldId id="264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3061" autoAdjust="0"/>
  </p:normalViewPr>
  <p:slideViewPr>
    <p:cSldViewPr snapToGrid="0">
      <p:cViewPr varScale="1">
        <p:scale>
          <a:sx n="119" d="100"/>
          <a:sy n="119" d="100"/>
        </p:scale>
        <p:origin x="92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F3C89-9E49-4851-A18A-DAECD34FD6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51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7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 marL="725070" indent="-342900">
              <a:spcAft>
                <a:spcPts val="600"/>
              </a:spcAft>
              <a:buFontTx/>
              <a:buChar char="-"/>
              <a:defRPr lang="en-US" sz="20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marL="686216" marR="0" lvl="1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apec@mitre.org" TargetMode="External"/><Relationship Id="rId2" Type="http://schemas.openxmlformats.org/officeDocument/2006/relationships/hyperlink" Target="mailto:cwe@mitre.org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009527" y="368932"/>
            <a:ext cx="10635935" cy="1981200"/>
          </a:xfrm>
        </p:spPr>
        <p:txBody>
          <a:bodyPr>
            <a:normAutofit/>
          </a:bodyPr>
          <a:lstStyle/>
          <a:p>
            <a:r>
              <a:rPr lang="en-US" dirty="0"/>
              <a:t>CWE/CAPEC</a:t>
            </a:r>
            <a:br>
              <a:rPr lang="en-US" dirty="0"/>
            </a:br>
            <a:r>
              <a:rPr lang="en-US" dirty="0"/>
              <a:t>User Experience Working Group (UEWG)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164" y="2568943"/>
            <a:ext cx="9627524" cy="38992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Alec Summers, MITRE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0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</a:rPr>
              <a:t>Welcome! </a:t>
            </a:r>
          </a:p>
          <a:p>
            <a:endParaRPr lang="en-US" sz="2800" dirty="0">
              <a:latin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</a:rPr>
              <a:t>CWE/CAPEC User Experience Working Group</a:t>
            </a:r>
          </a:p>
          <a:p>
            <a:pPr lvl="1"/>
            <a:r>
              <a:rPr lang="en-US" sz="2400" dirty="0">
                <a:latin typeface="Tahoma" panose="020B0604030504040204" pitchFamily="34" charset="0"/>
              </a:rPr>
              <a:t>Goals, Intent, and Overview </a:t>
            </a:r>
          </a:p>
          <a:p>
            <a:pPr lvl="1"/>
            <a:endParaRPr lang="en-US" sz="2800" dirty="0">
              <a:latin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</a:rPr>
              <a:t>Program Overview</a:t>
            </a: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</a:endParaRPr>
          </a:p>
          <a:p>
            <a:pPr indent="-342900"/>
            <a:endParaRPr lang="en-US" dirty="0">
              <a:latin typeface="Tahoma" panose="020B0604030504040204" pitchFamily="34" charset="0"/>
            </a:endParaRPr>
          </a:p>
          <a:p>
            <a:pPr lvl="1"/>
            <a:endParaRPr lang="en-US" sz="2400" dirty="0">
              <a:latin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1CD23"/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|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 </a:t>
            </a:r>
            <a:fld id="{295008BC-DA31-4D19-837B-EFA4386B05F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1CD23"/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|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1CD23"/>
              </a:solidFill>
              <a:effectLst/>
              <a:uLnTx/>
              <a:uFillTx/>
              <a:latin typeface="Helvetica LT Std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2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D96A-87B1-4440-BFF7-CC81079D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CBA9-B34A-7A4C-B835-183BEAF5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we here?</a:t>
            </a:r>
          </a:p>
          <a:p>
            <a:pPr lvl="1"/>
            <a:r>
              <a:rPr lang="en-US" dirty="0"/>
              <a:t>Action as a response to community feedback (e.g., “wall of text”, complicated and inconsistent taxonomies, inconsistent definitions, poor “look and feel”, difficult to apply</a:t>
            </a:r>
          </a:p>
          <a:p>
            <a:r>
              <a:rPr lang="en-US" dirty="0"/>
              <a:t>Idea: </a:t>
            </a:r>
          </a:p>
          <a:p>
            <a:pPr lvl="1"/>
            <a:r>
              <a:rPr lang="en-US" dirty="0"/>
              <a:t>Start a UEWG comprised of volunteer community stakeholders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Identifying areas where CWE/CAPEC content, rules, guidelines, and best practices must improve to better support stakeholder persona use cases, and work collaboratively to fix them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53424-ED3C-9644-B0DB-4577E3A97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40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D7C2-EF6A-1743-ADE5-3C009161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UEWG: What to Expect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87B7-C84A-4441-A81F-CED10767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</a:rPr>
              <a:t>Active discussion and collaborative engagement</a:t>
            </a:r>
          </a:p>
          <a:p>
            <a:r>
              <a:rPr lang="en-US" sz="2800" dirty="0">
                <a:latin typeface="Tahoma" panose="020B0604030504040204" pitchFamily="34" charset="0"/>
              </a:rPr>
              <a:t>Minimal time commitment outside of meetings</a:t>
            </a:r>
          </a:p>
          <a:p>
            <a:r>
              <a:rPr lang="en-US" sz="2800" dirty="0">
                <a:latin typeface="Tahoma" panose="020B0604030504040204" pitchFamily="34" charset="0"/>
              </a:rPr>
              <a:t>Ongoing membership expansion and activity</a:t>
            </a:r>
          </a:p>
          <a:p>
            <a:r>
              <a:rPr lang="en-US" sz="2800" dirty="0">
                <a:latin typeface="Tahoma" panose="020B0604030504040204" pitchFamily="34" charset="0"/>
              </a:rPr>
              <a:t>Potential for establishment of sub-groups for specific discussion and activity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Moderate Secretariat Services: </a:t>
            </a:r>
          </a:p>
          <a:p>
            <a:pPr lvl="1"/>
            <a:r>
              <a:rPr lang="en-US" sz="2400" dirty="0"/>
              <a:t>capturing general discussion and tracking of action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CED2F-33B0-4548-86D1-FAC8802B4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41A9-2405-F440-8546-A278E072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UEWG: What to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5EBF-A073-0B4A-AD7D-FE65BBF1E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Schedule:</a:t>
            </a:r>
          </a:p>
          <a:p>
            <a:pPr lvl="1"/>
            <a:r>
              <a:rPr lang="en-US" sz="2800" b="1" dirty="0"/>
              <a:t>Bi-Weekly / Monthly Meetings</a:t>
            </a:r>
          </a:p>
          <a:p>
            <a:pPr lvl="1"/>
            <a:r>
              <a:rPr lang="en-US" sz="2800" b="1" dirty="0"/>
              <a:t>12:00 – 1:00 PM EST</a:t>
            </a:r>
          </a:p>
          <a:p>
            <a:pPr lvl="2"/>
            <a:r>
              <a:rPr lang="en-US" sz="2800" b="1" dirty="0">
                <a:latin typeface="Tahoma" panose="020B0604030504040204" pitchFamily="34" charset="0"/>
              </a:rPr>
              <a:t>Microsoft Teams</a:t>
            </a:r>
          </a:p>
          <a:p>
            <a:pPr lvl="2"/>
            <a:endParaRPr lang="en-US" sz="2800" b="1" dirty="0">
              <a:latin typeface="Tahoma" panose="020B0604030504040204" pitchFamily="34" charset="0"/>
            </a:endParaRPr>
          </a:p>
          <a:p>
            <a:r>
              <a:rPr lang="en-US" sz="3200" dirty="0">
                <a:latin typeface="Tahoma" panose="020B0604030504040204" pitchFamily="34" charset="0"/>
              </a:rPr>
              <a:t>Periodic reporting of activities to CWE/CAPEC Board</a:t>
            </a:r>
            <a:endParaRPr lang="en-US" sz="3000" b="1" dirty="0">
              <a:latin typeface="Tahoma" panose="020B0604030504040204" pitchFamily="34" charset="0"/>
            </a:endParaRPr>
          </a:p>
          <a:p>
            <a:endParaRPr lang="en-US" sz="3200" dirty="0">
              <a:latin typeface="Tahoma" panose="020B0604030504040204" pitchFamily="34" charset="0"/>
            </a:endParaRPr>
          </a:p>
          <a:p>
            <a:r>
              <a:rPr lang="en-US" sz="3200" dirty="0">
                <a:latin typeface="Tahoma" panose="020B0604030504040204" pitchFamily="34" charset="0"/>
              </a:rPr>
              <a:t>Contact: </a:t>
            </a:r>
            <a:r>
              <a:rPr lang="en-US" sz="3200" dirty="0">
                <a:latin typeface="Tahoma" panose="020B0604030504040204" pitchFamily="34" charset="0"/>
                <a:hlinkClick r:id="rId2"/>
              </a:rPr>
              <a:t>cwe@mitre.org</a:t>
            </a:r>
            <a:r>
              <a:rPr lang="en-US" sz="3200" dirty="0">
                <a:latin typeface="Tahoma" panose="020B0604030504040204" pitchFamily="34" charset="0"/>
              </a:rPr>
              <a:t> &amp; </a:t>
            </a:r>
            <a:r>
              <a:rPr lang="en-US" sz="3200" dirty="0">
                <a:latin typeface="Tahoma" panose="020B0604030504040204" pitchFamily="34" charset="0"/>
                <a:hlinkClick r:id="rId3"/>
              </a:rPr>
              <a:t>capec@mitre.org</a:t>
            </a:r>
            <a:endParaRPr lang="en-US" sz="3200" dirty="0">
              <a:latin typeface="Tahoma" panose="020B0604030504040204" pitchFamily="34" charset="0"/>
            </a:endParaRPr>
          </a:p>
          <a:p>
            <a:endParaRPr lang="en-US" sz="3200" dirty="0">
              <a:latin typeface="Tahoma" panose="020B0604030504040204" pitchFamily="34" charset="0"/>
            </a:endParaRPr>
          </a:p>
          <a:p>
            <a:r>
              <a:rPr lang="en-US" sz="3200" dirty="0">
                <a:latin typeface="Tahoma" panose="020B0604030504040204" pitchFamily="34" charset="0"/>
              </a:rPr>
              <a:t>Questions? </a:t>
            </a:r>
            <a:endParaRPr lang="en-US" sz="3000" b="1" dirty="0">
              <a:latin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56783-B74C-AA40-9CA2-362E5408D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9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15F3-897C-894A-891F-A56C7877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CVE/CWE/CAPEC Program(s)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9A751-A68A-4A4D-A903-54E9E0A77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50033-BF3B-644B-9AE4-99D6F7C89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58" y="1371365"/>
            <a:ext cx="10061493" cy="463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3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10A0-E025-0646-A42F-F6C0AEFC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‘Get Ahead of Boom’ Landscape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8AC4C-8D75-EC40-9FD2-F9663D15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12" descr="Diagram, logo&#10;&#10;Description automatically generated">
            <a:extLst>
              <a:ext uri="{FF2B5EF4-FFF2-40B4-BE49-F238E27FC236}">
                <a16:creationId xmlns:a16="http://schemas.microsoft.com/office/drawing/2014/main" id="{CAAE72F9-CEFC-7442-BAA0-E215B3C38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8"/>
          <a:stretch/>
        </p:blipFill>
        <p:spPr>
          <a:xfrm>
            <a:off x="939453" y="1352810"/>
            <a:ext cx="9892795" cy="46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7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2AD8-5B9C-C54A-BA95-8D9A7E09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Differentiating CAPEC and MITRE ATT&amp;CK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E209-DA33-A04B-BA6F-BB35CB7D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itchFamily="2" charset="0"/>
              </a:rPr>
              <a:t>MITRE manages both CAPEC and ATT&amp;CK, although both are community-based programs</a:t>
            </a:r>
          </a:p>
          <a:p>
            <a:r>
              <a:rPr lang="en-US" dirty="0">
                <a:latin typeface="Helvetica" pitchFamily="2" charset="0"/>
              </a:rPr>
              <a:t>Both curate cyber-attack knowledge, but from </a:t>
            </a:r>
            <a:r>
              <a:rPr lang="en-US" i="1" dirty="0">
                <a:latin typeface="Helvetica" pitchFamily="2" charset="0"/>
              </a:rPr>
              <a:t>different points of view</a:t>
            </a:r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CAPEC details how an adversary can exploit a weakness, (e.g., a CWE)</a:t>
            </a:r>
          </a:p>
          <a:p>
            <a:pPr lvl="1"/>
            <a:r>
              <a:rPr lang="en-US" dirty="0">
                <a:latin typeface="Helvetica" pitchFamily="2" charset="0"/>
              </a:rPr>
              <a:t>ATT&amp;CK is more oriented towards understanding known attack techniques “from the wild” to detect/prevent adversary actions</a:t>
            </a:r>
          </a:p>
          <a:p>
            <a:r>
              <a:rPr lang="en-US" dirty="0">
                <a:latin typeface="Helvetica" pitchFamily="2" charset="0"/>
              </a:rPr>
              <a:t>CAPEC aimed at “getting ahead of boom” – avoiding the weaknesses in the first place before they can be exploited</a:t>
            </a:r>
          </a:p>
          <a:p>
            <a:r>
              <a:rPr lang="en-US" dirty="0">
                <a:latin typeface="Helvetica" pitchFamily="2" charset="0"/>
              </a:rPr>
              <a:t>MITRE provides a partial mapping between the entries in each corpus</a:t>
            </a:r>
          </a:p>
          <a:p>
            <a:r>
              <a:rPr lang="en-US" dirty="0">
                <a:latin typeface="Helvetica" pitchFamily="2" charset="0"/>
              </a:rPr>
              <a:t>The mapping is partial because many ATT&amp;CK techniques are not related to a weakness, just malicious use of a common application or utility.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FCD00-D0F6-494B-9B33-FA5AF7DB8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42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A74A-3141-9B4D-BB33-D320F37C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F04A-A36B-C84B-AC7A-10CEB1D9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CONTACT WITH ANY QUESTIONS OR THOUGHTS</a:t>
            </a:r>
          </a:p>
          <a:p>
            <a:pPr lvl="0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2170" lvl="1" indent="0">
              <a:buNone/>
            </a:pPr>
            <a:endParaRPr lang="en-US" sz="2400" dirty="0">
              <a:latin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A4E05-961E-4B4F-8266-033C7DFE6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5774B-28BE-5740-80EC-20E0FE5DE5B0}"/>
              </a:ext>
            </a:extLst>
          </p:cNvPr>
          <p:cNvSpPr/>
          <p:nvPr/>
        </p:nvSpPr>
        <p:spPr>
          <a:xfrm>
            <a:off x="1500069" y="3608918"/>
            <a:ext cx="4595931" cy="715738"/>
          </a:xfrm>
          <a:prstGeom prst="roundRect">
            <a:avLst/>
          </a:prstGeom>
          <a:solidFill>
            <a:srgbClr val="3A51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CWE@MITRE.ORG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EF3AF51-A678-2943-924C-3A2FA46EDE9C}"/>
              </a:ext>
            </a:extLst>
          </p:cNvPr>
          <p:cNvSpPr/>
          <p:nvPr/>
        </p:nvSpPr>
        <p:spPr>
          <a:xfrm>
            <a:off x="6528648" y="3608918"/>
            <a:ext cx="4595931" cy="715738"/>
          </a:xfrm>
          <a:prstGeom prst="round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CAPEC@MITRE.ORG</a:t>
            </a:r>
          </a:p>
        </p:txBody>
      </p:sp>
    </p:spTree>
    <p:extLst>
      <p:ext uri="{BB962C8B-B14F-4D97-AF65-F5344CB8AC3E}">
        <p14:creationId xmlns:p14="http://schemas.microsoft.com/office/powerpoint/2010/main" val="604466117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7D12093FFC84AB17C2D6CFA9D1EDE" ma:contentTypeVersion="7" ma:contentTypeDescription="Create a new document." ma:contentTypeScope="" ma:versionID="85e3c405e50bbbe8816477487156b4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866544-84CD-42FD-B141-A01F66B0B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50FCDD-08B1-48D8-BB50-7A17E590A5E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MITRE_Briefing_Template16x9</Template>
  <TotalTime>3359</TotalTime>
  <Words>406</Words>
  <Application>Microsoft Macintosh PowerPoint</Application>
  <PresentationFormat>Widescreen</PresentationFormat>
  <Paragraphs>67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</vt:lpstr>
      <vt:lpstr>Helvetica LT Std</vt:lpstr>
      <vt:lpstr>Tahoma</vt:lpstr>
      <vt:lpstr>Wingdings</vt:lpstr>
      <vt:lpstr>mitre-2018</vt:lpstr>
      <vt:lpstr>CWE/CAPEC User Experience Working Group (UEWG)</vt:lpstr>
      <vt:lpstr>Agenda </vt:lpstr>
      <vt:lpstr>Welcome!</vt:lpstr>
      <vt:lpstr>UEWG: What to Expect (1 of 2)</vt:lpstr>
      <vt:lpstr>UEWG: What to Expect</vt:lpstr>
      <vt:lpstr>CVE/CWE/CAPEC Program(s) Overview</vt:lpstr>
      <vt:lpstr>‘Get Ahead of Boom’ Landscape</vt:lpstr>
      <vt:lpstr>Differentiating CAPEC and MITRE ATT&amp;CK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creator>Roberge Jr., Robert J</dc:creator>
  <cp:lastModifiedBy>Alec J Summers</cp:lastModifiedBy>
  <cp:revision>129</cp:revision>
  <dcterms:created xsi:type="dcterms:W3CDTF">2019-02-26T16:06:40Z</dcterms:created>
  <dcterms:modified xsi:type="dcterms:W3CDTF">2022-04-13T14:32:03Z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0x01010010D7D12093FFC84AB17C2D6CFA9D1EDE</vt:lpwstr>
  </property>
</Properties>
</file>